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Override PartName="/ppt/charts/chart4.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0.xml" ContentType="application/vnd.openxmlformats-officedocument.presentationml.notesSlide+xml"/>
  <Override PartName="/ppt/charts/chart7.xml" ContentType="application/vnd.openxmlformats-officedocument.drawingml.chart+xml"/>
  <Override PartName="/ppt/notesSlides/notesSlide11.xml" ContentType="application/vnd.openxmlformats-officedocument.presentationml.notesSlide+xml"/>
  <Override PartName="/ppt/charts/chart8.xml" ContentType="application/vnd.openxmlformats-officedocument.drawingml.chart+xml"/>
  <Override PartName="/ppt/notesSlides/notesSlide12.xml" ContentType="application/vnd.openxmlformats-officedocument.presentationml.notesSlide+xml"/>
  <Override PartName="/ppt/charts/chart9.xml" ContentType="application/vnd.openxmlformats-officedocument.drawingml.chart+xml"/>
  <Override PartName="/ppt/charts/style5.xml" ContentType="application/vnd.ms-office.chartstyle+xml"/>
  <Override PartName="/ppt/charts/colors5.xml" ContentType="application/vnd.ms-office.chartcolorstyle+xml"/>
  <Override PartName="/ppt/charts/chart10.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1.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1.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2.xml" ContentType="application/vnd.openxmlformats-officedocument.themeOverride+xml"/>
  <Override PartName="/ppt/charts/chart12.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3.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4.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5.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3.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6.xml" ContentType="application/vnd.openxmlformats-officedocument.drawingml.chart+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17.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8.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39.xml" ContentType="application/vnd.openxmlformats-officedocument.presentationml.notesSlide+xml"/>
  <Override PartName="/ppt/charts/chart19.xml" ContentType="application/vnd.openxmlformats-officedocument.drawingml.chart+xml"/>
  <Override PartName="/ppt/notesSlides/notesSlide40.xml" ContentType="application/vnd.openxmlformats-officedocument.presentationml.notesSlide+xml"/>
  <Override PartName="/ppt/charts/chart20.xml" ContentType="application/vnd.openxmlformats-officedocument.drawingml.chart+xml"/>
  <Override PartName="/ppt/notesSlides/notesSlide41.xml" ContentType="application/vnd.openxmlformats-officedocument.presentationml.notesSlide+xml"/>
  <Override PartName="/ppt/charts/chart21.xml" ContentType="application/vnd.openxmlformats-officedocument.drawingml.chart+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5" r:id="rId3"/>
    <p:sldMasterId id="2147483697" r:id="rId4"/>
  </p:sldMasterIdLst>
  <p:notesMasterIdLst>
    <p:notesMasterId r:id="rId49"/>
  </p:notesMasterIdLst>
  <p:sldIdLst>
    <p:sldId id="2944" r:id="rId5"/>
    <p:sldId id="264" r:id="rId6"/>
    <p:sldId id="2145705988" r:id="rId7"/>
    <p:sldId id="2145705894" r:id="rId8"/>
    <p:sldId id="2145705955" r:id="rId9"/>
    <p:sldId id="2145705956" r:id="rId10"/>
    <p:sldId id="2145705957" r:id="rId11"/>
    <p:sldId id="2145705895" r:id="rId12"/>
    <p:sldId id="2145706006" r:id="rId13"/>
    <p:sldId id="2145705897" r:id="rId14"/>
    <p:sldId id="2145705898" r:id="rId15"/>
    <p:sldId id="2145705899" r:id="rId16"/>
    <p:sldId id="2145705900" r:id="rId17"/>
    <p:sldId id="2145705901" r:id="rId18"/>
    <p:sldId id="2145705902" r:id="rId19"/>
    <p:sldId id="2145705903" r:id="rId20"/>
    <p:sldId id="2145705904" r:id="rId21"/>
    <p:sldId id="2145705905" r:id="rId22"/>
    <p:sldId id="2145705906" r:id="rId23"/>
    <p:sldId id="2145705958" r:id="rId24"/>
    <p:sldId id="2145705960" r:id="rId25"/>
    <p:sldId id="2145705961" r:id="rId26"/>
    <p:sldId id="2145705962" r:id="rId27"/>
    <p:sldId id="2145705907" r:id="rId28"/>
    <p:sldId id="2145706010" r:id="rId29"/>
    <p:sldId id="2145705909" r:id="rId30"/>
    <p:sldId id="2145705908" r:id="rId31"/>
    <p:sldId id="2145705910" r:id="rId32"/>
    <p:sldId id="2145705911" r:id="rId33"/>
    <p:sldId id="2145705963" r:id="rId34"/>
    <p:sldId id="2145705964" r:id="rId35"/>
    <p:sldId id="2145705965" r:id="rId36"/>
    <p:sldId id="2145705966" r:id="rId37"/>
    <p:sldId id="2145705974" r:id="rId38"/>
    <p:sldId id="2145705975" r:id="rId39"/>
    <p:sldId id="2145705976" r:id="rId40"/>
    <p:sldId id="2145705977" r:id="rId41"/>
    <p:sldId id="2145705912" r:id="rId42"/>
    <p:sldId id="2145705913" r:id="rId43"/>
    <p:sldId id="2145705914" r:id="rId44"/>
    <p:sldId id="2145706018" r:id="rId45"/>
    <p:sldId id="2145706015" r:id="rId46"/>
    <p:sldId id="2145706016" r:id="rId47"/>
    <p:sldId id="2144446365" r:id="rId4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036" autoAdjust="0"/>
  </p:normalViewPr>
  <p:slideViewPr>
    <p:cSldViewPr snapToGrid="0">
      <p:cViewPr varScale="1">
        <p:scale>
          <a:sx n="105" d="100"/>
          <a:sy n="105" d="100"/>
        </p:scale>
        <p:origin x="83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5.xml"/><Relationship Id="rId1" Type="http://schemas.microsoft.com/office/2011/relationships/chartStyle" Target="style5.xm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8.xml"/><Relationship Id="rId1" Type="http://schemas.microsoft.com/office/2011/relationships/chartStyle" Target="style8.xml"/></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0.xml"/><Relationship Id="rId1" Type="http://schemas.microsoft.com/office/2011/relationships/chartStyle" Target="style10.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1.xml"/><Relationship Id="rId1" Type="http://schemas.microsoft.com/office/2011/relationships/chartStyle" Target="style11.xml"/></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Feuil1!$B$1</c:f>
              <c:strCache>
                <c:ptCount val="1"/>
                <c:pt idx="0">
                  <c:v>Colonne1</c:v>
                </c:pt>
              </c:strCache>
            </c:strRef>
          </c:tx>
          <c:dPt>
            <c:idx val="0"/>
            <c:bubble3D val="0"/>
            <c:spPr>
              <a:solidFill>
                <a:srgbClr val="B51A78"/>
              </a:solidFill>
              <a:ln w="19050">
                <a:solidFill>
                  <a:schemeClr val="lt1"/>
                </a:solidFill>
              </a:ln>
              <a:effectLst/>
            </c:spPr>
            <c:extLst>
              <c:ext xmlns:c16="http://schemas.microsoft.com/office/drawing/2014/chart" uri="{C3380CC4-5D6E-409C-BE32-E72D297353CC}">
                <c16:uniqueId val="{00000001-6122-44CE-AF1F-AB7F3944CD94}"/>
              </c:ext>
            </c:extLst>
          </c:dPt>
          <c:dPt>
            <c:idx val="1"/>
            <c:bubble3D val="0"/>
            <c:spPr>
              <a:solidFill>
                <a:srgbClr val="D68CB5"/>
              </a:solidFill>
              <a:ln w="19050">
                <a:solidFill>
                  <a:schemeClr val="lt1"/>
                </a:solidFill>
              </a:ln>
              <a:effectLst/>
            </c:spPr>
            <c:extLst>
              <c:ext xmlns:c16="http://schemas.microsoft.com/office/drawing/2014/chart" uri="{C3380CC4-5D6E-409C-BE32-E72D297353CC}">
                <c16:uniqueId val="{00000003-6122-44CE-AF1F-AB7F3944CD94}"/>
              </c:ext>
            </c:extLst>
          </c:dPt>
          <c:dPt>
            <c:idx val="2"/>
            <c:bubble3D val="0"/>
            <c:spPr>
              <a:solidFill>
                <a:srgbClr val="7F6F91"/>
              </a:solidFill>
              <a:ln w="19050">
                <a:solidFill>
                  <a:schemeClr val="lt1"/>
                </a:solidFill>
              </a:ln>
              <a:effectLst/>
            </c:spPr>
            <c:extLst>
              <c:ext xmlns:c16="http://schemas.microsoft.com/office/drawing/2014/chart" uri="{C3380CC4-5D6E-409C-BE32-E72D297353CC}">
                <c16:uniqueId val="{00000005-6122-44CE-AF1F-AB7F3944CD94}"/>
              </c:ext>
            </c:extLst>
          </c:dPt>
          <c:dPt>
            <c:idx val="3"/>
            <c:bubble3D val="0"/>
            <c:spPr>
              <a:solidFill>
                <a:srgbClr val="29193E"/>
              </a:solidFill>
              <a:ln w="19050">
                <a:solidFill>
                  <a:schemeClr val="lt1"/>
                </a:solidFill>
              </a:ln>
              <a:effectLst/>
            </c:spPr>
            <c:extLst>
              <c:ext xmlns:c16="http://schemas.microsoft.com/office/drawing/2014/chart" uri="{C3380CC4-5D6E-409C-BE32-E72D297353CC}">
                <c16:uniqueId val="{00000007-6122-44CE-AF1F-AB7F3944CD94}"/>
              </c:ext>
            </c:extLst>
          </c:dPt>
          <c:dPt>
            <c:idx val="4"/>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0-9C4D-4D81-8CD0-F6CCF9ADAE04}"/>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ira Sans" panose="020B0503050000020004" pitchFamily="34" charset="0"/>
                    <a:ea typeface="+mn-ea"/>
                    <a:cs typeface="+mn-cs"/>
                  </a:defRPr>
                </a:pPr>
                <a:endParaRPr lang="fr-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Feuil1!$A$2:$A$5</c:f>
              <c:numCache>
                <c:formatCode>General</c:formatCode>
                <c:ptCount val="4"/>
              </c:numCache>
            </c:numRef>
          </c:cat>
          <c:val>
            <c:numRef>
              <c:f>Feuil1!$B$2:$B$5</c:f>
              <c:numCache>
                <c:formatCode>General</c:formatCode>
                <c:ptCount val="4"/>
                <c:pt idx="0">
                  <c:v>38</c:v>
                </c:pt>
                <c:pt idx="1">
                  <c:v>40</c:v>
                </c:pt>
                <c:pt idx="2">
                  <c:v>18</c:v>
                </c:pt>
                <c:pt idx="3">
                  <c:v>4</c:v>
                </c:pt>
              </c:numCache>
            </c:numRef>
          </c:val>
          <c:extLst>
            <c:ext xmlns:c16="http://schemas.microsoft.com/office/drawing/2014/chart" uri="{C3380CC4-5D6E-409C-BE32-E72D297353CC}">
              <c16:uniqueId val="{00000006-6122-44CE-AF1F-AB7F3944CD94}"/>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564625850340135E-3"/>
          <c:y val="9.5431449888583611E-2"/>
          <c:w val="0.9662632653061225"/>
          <c:h val="0.57266930714171538"/>
        </c:manualLayout>
      </c:layout>
      <c:lineChart>
        <c:grouping val="standard"/>
        <c:varyColors val="0"/>
        <c:ser>
          <c:idx val="0"/>
          <c:order val="0"/>
          <c:tx>
            <c:strRef>
              <c:f>Feuil1!$B$1</c:f>
              <c:strCache>
                <c:ptCount val="1"/>
                <c:pt idx="0">
                  <c:v>Série 1</c:v>
                </c:pt>
              </c:strCache>
            </c:strRef>
          </c:tx>
          <c:spPr>
            <a:ln w="28575" cap="rnd">
              <a:solidFill>
                <a:srgbClr val="B51A78"/>
              </a:solidFill>
              <a:round/>
            </a:ln>
            <a:effectLst/>
          </c:spPr>
          <c:marker>
            <c:symbol val="none"/>
          </c:marker>
          <c:dLbls>
            <c:dLbl>
              <c:idx val="0"/>
              <c:tx>
                <c:rich>
                  <a:bodyPr/>
                  <a:lstStyle/>
                  <a:p>
                    <a:fld id="{65E59DF1-B329-4C17-B4F3-792101D5A937}" type="VALUE">
                      <a:rPr lang="en-US" sz="1197" b="0" i="0" u="none" strike="noStrike" kern="1200" baseline="0">
                        <a:solidFill>
                          <a:srgbClr val="200F40"/>
                        </a:solidFill>
                        <a:latin typeface="Fira Sans" panose="020B0503050000020004" pitchFamily="34" charset="0"/>
                        <a:ea typeface="+mn-ea"/>
                        <a:cs typeface="+mn-cs"/>
                      </a:rPr>
                      <a:pPr/>
                      <a:t>[VALEUR]</a:t>
                    </a:fld>
                    <a:endParaRPr lang="fr-F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5B40-4720-AA25-C541A313DB22}"/>
                </c:ext>
              </c:extLst>
            </c:dLbl>
            <c:spPr>
              <a:noFill/>
              <a:ln>
                <a:noFill/>
              </a:ln>
              <a:effectLst/>
            </c:spPr>
            <c:txPr>
              <a:bodyPr rot="0" spcFirstLastPara="1" vertOverflow="ellipsis" vert="horz" wrap="square" lIns="38100" tIns="19050" rIns="38100" bIns="19050" anchor="ctr" anchorCtr="0">
                <a:spAutoFit/>
              </a:bodyPr>
              <a:lstStyle/>
              <a:p>
                <a:pPr algn="ctr" rtl="0">
                  <a:defRPr lang="en-US" sz="1197" b="0" i="0" u="none" strike="noStrike" kern="1200" baseline="0">
                    <a:solidFill>
                      <a:srgbClr val="200F40"/>
                    </a:solidFill>
                    <a:latin typeface="Fira Sans" panose="020B0503050000020004" pitchFamily="34" charset="0"/>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Feuil1!$A$2:$A$6</c:f>
              <c:strCache>
                <c:ptCount val="5"/>
                <c:pt idx="0">
                  <c:v>Moins de 25 ans</c:v>
                </c:pt>
                <c:pt idx="1">
                  <c:v>25 à 34 ans</c:v>
                </c:pt>
                <c:pt idx="2">
                  <c:v>35 à 44 ans</c:v>
                </c:pt>
                <c:pt idx="3">
                  <c:v>45 à 59 ans</c:v>
                </c:pt>
                <c:pt idx="4">
                  <c:v>60 ans et plus</c:v>
                </c:pt>
              </c:strCache>
            </c:strRef>
          </c:cat>
          <c:val>
            <c:numRef>
              <c:f>Feuil1!$B$2:$B$6</c:f>
              <c:numCache>
                <c:formatCode>General</c:formatCode>
                <c:ptCount val="5"/>
                <c:pt idx="0">
                  <c:v>77</c:v>
                </c:pt>
                <c:pt idx="1">
                  <c:v>81</c:v>
                </c:pt>
                <c:pt idx="2">
                  <c:v>81</c:v>
                </c:pt>
                <c:pt idx="3">
                  <c:v>77</c:v>
                </c:pt>
                <c:pt idx="4">
                  <c:v>75</c:v>
                </c:pt>
              </c:numCache>
            </c:numRef>
          </c:val>
          <c:smooth val="1"/>
          <c:extLst>
            <c:ext xmlns:c16="http://schemas.microsoft.com/office/drawing/2014/chart" uri="{C3380CC4-5D6E-409C-BE32-E72D297353CC}">
              <c16:uniqueId val="{00000003-5B40-4720-AA25-C541A313DB22}"/>
            </c:ext>
          </c:extLst>
        </c:ser>
        <c:dLbls>
          <c:showLegendKey val="0"/>
          <c:showVal val="0"/>
          <c:showCatName val="0"/>
          <c:showSerName val="0"/>
          <c:showPercent val="0"/>
          <c:showBubbleSize val="0"/>
        </c:dLbls>
        <c:smooth val="0"/>
        <c:axId val="223686623"/>
        <c:axId val="223688287"/>
      </c:lineChart>
      <c:catAx>
        <c:axId val="223686623"/>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rgbClr val="200F40"/>
                </a:solidFill>
                <a:latin typeface="Fira Sans" panose="020B0503050000020004" pitchFamily="34" charset="0"/>
                <a:ea typeface="+mn-ea"/>
                <a:cs typeface="+mn-cs"/>
              </a:defRPr>
            </a:pPr>
            <a:endParaRPr lang="fr-FR"/>
          </a:p>
        </c:txPr>
        <c:crossAx val="223688287"/>
        <c:crosses val="autoZero"/>
        <c:auto val="1"/>
        <c:lblAlgn val="ctr"/>
        <c:lblOffset val="100"/>
        <c:noMultiLvlLbl val="0"/>
      </c:catAx>
      <c:valAx>
        <c:axId val="223688287"/>
        <c:scaling>
          <c:orientation val="minMax"/>
          <c:min val="40"/>
        </c:scaling>
        <c:delete val="1"/>
        <c:axPos val="l"/>
        <c:numFmt formatCode="General" sourceLinked="1"/>
        <c:majorTickMark val="out"/>
        <c:minorTickMark val="none"/>
        <c:tickLblPos val="nextTo"/>
        <c:crossAx val="2236866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5304179971587591E-2"/>
          <c:y val="6.0625944432437871E-2"/>
          <c:w val="0.94939164005682486"/>
          <c:h val="0.8787481111351243"/>
        </c:manualLayout>
      </c:layout>
      <c:barChart>
        <c:barDir val="col"/>
        <c:grouping val="clustered"/>
        <c:varyColors val="0"/>
        <c:ser>
          <c:idx val="1"/>
          <c:order val="1"/>
          <c:tx>
            <c:strRef>
              <c:f>Feuil1!$C$1</c:f>
              <c:strCache>
                <c:ptCount val="1"/>
                <c:pt idx="0">
                  <c:v>Colonne4</c:v>
                </c:pt>
              </c:strCache>
            </c:strRef>
          </c:tx>
          <c:spPr>
            <a:solidFill>
              <a:srgbClr val="D68CB5"/>
            </a:solidFill>
          </c:spPr>
          <c:invertIfNegative val="0"/>
          <c:dLbls>
            <c:dLbl>
              <c:idx val="0"/>
              <c:spPr>
                <a:noFill/>
                <a:ln>
                  <a:noFill/>
                </a:ln>
                <a:effectLst/>
              </c:spPr>
              <c:txPr>
                <a:bodyPr wrap="square" lIns="38100" tIns="19050" rIns="38100" bIns="19050" anchor="ctr">
                  <a:spAutoFit/>
                </a:bodyPr>
                <a:lstStyle/>
                <a:p>
                  <a:pPr>
                    <a:defRPr sz="1800" b="1">
                      <a:solidFill>
                        <a:srgbClr val="D68CB5"/>
                      </a:solidFill>
                      <a:latin typeface="Fira Sans ExtraBold" panose="020B0903050000020004" pitchFamily="34"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0-013B-4BA1-B729-B31FCDAD6940}"/>
                </c:ext>
              </c:extLst>
            </c:dLbl>
            <c:dLbl>
              <c:idx val="1"/>
              <c:layout>
                <c:manualLayout>
                  <c:x val="1.3973941350157685E-3"/>
                  <c:y val="-1.1022898987716028E-2"/>
                </c:manualLayout>
              </c:layout>
              <c:tx>
                <c:rich>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fld id="{321D57D3-CBAA-41A8-A7EB-7A5F9675E8D4}" type="VALUE">
                      <a:rPr lang="en-US" sz="1400" b="0" i="0" u="none" strike="noStrike" kern="1200" baseline="0">
                        <a:solidFill>
                          <a:srgbClr val="D68CB5"/>
                        </a:solidFill>
                        <a:latin typeface="Fira Sans "/>
                        <a:ea typeface="+mn-ea"/>
                        <a:cs typeface="+mn-cs"/>
                      </a:rPr>
                      <a:pPr algn="ctr" rtl="0">
                        <a:defRPr lang="en-US" sz="1400" b="0" i="0" u="none" strike="noStrike" kern="1200" baseline="0">
                          <a:solidFill>
                            <a:srgbClr val="D68CB5"/>
                          </a:solidFill>
                          <a:latin typeface="Fira Sans "/>
                          <a:ea typeface="+mn-ea"/>
                          <a:cs typeface="+mn-cs"/>
                        </a:defRPr>
                      </a:pPr>
                      <a:t>[VALEUR]</a:t>
                    </a:fld>
                    <a:endParaRPr lang="fr-FR"/>
                  </a:p>
                </c:rich>
              </c:tx>
              <c:spPr>
                <a:noFill/>
                <a:ln>
                  <a:noFill/>
                </a:ln>
                <a:effectLst/>
              </c:sp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13B-4BA1-B729-B31FCDAD6940}"/>
                </c:ext>
              </c:extLst>
            </c:dLbl>
            <c:dLbl>
              <c:idx val="2"/>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2-013B-4BA1-B729-B31FCDAD6940}"/>
                </c:ext>
              </c:extLst>
            </c:dLbl>
            <c:dLbl>
              <c:idx val="3"/>
              <c:spPr>
                <a:noFill/>
                <a:ln>
                  <a:noFill/>
                </a:ln>
                <a:effectLst/>
              </c:spPr>
              <c:txPr>
                <a:bodyPr wrap="square" lIns="38100" tIns="19050" rIns="38100" bIns="19050" anchor="ctr" anchorCtr="0">
                  <a:spAutoFit/>
                </a:bodyPr>
                <a:lstStyle/>
                <a:p>
                  <a:pPr algn="ctr" rtl="0">
                    <a:defRPr lang="en-US" sz="1400" b="1" i="0" u="none" strike="noStrike" kern="1200" baseline="0">
                      <a:solidFill>
                        <a:srgbClr val="CAD300"/>
                      </a:solidFill>
                      <a:latin typeface="Fira Sans ExtraBold" panose="020B0903050000020004" pitchFamily="34" charset="0"/>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3-013B-4BA1-B729-B31FCDAD6940}"/>
                </c:ext>
              </c:extLst>
            </c:dLbl>
            <c:dLbl>
              <c:idx val="4"/>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4-013B-4BA1-B729-B31FCDAD6940}"/>
                </c:ext>
              </c:extLst>
            </c:dLbl>
            <c:dLbl>
              <c:idx val="5"/>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5-013B-4BA1-B729-B31FCDAD6940}"/>
                </c:ext>
              </c:extLst>
            </c:dLbl>
            <c:dLbl>
              <c:idx val="6"/>
              <c:layout>
                <c:manualLayout>
                  <c:x val="-1.8662885105695118E-3"/>
                  <c:y val="1.6534348481573966E-2"/>
                </c:manualLayout>
              </c:layout>
              <c:spPr>
                <a:noFill/>
                <a:ln>
                  <a:noFill/>
                </a:ln>
                <a:effectLst/>
              </c:spPr>
              <c:txPr>
                <a:bodyPr wrap="square" lIns="38100" tIns="19050" rIns="38100" bIns="19050" anchor="ctr" anchorCtr="0">
                  <a:spAutoFit/>
                </a:bodyPr>
                <a:lstStyle/>
                <a:p>
                  <a:pPr algn="ctr" rtl="0">
                    <a:defRPr lang="en-US" sz="1400" b="1" i="0" u="none" strike="noStrike" kern="1200" baseline="0">
                      <a:solidFill>
                        <a:srgbClr val="CAD300"/>
                      </a:solidFill>
                      <a:latin typeface="Fira Sans ExtraBold" panose="020B0903050000020004" pitchFamily="34" charset="0"/>
                      <a:ea typeface="+mn-ea"/>
                      <a:cs typeface="+mn-cs"/>
                    </a:defRPr>
                  </a:pPr>
                  <a:endParaRPr lang="fr-FR"/>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13B-4BA1-B729-B31FCDAD6940}"/>
                </c:ext>
              </c:extLst>
            </c:dLbl>
            <c:dLbl>
              <c:idx val="7"/>
              <c:spPr>
                <a:noFill/>
                <a:ln>
                  <a:noFill/>
                </a:ln>
                <a:effectLst/>
              </c:spPr>
              <c:txPr>
                <a:bodyPr wrap="square" lIns="38100" tIns="19050" rIns="38100" bIns="19050" anchor="ctr" anchorCtr="0">
                  <a:spAutoFit/>
                </a:bodyPr>
                <a:lstStyle/>
                <a:p>
                  <a:pPr algn="ctr" rtl="0">
                    <a:defRPr lang="en-US" sz="1400" b="1" i="0" u="none" strike="noStrike" kern="1200" baseline="0">
                      <a:solidFill>
                        <a:srgbClr val="FFC107"/>
                      </a:solidFill>
                      <a:latin typeface="Fira Sans ExtraBold" panose="020B0903050000020004" pitchFamily="34" charset="0"/>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7-013B-4BA1-B729-B31FCDAD6940}"/>
                </c:ext>
              </c:extLst>
            </c:dLbl>
            <c:dLbl>
              <c:idx val="8"/>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8-013B-4BA1-B729-B31FCDAD6940}"/>
                </c:ext>
              </c:extLst>
            </c:dLbl>
            <c:dLbl>
              <c:idx val="9"/>
              <c:spPr>
                <a:noFill/>
                <a:ln>
                  <a:noFill/>
                </a:ln>
                <a:effectLst/>
              </c:spPr>
              <c:txPr>
                <a:bodyPr wrap="square" lIns="38100" tIns="19050" rIns="38100" bIns="19050" anchor="ctr" anchorCtr="0">
                  <a:spAutoFit/>
                </a:bodyPr>
                <a:lstStyle/>
                <a:p>
                  <a:pPr algn="ctr" rtl="0">
                    <a:defRPr lang="en-US" sz="1400" b="1" i="0" u="none" strike="noStrike" kern="1200" baseline="0">
                      <a:solidFill>
                        <a:srgbClr val="CAD300"/>
                      </a:solidFill>
                      <a:latin typeface="Fira Sans ExtraBold" panose="020B0903050000020004" pitchFamily="34" charset="0"/>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9-013B-4BA1-B729-B31FCDAD6940}"/>
                </c:ext>
              </c:extLst>
            </c:dLbl>
            <c:dLbl>
              <c:idx val="10"/>
              <c:spPr>
                <a:noFill/>
                <a:ln>
                  <a:noFill/>
                </a:ln>
                <a:effectLst/>
              </c:spPr>
              <c:txPr>
                <a:bodyPr wrap="square" lIns="38100" tIns="19050" rIns="38100" bIns="19050" anchor="ctr" anchorCtr="0">
                  <a:spAutoFit/>
                </a:bodyPr>
                <a:lstStyle/>
                <a:p>
                  <a:pPr algn="ctr" rtl="0">
                    <a:defRPr lang="en-US" sz="1400" b="1" i="0" u="none" strike="noStrike" kern="1200" baseline="0">
                      <a:solidFill>
                        <a:srgbClr val="CAD300"/>
                      </a:solidFill>
                      <a:latin typeface="Fira Sans ExtraBold" panose="020B0903050000020004" pitchFamily="34" charset="0"/>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A-013B-4BA1-B729-B31FCDAD6940}"/>
                </c:ext>
              </c:extLst>
            </c:dLbl>
            <c:dLbl>
              <c:idx val="11"/>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B-013B-4BA1-B729-B31FCDAD6940}"/>
                </c:ext>
              </c:extLst>
            </c:dLbl>
            <c:dLbl>
              <c:idx val="12"/>
              <c:spPr>
                <a:noFill/>
                <a:ln>
                  <a:noFill/>
                </a:ln>
                <a:effectLst/>
              </c:spPr>
              <c:txPr>
                <a:bodyPr wrap="square" lIns="38100" tIns="19050" rIns="38100" bIns="19050" anchor="ctr" anchorCtr="0">
                  <a:spAutoFit/>
                </a:bodyPr>
                <a:lstStyle/>
                <a:p>
                  <a:pPr algn="ctr" rtl="0">
                    <a:defRPr lang="en-US" sz="1400" b="1" i="0" u="none" strike="noStrike" kern="1200" baseline="0">
                      <a:solidFill>
                        <a:srgbClr val="FFC107"/>
                      </a:solidFill>
                      <a:latin typeface="Fira Sans ExtraBold" panose="020B0903050000020004" pitchFamily="34" charset="0"/>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C-013B-4BA1-B729-B31FCDAD6940}"/>
                </c:ext>
              </c:extLst>
            </c:dLbl>
            <c:dLbl>
              <c:idx val="13"/>
              <c:spPr>
                <a:noFill/>
                <a:ln>
                  <a:noFill/>
                </a:ln>
                <a:effectLst/>
              </c:spPr>
              <c:txPr>
                <a:bodyPr wrap="square" lIns="38100" tIns="19050" rIns="38100" bIns="19050" anchor="ctr" anchorCtr="0">
                  <a:spAutoFit/>
                </a:bodyPr>
                <a:lstStyle/>
                <a:p>
                  <a:pPr algn="ctr" rtl="0">
                    <a:defRPr lang="en-US" sz="1400" b="1" i="0" u="none" strike="noStrike" kern="1200" baseline="0">
                      <a:solidFill>
                        <a:srgbClr val="FFC107"/>
                      </a:solidFill>
                      <a:latin typeface="Fira Sans ExtraBold" panose="020B0903050000020004" pitchFamily="34" charset="0"/>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D-013B-4BA1-B729-B31FCDAD6940}"/>
                </c:ext>
              </c:extLst>
            </c:dLbl>
            <c:dLbl>
              <c:idx val="14"/>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E-013B-4BA1-B729-B31FCDAD6940}"/>
                </c:ext>
              </c:extLst>
            </c:dLbl>
            <c:spPr>
              <a:noFill/>
              <a:ln>
                <a:noFill/>
              </a:ln>
              <a:effectLst/>
            </c:spPr>
            <c:txPr>
              <a:bodyPr wrap="square" lIns="38100" tIns="19050" rIns="38100" bIns="19050" anchor="ctr">
                <a:spAutoFit/>
              </a:bodyPr>
              <a:lstStyle/>
              <a:p>
                <a:pPr>
                  <a:defRPr sz="1400" b="1">
                    <a:solidFill>
                      <a:srgbClr val="D68CB5"/>
                    </a:solidFill>
                    <a:latin typeface="Fira Sans ExtraBold" panose="020B0903050000020004" pitchFamily="34"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Feuil1!$A$2:$A$16</c:f>
              <c:numCache>
                <c:formatCode>General</c:formatCode>
                <c:ptCount val="15"/>
              </c:numCache>
            </c:numRef>
          </c:cat>
          <c:val>
            <c:numRef>
              <c:f>Feuil1!$C$2:$C$16</c:f>
              <c:numCache>
                <c:formatCode>General</c:formatCode>
                <c:ptCount val="15"/>
                <c:pt idx="0">
                  <c:v>78</c:v>
                </c:pt>
                <c:pt idx="1">
                  <c:v>80</c:v>
                </c:pt>
                <c:pt idx="2">
                  <c:v>81</c:v>
                </c:pt>
                <c:pt idx="3">
                  <c:v>84</c:v>
                </c:pt>
                <c:pt idx="4">
                  <c:v>79</c:v>
                </c:pt>
                <c:pt idx="5">
                  <c:v>78</c:v>
                </c:pt>
                <c:pt idx="6">
                  <c:v>83</c:v>
                </c:pt>
                <c:pt idx="7">
                  <c:v>58</c:v>
                </c:pt>
                <c:pt idx="8">
                  <c:v>74</c:v>
                </c:pt>
                <c:pt idx="9">
                  <c:v>90</c:v>
                </c:pt>
                <c:pt idx="10">
                  <c:v>87</c:v>
                </c:pt>
                <c:pt idx="11">
                  <c:v>73</c:v>
                </c:pt>
                <c:pt idx="12">
                  <c:v>74</c:v>
                </c:pt>
                <c:pt idx="13">
                  <c:v>72</c:v>
                </c:pt>
                <c:pt idx="14">
                  <c:v>76</c:v>
                </c:pt>
              </c:numCache>
            </c:numRef>
          </c:val>
          <c:extLst>
            <c:ext xmlns:c16="http://schemas.microsoft.com/office/drawing/2014/chart" uri="{C3380CC4-5D6E-409C-BE32-E72D297353CC}">
              <c16:uniqueId val="{0000000F-013B-4BA1-B729-B31FCDAD6940}"/>
            </c:ext>
          </c:extLst>
        </c:ser>
        <c:dLbls>
          <c:showLegendKey val="0"/>
          <c:showVal val="0"/>
          <c:showCatName val="0"/>
          <c:showSerName val="0"/>
          <c:showPercent val="0"/>
          <c:showBubbleSize val="0"/>
        </c:dLbls>
        <c:gapWidth val="220"/>
        <c:axId val="546324272"/>
        <c:axId val="546324624"/>
      </c:barChart>
      <c:barChart>
        <c:barDir val="col"/>
        <c:grouping val="clustered"/>
        <c:varyColors val="0"/>
        <c:ser>
          <c:idx val="0"/>
          <c:order val="0"/>
          <c:tx>
            <c:strRef>
              <c:f>Feuil1!$B$1</c:f>
              <c:strCache>
                <c:ptCount val="1"/>
                <c:pt idx="0">
                  <c:v>Colonne3</c:v>
                </c:pt>
              </c:strCache>
            </c:strRef>
          </c:tx>
          <c:spPr>
            <a:solidFill>
              <a:srgbClr val="B51A78"/>
            </a:solidFill>
            <a:ln cap="sq">
              <a:solidFill>
                <a:srgbClr val="B81179"/>
              </a:solidFill>
            </a:ln>
            <a:effectLst>
              <a:outerShdw algn="ctr" rotWithShape="0">
                <a:srgbClr val="000000">
                  <a:alpha val="43137"/>
                </a:srgbClr>
              </a:outerShdw>
              <a:softEdge rad="0"/>
            </a:effectLst>
          </c:spPr>
          <c:invertIfNegative val="0"/>
          <c:dLbls>
            <c:dLbl>
              <c:idx val="0"/>
              <c:spPr>
                <a:noFill/>
                <a:ln>
                  <a:noFill/>
                </a:ln>
                <a:effectLst/>
              </c:spPr>
              <c:txPr>
                <a:bodyPr wrap="square" lIns="38100" tIns="19050" rIns="38100" bIns="19050" anchor="ctr">
                  <a:spAutoFit/>
                </a:bodyPr>
                <a:lstStyle/>
                <a:p>
                  <a:pPr>
                    <a:defRPr sz="1400" b="1">
                      <a:solidFill>
                        <a:schemeClr val="bg1"/>
                      </a:solidFill>
                      <a:latin typeface="Fira Sans" panose="020B0503050000020004" pitchFamily="34" charset="0"/>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0-0F41-47E8-88BA-A54AA19BD723}"/>
                </c:ext>
              </c:extLst>
            </c:dLbl>
            <c:dLbl>
              <c:idx val="1"/>
              <c:spPr>
                <a:noFill/>
                <a:ln>
                  <a:noFill/>
                </a:ln>
                <a:effectLst/>
              </c:spPr>
              <c:txPr>
                <a:bodyPr wrap="square" lIns="38100" tIns="19050" rIns="38100" bIns="19050" anchor="ctr" anchorCtr="0">
                  <a:spAutoFit/>
                </a:bodyPr>
                <a:lstStyle/>
                <a:p>
                  <a:pPr algn="ctr" rtl="0">
                    <a:defRPr lang="en-US" sz="1400" b="1" i="0" u="none" strike="noStrike" kern="1200" baseline="0">
                      <a:solidFill>
                        <a:srgbClr val="CAD300"/>
                      </a:solidFill>
                      <a:latin typeface="Fira Sans ExtraBold" panose="020B09030500000200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10-013B-4BA1-B729-B31FCDAD6940}"/>
                </c:ext>
              </c:extLst>
            </c:dLbl>
            <c:dLbl>
              <c:idx val="2"/>
              <c:spPr>
                <a:noFill/>
                <a:ln>
                  <a:noFill/>
                </a:ln>
                <a:effectLst/>
              </c:spPr>
              <c:txPr>
                <a:bodyPr wrap="square" lIns="38100" tIns="19050" rIns="38100" bIns="19050" anchor="ctr" anchorCtr="0">
                  <a:spAutoFit/>
                </a:bodyPr>
                <a:lstStyle/>
                <a:p>
                  <a:pPr algn="ctr" rtl="0">
                    <a:defRPr lang="en-US" sz="1400" b="1" i="0" u="none" strike="noStrike" kern="1200" baseline="0">
                      <a:solidFill>
                        <a:srgbClr val="CAD300"/>
                      </a:solidFill>
                      <a:latin typeface="Fira Sans ExtraBold" panose="020B09030500000200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0-E9CF-4E94-BCA5-B8E35CB57135}"/>
                </c:ext>
              </c:extLst>
            </c:dLbl>
            <c:dLbl>
              <c:idx val="3"/>
              <c:spPr>
                <a:noFill/>
                <a:ln>
                  <a:noFill/>
                </a:ln>
                <a:effectLst/>
              </c:spPr>
              <c:txPr>
                <a:bodyPr wrap="square" lIns="38100" tIns="19050" rIns="38100" bIns="19050" anchor="ctr" anchorCtr="0">
                  <a:spAutoFit/>
                </a:bodyPr>
                <a:lstStyle/>
                <a:p>
                  <a:pPr algn="ctr" rtl="0">
                    <a:defRPr lang="en-US" sz="1400" b="0" i="0" u="none" strike="noStrike" kern="1200" baseline="0">
                      <a:solidFill>
                        <a:schemeClr val="bg1"/>
                      </a:solidFill>
                      <a:latin typeface="Fira Sans" panose="020B05030500000200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0-5555-4226-96A6-5F086982064C}"/>
                </c:ext>
              </c:extLst>
            </c:dLbl>
            <c:dLbl>
              <c:idx val="4"/>
              <c:spPr>
                <a:noFill/>
                <a:ln>
                  <a:noFill/>
                </a:ln>
                <a:effectLst/>
              </c:spPr>
              <c:txPr>
                <a:bodyPr wrap="square" lIns="38100" tIns="19050" rIns="38100" bIns="19050" anchor="ctr" anchorCtr="0">
                  <a:spAutoFit/>
                </a:bodyPr>
                <a:lstStyle/>
                <a:p>
                  <a:pPr algn="ctr" rtl="0">
                    <a:defRPr lang="en-US" sz="1400" b="1" i="0" u="none" strike="noStrike" kern="1200" baseline="0">
                      <a:solidFill>
                        <a:srgbClr val="CAD300"/>
                      </a:solidFill>
                      <a:latin typeface="Fira Sans ExtraBold" panose="020B09030500000200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1-E9CF-4E94-BCA5-B8E35CB57135}"/>
                </c:ext>
              </c:extLst>
            </c:dLbl>
            <c:dLbl>
              <c:idx val="5"/>
              <c:spPr>
                <a:noFill/>
                <a:ln>
                  <a:noFill/>
                </a:ln>
                <a:effectLst/>
              </c:spPr>
              <c:txPr>
                <a:bodyPr wrap="square" lIns="38100" tIns="19050" rIns="38100" bIns="19050" anchor="ctr" anchorCtr="0">
                  <a:spAutoFit/>
                </a:bodyPr>
                <a:lstStyle/>
                <a:p>
                  <a:pPr algn="ctr" rtl="0">
                    <a:defRPr lang="en-US" sz="1400" b="0" i="0" u="none" strike="noStrike" kern="1200" baseline="0">
                      <a:solidFill>
                        <a:schemeClr val="bg1"/>
                      </a:solidFill>
                      <a:latin typeface="Fira Sans" panose="020B05030500000200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11-013B-4BA1-B729-B31FCDAD6940}"/>
                </c:ext>
              </c:extLst>
            </c:dLbl>
            <c:dLbl>
              <c:idx val="6"/>
              <c:spPr>
                <a:noFill/>
                <a:ln>
                  <a:noFill/>
                </a:ln>
                <a:effectLst/>
              </c:spPr>
              <c:txPr>
                <a:bodyPr wrap="square" lIns="38100" tIns="19050" rIns="38100" bIns="19050" anchor="ctr" anchorCtr="0">
                  <a:spAutoFit/>
                </a:bodyPr>
                <a:lstStyle/>
                <a:p>
                  <a:pPr algn="ctr" rtl="0">
                    <a:defRPr lang="en-US" sz="1400" b="1" i="0" u="none" strike="noStrike" kern="1200" baseline="0">
                      <a:solidFill>
                        <a:srgbClr val="CAD300"/>
                      </a:solidFill>
                      <a:latin typeface="Fira Sans ExtraBold" panose="020B09030500000200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12-013B-4BA1-B729-B31FCDAD6940}"/>
                </c:ext>
              </c:extLst>
            </c:dLbl>
            <c:dLbl>
              <c:idx val="7"/>
              <c:spPr>
                <a:noFill/>
                <a:ln>
                  <a:noFill/>
                </a:ln>
                <a:effectLst/>
              </c:spPr>
              <c:txPr>
                <a:bodyPr wrap="square" lIns="38100" tIns="19050" rIns="38100" bIns="19050" anchor="ctr" anchorCtr="0">
                  <a:spAutoFit/>
                </a:bodyPr>
                <a:lstStyle/>
                <a:p>
                  <a:pPr algn="ctr" rtl="0">
                    <a:defRPr lang="en-US" sz="1400" b="1" i="0" u="none" strike="noStrike" kern="1200" baseline="0">
                      <a:solidFill>
                        <a:srgbClr val="FFC107"/>
                      </a:solidFill>
                      <a:latin typeface="Fira Sans" panose="020B05030500000200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13-013B-4BA1-B729-B31FCDAD6940}"/>
                </c:ext>
              </c:extLst>
            </c:dLbl>
            <c:dLbl>
              <c:idx val="8"/>
              <c:spPr>
                <a:noFill/>
                <a:ln>
                  <a:noFill/>
                </a:ln>
                <a:effectLst/>
              </c:spPr>
              <c:txPr>
                <a:bodyPr wrap="square" lIns="38100" tIns="19050" rIns="38100" bIns="19050" anchor="ctr">
                  <a:spAutoFit/>
                </a:bodyPr>
                <a:lstStyle/>
                <a:p>
                  <a:pPr>
                    <a:defRPr sz="1400" b="1">
                      <a:solidFill>
                        <a:srgbClr val="FFC107"/>
                      </a:solidFill>
                      <a:latin typeface="Fira Sans" panose="020B0503050000020004" pitchFamily="34" charset="0"/>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14-013B-4BA1-B729-B31FCDAD6940}"/>
                </c:ext>
              </c:extLst>
            </c:dLbl>
            <c:dLbl>
              <c:idx val="9"/>
              <c:spPr>
                <a:noFill/>
                <a:ln>
                  <a:noFill/>
                </a:ln>
                <a:effectLst/>
              </c:spPr>
              <c:txPr>
                <a:bodyPr wrap="square" lIns="38100" tIns="19050" rIns="38100" bIns="19050" anchor="ctr" anchorCtr="0">
                  <a:spAutoFit/>
                </a:bodyPr>
                <a:lstStyle/>
                <a:p>
                  <a:pPr algn="ctr" rtl="0">
                    <a:defRPr lang="en-US" sz="1400" b="1" i="0" u="none" strike="noStrike" kern="1200" baseline="0">
                      <a:solidFill>
                        <a:srgbClr val="CAD300"/>
                      </a:solidFill>
                      <a:latin typeface="Fira Sans ExtraBold" panose="020B09030500000200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15-013B-4BA1-B729-B31FCDAD6940}"/>
                </c:ext>
              </c:extLst>
            </c:dLbl>
            <c:dLbl>
              <c:idx val="10"/>
              <c:spPr>
                <a:noFill/>
                <a:ln>
                  <a:noFill/>
                </a:ln>
                <a:effectLst/>
              </c:spPr>
              <c:txPr>
                <a:bodyPr wrap="square" lIns="38100" tIns="19050" rIns="38100" bIns="19050" anchor="ctr" anchorCtr="0">
                  <a:spAutoFit/>
                </a:bodyPr>
                <a:lstStyle/>
                <a:p>
                  <a:pPr algn="ctr" rtl="0">
                    <a:defRPr lang="en-US" sz="1400" b="0" i="0" u="none" strike="noStrike" kern="1200" baseline="0">
                      <a:solidFill>
                        <a:schemeClr val="bg1"/>
                      </a:solidFill>
                      <a:latin typeface="Fira Sans" panose="020B05030500000200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16-013B-4BA1-B729-B31FCDAD6940}"/>
                </c:ext>
              </c:extLst>
            </c:dLbl>
            <c:dLbl>
              <c:idx val="11"/>
              <c:spPr>
                <a:noFill/>
                <a:ln>
                  <a:noFill/>
                </a:ln>
                <a:effectLst/>
              </c:spPr>
              <c:txPr>
                <a:bodyPr wrap="square" lIns="38100" tIns="19050" rIns="38100" bIns="19050" anchor="ctr" anchorCtr="0">
                  <a:spAutoFit/>
                </a:bodyPr>
                <a:lstStyle/>
                <a:p>
                  <a:pPr algn="ctr" rtl="0">
                    <a:defRPr lang="en-US" sz="1400" b="1" i="0" u="none" strike="noStrike" kern="1200" baseline="0">
                      <a:solidFill>
                        <a:srgbClr val="FFC107"/>
                      </a:solidFill>
                      <a:latin typeface="Fira Sans" panose="020B05030500000200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17-013B-4BA1-B729-B31FCDAD6940}"/>
                </c:ext>
              </c:extLst>
            </c:dLbl>
            <c:dLbl>
              <c:idx val="12"/>
              <c:spPr>
                <a:noFill/>
                <a:ln>
                  <a:noFill/>
                </a:ln>
                <a:effectLst/>
              </c:spPr>
              <c:txPr>
                <a:bodyPr wrap="square" lIns="38100" tIns="19050" rIns="38100" bIns="19050" anchor="ctr" anchorCtr="0">
                  <a:spAutoFit/>
                </a:bodyPr>
                <a:lstStyle/>
                <a:p>
                  <a:pPr algn="ctr" rtl="0">
                    <a:defRPr lang="en-US" sz="1400" b="1" i="0" u="none" strike="noStrike" kern="1200" baseline="0">
                      <a:solidFill>
                        <a:srgbClr val="FFC107"/>
                      </a:solidFill>
                      <a:latin typeface="Fira Sans" panose="020B05030500000200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18-013B-4BA1-B729-B31FCDAD6940}"/>
                </c:ext>
              </c:extLst>
            </c:dLbl>
            <c:dLbl>
              <c:idx val="13"/>
              <c:spPr>
                <a:noFill/>
                <a:ln>
                  <a:noFill/>
                </a:ln>
                <a:effectLst/>
              </c:spPr>
              <c:txPr>
                <a:bodyPr wrap="square" lIns="38100" tIns="19050" rIns="38100" bIns="19050" anchor="ctr" anchorCtr="0">
                  <a:spAutoFit/>
                </a:bodyPr>
                <a:lstStyle/>
                <a:p>
                  <a:pPr algn="ctr" rtl="0">
                    <a:defRPr lang="en-US" sz="1400" b="1" i="0" u="none" strike="noStrike" kern="1200" baseline="0">
                      <a:solidFill>
                        <a:srgbClr val="FFC107"/>
                      </a:solidFill>
                      <a:latin typeface="Fira Sans ExtraBold" panose="020B09030500000200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19-013B-4BA1-B729-B31FCDAD6940}"/>
                </c:ext>
              </c:extLst>
            </c:dLbl>
            <c:dLbl>
              <c:idx val="14"/>
              <c:spPr>
                <a:noFill/>
                <a:ln>
                  <a:noFill/>
                </a:ln>
                <a:effectLst/>
              </c:spPr>
              <c:txPr>
                <a:bodyPr wrap="square" lIns="38100" tIns="19050" rIns="38100" bIns="19050" anchor="ctr" anchorCtr="0">
                  <a:spAutoFit/>
                </a:bodyPr>
                <a:lstStyle/>
                <a:p>
                  <a:pPr algn="ctr" rtl="0">
                    <a:defRPr lang="en-US" sz="1400" b="0" i="0" u="none" strike="noStrike" kern="1200" baseline="0">
                      <a:solidFill>
                        <a:srgbClr val="FFFFFF"/>
                      </a:solidFill>
                      <a:latin typeface="Fira Sans" panose="020B05030500000200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1A-013B-4BA1-B729-B31FCDAD6940}"/>
                </c:ext>
              </c:extLst>
            </c:dLbl>
            <c:spPr>
              <a:noFill/>
              <a:ln>
                <a:noFill/>
              </a:ln>
              <a:effectLst/>
            </c:spPr>
            <c:txPr>
              <a:bodyPr wrap="square" lIns="38100" tIns="19050" rIns="38100" bIns="19050" anchor="ctr">
                <a:spAutoFit/>
              </a:bodyPr>
              <a:lstStyle/>
              <a:p>
                <a:pPr>
                  <a:defRPr sz="1400">
                    <a:solidFill>
                      <a:schemeClr val="bg1"/>
                    </a:solidFill>
                    <a:latin typeface="Fira Sans" panose="020B0503050000020004" pitchFamily="34" charset="0"/>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Feuil1!$A$2:$A$16</c:f>
              <c:numCache>
                <c:formatCode>General</c:formatCode>
                <c:ptCount val="15"/>
              </c:numCache>
            </c:numRef>
          </c:cat>
          <c:val>
            <c:numRef>
              <c:f>Feuil1!$B$2:$B$16</c:f>
              <c:numCache>
                <c:formatCode>General</c:formatCode>
                <c:ptCount val="15"/>
                <c:pt idx="0">
                  <c:v>38</c:v>
                </c:pt>
                <c:pt idx="1">
                  <c:v>53</c:v>
                </c:pt>
                <c:pt idx="2">
                  <c:v>44</c:v>
                </c:pt>
                <c:pt idx="3">
                  <c:v>44</c:v>
                </c:pt>
                <c:pt idx="4">
                  <c:v>45</c:v>
                </c:pt>
                <c:pt idx="5">
                  <c:v>36</c:v>
                </c:pt>
                <c:pt idx="6">
                  <c:v>49</c:v>
                </c:pt>
                <c:pt idx="7">
                  <c:v>25</c:v>
                </c:pt>
                <c:pt idx="8">
                  <c:v>30</c:v>
                </c:pt>
                <c:pt idx="9">
                  <c:v>49</c:v>
                </c:pt>
                <c:pt idx="10">
                  <c:v>38</c:v>
                </c:pt>
                <c:pt idx="11">
                  <c:v>25</c:v>
                </c:pt>
                <c:pt idx="12">
                  <c:v>29</c:v>
                </c:pt>
                <c:pt idx="13">
                  <c:v>21</c:v>
                </c:pt>
                <c:pt idx="14">
                  <c:v>36</c:v>
                </c:pt>
              </c:numCache>
            </c:numRef>
          </c:val>
          <c:extLst>
            <c:ext xmlns:c16="http://schemas.microsoft.com/office/drawing/2014/chart" uri="{C3380CC4-5D6E-409C-BE32-E72D297353CC}">
              <c16:uniqueId val="{0000001B-013B-4BA1-B729-B31FCDAD6940}"/>
            </c:ext>
          </c:extLst>
        </c:ser>
        <c:dLbls>
          <c:showLegendKey val="0"/>
          <c:showVal val="0"/>
          <c:showCatName val="0"/>
          <c:showSerName val="0"/>
          <c:showPercent val="0"/>
          <c:showBubbleSize val="0"/>
        </c:dLbls>
        <c:gapWidth val="150"/>
        <c:axId val="1914530240"/>
        <c:axId val="1914529824"/>
      </c:barChart>
      <c:catAx>
        <c:axId val="546324272"/>
        <c:scaling>
          <c:orientation val="minMax"/>
        </c:scaling>
        <c:delete val="1"/>
        <c:axPos val="b"/>
        <c:numFmt formatCode="General" sourceLinked="1"/>
        <c:majorTickMark val="out"/>
        <c:minorTickMark val="none"/>
        <c:tickLblPos val="nextTo"/>
        <c:crossAx val="546324624"/>
        <c:crosses val="autoZero"/>
        <c:auto val="1"/>
        <c:lblAlgn val="ctr"/>
        <c:lblOffset val="100"/>
        <c:noMultiLvlLbl val="0"/>
      </c:catAx>
      <c:valAx>
        <c:axId val="546324624"/>
        <c:scaling>
          <c:orientation val="minMax"/>
        </c:scaling>
        <c:delete val="1"/>
        <c:axPos val="l"/>
        <c:numFmt formatCode="General" sourceLinked="1"/>
        <c:majorTickMark val="out"/>
        <c:minorTickMark val="none"/>
        <c:tickLblPos val="nextTo"/>
        <c:crossAx val="546324272"/>
        <c:crosses val="autoZero"/>
        <c:crossBetween val="between"/>
      </c:valAx>
      <c:valAx>
        <c:axId val="1914529824"/>
        <c:scaling>
          <c:orientation val="minMax"/>
        </c:scaling>
        <c:delete val="1"/>
        <c:axPos val="r"/>
        <c:numFmt formatCode="General" sourceLinked="1"/>
        <c:majorTickMark val="out"/>
        <c:minorTickMark val="none"/>
        <c:tickLblPos val="nextTo"/>
        <c:crossAx val="1914530240"/>
        <c:crosses val="max"/>
        <c:crossBetween val="between"/>
      </c:valAx>
      <c:catAx>
        <c:axId val="1914530240"/>
        <c:scaling>
          <c:orientation val="minMax"/>
        </c:scaling>
        <c:delete val="1"/>
        <c:axPos val="b"/>
        <c:numFmt formatCode="General" sourceLinked="1"/>
        <c:majorTickMark val="out"/>
        <c:minorTickMark val="none"/>
        <c:tickLblPos val="nextTo"/>
        <c:crossAx val="1914529824"/>
        <c:crosses val="autoZero"/>
        <c:auto val="1"/>
        <c:lblAlgn val="ctr"/>
        <c:lblOffset val="100"/>
        <c:noMultiLvlLbl val="0"/>
      </c:catAx>
    </c:plotArea>
    <c:plotVisOnly val="1"/>
    <c:dispBlanksAs val="gap"/>
    <c:showDLblsOverMax val="0"/>
    <c:extLst>
      <c:ext xmlns:c16r3="http://schemas.microsoft.com/office/drawing/2017/03/chart" uri="{56B9EC1D-385E-4148-901F-78D8002777C0}">
        <c16r3:dataDisplayOptions16>
          <c16r3:dispNaAsBlank val="1"/>
        </c16r3:dataDisplayOptions16>
      </c:ext>
    </c:extLst>
  </c:chart>
  <c:txPr>
    <a:bodyPr/>
    <a:lstStyle/>
    <a:p>
      <a:pPr>
        <a:defRPr sz="1800"/>
      </a:pPr>
      <a:endParaRPr lang="fr-F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5304179971587591E-2"/>
          <c:y val="6.0625944432437871E-2"/>
          <c:w val="0.94939164005682486"/>
          <c:h val="0.8787481111351243"/>
        </c:manualLayout>
      </c:layout>
      <c:barChart>
        <c:barDir val="col"/>
        <c:grouping val="clustered"/>
        <c:varyColors val="0"/>
        <c:ser>
          <c:idx val="1"/>
          <c:order val="1"/>
          <c:tx>
            <c:strRef>
              <c:f>Feuil1!$C$1</c:f>
              <c:strCache>
                <c:ptCount val="1"/>
                <c:pt idx="0">
                  <c:v>Colonne4</c:v>
                </c:pt>
              </c:strCache>
            </c:strRef>
          </c:tx>
          <c:spPr>
            <a:solidFill>
              <a:srgbClr val="D68CB5"/>
            </a:solidFill>
          </c:spPr>
          <c:invertIfNegative val="0"/>
          <c:dLbls>
            <c:dLbl>
              <c:idx val="0"/>
              <c:spPr>
                <a:noFill/>
                <a:ln>
                  <a:noFill/>
                </a:ln>
                <a:effectLst/>
              </c:spPr>
              <c:txPr>
                <a:bodyPr wrap="square" lIns="38100" tIns="19050" rIns="38100" bIns="19050" anchor="ctr" anchorCtr="0">
                  <a:spAutoFit/>
                </a:bodyPr>
                <a:lstStyle/>
                <a:p>
                  <a:pPr algn="ctr" rtl="0">
                    <a:defRPr lang="en-US" sz="1800" b="1" i="0" u="none" strike="noStrike" kern="1200" baseline="0">
                      <a:solidFill>
                        <a:srgbClr val="D68CB5"/>
                      </a:solidFill>
                      <a:latin typeface="Fira Sans ExtraBold" panose="020B0903050000020004" pitchFamily="34" charset="0"/>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1-8C65-491B-8B83-51B0B24C20C3}"/>
                </c:ext>
              </c:extLst>
            </c:dLbl>
            <c:dLbl>
              <c:idx val="1"/>
              <c:layout>
                <c:manualLayout>
                  <c:x val="1.3973853302841001E-3"/>
                  <c:y val="1.1022898987715976E-2"/>
                </c:manualLayout>
              </c:layout>
              <c:tx>
                <c:rich>
                  <a:bodyPr wrap="square" lIns="38100" tIns="19050" rIns="38100" bIns="19050" anchor="ctr" anchorCtr="0">
                    <a:spAutoFit/>
                  </a:bodyPr>
                  <a:lstStyle/>
                  <a:p>
                    <a:pPr algn="ctr" rtl="0">
                      <a:defRPr lang="en-US" sz="1800" b="1" i="0" u="none" strike="noStrike" kern="1200" baseline="0">
                        <a:solidFill>
                          <a:srgbClr val="D68CB5"/>
                        </a:solidFill>
                        <a:latin typeface="Fira Sans ExtraBold" panose="020B0903050000020004" pitchFamily="34" charset="0"/>
                        <a:ea typeface="+mn-ea"/>
                        <a:cs typeface="+mn-cs"/>
                      </a:defRPr>
                    </a:pPr>
                    <a:fld id="{321D57D3-CBAA-41A8-A7EB-7A5F9675E8D4}" type="VALUE">
                      <a:rPr lang="en-US" sz="1800" b="1" i="0" u="none" strike="noStrike" kern="1200" baseline="0">
                        <a:solidFill>
                          <a:srgbClr val="D68CB5"/>
                        </a:solidFill>
                        <a:latin typeface="Fira Sans ExtraBold" panose="020B0903050000020004" pitchFamily="34" charset="0"/>
                        <a:ea typeface="+mn-ea"/>
                        <a:cs typeface="+mn-cs"/>
                      </a:rPr>
                      <a:pPr algn="ctr" rtl="0">
                        <a:defRPr lang="en-US" sz="1800" b="1" i="0" u="none" strike="noStrike" kern="1200" baseline="0">
                          <a:solidFill>
                            <a:srgbClr val="D68CB5"/>
                          </a:solidFill>
                          <a:latin typeface="Fira Sans ExtraBold" panose="020B0903050000020004" pitchFamily="34" charset="0"/>
                          <a:ea typeface="+mn-ea"/>
                          <a:cs typeface="+mn-cs"/>
                        </a:defRPr>
                      </a:pPr>
                      <a:t>[VALEUR]</a:t>
                    </a:fld>
                    <a:endParaRPr lang="fr-FR"/>
                  </a:p>
                </c:rich>
              </c:tx>
              <c:spPr>
                <a:noFill/>
                <a:ln w="19050">
                  <a:solidFill>
                    <a:srgbClr val="CAD300"/>
                  </a:solidFill>
                </a:ln>
                <a:effectLst/>
              </c:sp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8C65-491B-8B83-51B0B24C20C3}"/>
                </c:ext>
              </c:extLst>
            </c:dLbl>
            <c:dLbl>
              <c:idx val="2"/>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2-1A81-4F63-8671-F56308095AC9}"/>
                </c:ext>
              </c:extLst>
            </c:dLbl>
            <c:dLbl>
              <c:idx val="3"/>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1-AFA4-448D-942C-BF139519E960}"/>
                </c:ext>
              </c:extLst>
            </c:dLbl>
            <c:dLbl>
              <c:idx val="4"/>
              <c:spPr>
                <a:noFill/>
                <a:ln>
                  <a:noFill/>
                </a:ln>
                <a:effectLst/>
              </c:spPr>
              <c:txPr>
                <a:bodyPr wrap="square" lIns="38100" tIns="19050" rIns="38100" bIns="19050" anchor="ctr" anchorCtr="0">
                  <a:spAutoFit/>
                </a:bodyPr>
                <a:lstStyle/>
                <a:p>
                  <a:pPr algn="ctr" rtl="0">
                    <a:defRPr lang="en-US" sz="1400" b="1" i="0" u="none" strike="noStrike" kern="1200" baseline="0">
                      <a:solidFill>
                        <a:srgbClr val="FFC107"/>
                      </a:solidFill>
                      <a:latin typeface="Fira Sans "/>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2-AFA4-448D-942C-BF139519E960}"/>
                </c:ext>
              </c:extLst>
            </c:dLbl>
            <c:dLbl>
              <c:idx val="5"/>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0-0052-457C-8752-1C3EEEDDB0A1}"/>
                </c:ext>
              </c:extLst>
            </c:dLbl>
            <c:dLbl>
              <c:idx val="6"/>
              <c:layout>
                <c:manualLayout>
                  <c:x val="-1.8662885105695118E-3"/>
                  <c:y val="1.6534348481573966E-2"/>
                </c:manualLayout>
              </c:layout>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fr-FR"/>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C65-491B-8B83-51B0B24C20C3}"/>
                </c:ext>
              </c:extLst>
            </c:dLbl>
            <c:dLbl>
              <c:idx val="7"/>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2-071F-4B1C-8ED7-2E1E93C4B678}"/>
                </c:ext>
              </c:extLst>
            </c:dLbl>
            <c:dLbl>
              <c:idx val="8"/>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1-0052-457C-8752-1C3EEEDDB0A1}"/>
                </c:ext>
              </c:extLst>
            </c:dLbl>
            <c:dLbl>
              <c:idx val="9"/>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2-0052-457C-8752-1C3EEEDDB0A1}"/>
                </c:ext>
              </c:extLst>
            </c:dLbl>
            <c:dLbl>
              <c:idx val="10"/>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3-0052-457C-8752-1C3EEEDDB0A1}"/>
                </c:ext>
              </c:extLst>
            </c:dLbl>
            <c:dLbl>
              <c:idx val="11"/>
              <c:spPr>
                <a:noFill/>
                <a:ln>
                  <a:noFill/>
                </a:ln>
                <a:effectLst/>
              </c:spPr>
              <c:txPr>
                <a:bodyPr wrap="square" lIns="38100" tIns="19050" rIns="38100" bIns="19050" anchor="ctr" anchorCtr="0">
                  <a:spAutoFit/>
                </a:bodyPr>
                <a:lstStyle/>
                <a:p>
                  <a:pPr algn="ctr" rtl="0">
                    <a:defRPr lang="en-US" sz="1400" b="1" i="0" u="none" strike="noStrike" kern="1200" baseline="0">
                      <a:solidFill>
                        <a:srgbClr val="FFC107"/>
                      </a:solidFill>
                      <a:latin typeface="Fira Sans "/>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5-4F1B-4AC0-A5C9-8661AF091AD8}"/>
                </c:ext>
              </c:extLst>
            </c:dLbl>
            <c:dLbl>
              <c:idx val="12"/>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4-0052-457C-8752-1C3EEEDDB0A1}"/>
                </c:ext>
              </c:extLst>
            </c:dLbl>
            <c:spPr>
              <a:noFill/>
              <a:ln>
                <a:noFill/>
              </a:ln>
              <a:effectLst/>
            </c:spPr>
            <c:txPr>
              <a:bodyPr wrap="square" lIns="38100" tIns="19050" rIns="38100" bIns="19050" anchor="ctr" anchorCtr="0">
                <a:spAutoFit/>
              </a:bodyPr>
              <a:lstStyle/>
              <a:p>
                <a:pPr algn="ctr" rtl="0">
                  <a:defRPr lang="en-US" sz="1400" b="1" i="0" u="none" strike="noStrike" kern="1200" baseline="0">
                    <a:solidFill>
                      <a:srgbClr val="CAD300"/>
                    </a:solidFill>
                    <a:latin typeface="Fira Sans ExtraBold" panose="020B0903050000020004" pitchFamily="34" charset="0"/>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Feuil1!$A$2:$A$14</c:f>
              <c:numCache>
                <c:formatCode>General</c:formatCode>
                <c:ptCount val="13"/>
              </c:numCache>
            </c:numRef>
          </c:cat>
          <c:val>
            <c:numRef>
              <c:f>Feuil1!$C$2:$C$14</c:f>
              <c:numCache>
                <c:formatCode>General</c:formatCode>
                <c:ptCount val="13"/>
                <c:pt idx="0">
                  <c:v>78</c:v>
                </c:pt>
                <c:pt idx="1">
                  <c:v>81</c:v>
                </c:pt>
                <c:pt idx="2">
                  <c:v>79</c:v>
                </c:pt>
                <c:pt idx="3">
                  <c:v>81</c:v>
                </c:pt>
                <c:pt idx="4">
                  <c:v>75</c:v>
                </c:pt>
                <c:pt idx="5">
                  <c:v>83</c:v>
                </c:pt>
                <c:pt idx="6">
                  <c:v>85</c:v>
                </c:pt>
                <c:pt idx="7">
                  <c:v>79</c:v>
                </c:pt>
                <c:pt idx="8">
                  <c:v>84</c:v>
                </c:pt>
                <c:pt idx="9">
                  <c:v>82</c:v>
                </c:pt>
                <c:pt idx="10">
                  <c:v>83</c:v>
                </c:pt>
                <c:pt idx="11">
                  <c:v>73</c:v>
                </c:pt>
                <c:pt idx="12">
                  <c:v>81</c:v>
                </c:pt>
              </c:numCache>
            </c:numRef>
          </c:val>
          <c:extLst>
            <c:ext xmlns:c16="http://schemas.microsoft.com/office/drawing/2014/chart" uri="{C3380CC4-5D6E-409C-BE32-E72D297353CC}">
              <c16:uniqueId val="{00000000-C8F6-4A1B-9A7B-E9BF2D420831}"/>
            </c:ext>
          </c:extLst>
        </c:ser>
        <c:dLbls>
          <c:showLegendKey val="0"/>
          <c:showVal val="0"/>
          <c:showCatName val="0"/>
          <c:showSerName val="0"/>
          <c:showPercent val="0"/>
          <c:showBubbleSize val="0"/>
        </c:dLbls>
        <c:gapWidth val="220"/>
        <c:axId val="546324272"/>
        <c:axId val="546324624"/>
      </c:barChart>
      <c:barChart>
        <c:barDir val="col"/>
        <c:grouping val="clustered"/>
        <c:varyColors val="0"/>
        <c:ser>
          <c:idx val="0"/>
          <c:order val="0"/>
          <c:tx>
            <c:strRef>
              <c:f>Feuil1!$B$1</c:f>
              <c:strCache>
                <c:ptCount val="1"/>
                <c:pt idx="0">
                  <c:v>Colonne3</c:v>
                </c:pt>
              </c:strCache>
            </c:strRef>
          </c:tx>
          <c:spPr>
            <a:solidFill>
              <a:srgbClr val="B51A78"/>
            </a:solidFill>
            <a:ln cap="sq">
              <a:solidFill>
                <a:srgbClr val="B81179"/>
              </a:solidFill>
            </a:ln>
            <a:effectLst>
              <a:outerShdw algn="ctr" rotWithShape="0">
                <a:srgbClr val="000000">
                  <a:alpha val="43137"/>
                </a:srgbClr>
              </a:outerShdw>
              <a:softEdge rad="0"/>
            </a:effectLst>
          </c:spPr>
          <c:invertIfNegative val="0"/>
          <c:dLbls>
            <c:dLbl>
              <c:idx val="0"/>
              <c:spPr>
                <a:noFill/>
                <a:ln>
                  <a:noFill/>
                </a:ln>
                <a:effectLst/>
              </c:spPr>
              <c:txPr>
                <a:bodyPr wrap="square" lIns="38100" tIns="19050" rIns="38100" bIns="19050" anchor="ctr" anchorCtr="0">
                  <a:spAutoFit/>
                </a:bodyPr>
                <a:lstStyle/>
                <a:p>
                  <a:pPr algn="ctr" rtl="0">
                    <a:defRPr lang="en-US" sz="1400" b="1" i="0" u="none" strike="noStrike" kern="1200" baseline="0">
                      <a:solidFill>
                        <a:schemeClr val="bg1"/>
                      </a:solidFill>
                      <a:latin typeface="Fira Sans" panose="020B05030500000200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1-4F1B-4AC0-A5C9-8661AF091AD8}"/>
                </c:ext>
              </c:extLst>
            </c:dLbl>
            <c:dLbl>
              <c:idx val="1"/>
              <c:spPr>
                <a:noFill/>
                <a:ln w="19050">
                  <a:solidFill>
                    <a:srgbClr val="CAD300"/>
                  </a:solidFill>
                </a:ln>
                <a:effectLst/>
              </c:spPr>
              <c:txPr>
                <a:bodyPr wrap="square" lIns="38100" tIns="19050" rIns="38100" bIns="19050" anchor="ctr" anchorCtr="0">
                  <a:spAutoFit/>
                </a:bodyPr>
                <a:lstStyle/>
                <a:p>
                  <a:pPr algn="ctr" rtl="0">
                    <a:defRPr lang="en-US" sz="1400" b="1" i="0" u="none" strike="noStrike" kern="1200" baseline="0">
                      <a:solidFill>
                        <a:schemeClr val="bg1"/>
                      </a:solidFill>
                      <a:latin typeface="Fira Sans" panose="020B05030500000200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0-1463-44E1-BF34-3EFDFB4FF308}"/>
                </c:ext>
              </c:extLst>
            </c:dLbl>
            <c:dLbl>
              <c:idx val="2"/>
              <c:spPr>
                <a:noFill/>
                <a:ln>
                  <a:noFill/>
                </a:ln>
                <a:effectLst/>
              </c:spPr>
              <c:txPr>
                <a:bodyPr wrap="square" lIns="38100" tIns="19050" rIns="38100" bIns="19050" anchor="ctr" anchorCtr="0">
                  <a:spAutoFit/>
                </a:bodyPr>
                <a:lstStyle/>
                <a:p>
                  <a:pPr algn="ctr" rtl="0">
                    <a:defRPr lang="en-US" sz="1400" b="0" i="0" u="none" strike="noStrike" kern="1200" baseline="0">
                      <a:solidFill>
                        <a:srgbClr val="FFFFFF"/>
                      </a:solidFill>
                      <a:latin typeface="Fira Sans" panose="020B05030500000200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0-071F-4B1C-8ED7-2E1E93C4B678}"/>
                </c:ext>
              </c:extLst>
            </c:dLbl>
            <c:dLbl>
              <c:idx val="3"/>
              <c:spPr>
                <a:noFill/>
                <a:ln>
                  <a:noFill/>
                </a:ln>
                <a:effectLst/>
              </c:spPr>
              <c:txPr>
                <a:bodyPr wrap="square" lIns="38100" tIns="19050" rIns="38100" bIns="19050" anchor="ctr" anchorCtr="0">
                  <a:spAutoFit/>
                </a:bodyPr>
                <a:lstStyle/>
                <a:p>
                  <a:pPr algn="ctr" rtl="0">
                    <a:defRPr lang="en-US" sz="1400" b="0" i="0" u="none" strike="noStrike" kern="1200" baseline="0">
                      <a:solidFill>
                        <a:srgbClr val="FFFFFF"/>
                      </a:solidFill>
                      <a:latin typeface="Fira Sans" panose="020B05030500000200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5-0052-457C-8752-1C3EEEDDB0A1}"/>
                </c:ext>
              </c:extLst>
            </c:dLbl>
            <c:dLbl>
              <c:idx val="4"/>
              <c:spPr>
                <a:noFill/>
                <a:ln>
                  <a:noFill/>
                </a:ln>
                <a:effectLst/>
              </c:spPr>
              <c:txPr>
                <a:bodyPr wrap="square" lIns="38100" tIns="19050" rIns="38100" bIns="19050" anchor="ctr" anchorCtr="0">
                  <a:spAutoFit/>
                </a:bodyPr>
                <a:lstStyle/>
                <a:p>
                  <a:pPr algn="ctr" rtl="0">
                    <a:defRPr lang="en-US" sz="1400" b="1" i="0" u="none" strike="noStrike" kern="1200" baseline="0">
                      <a:solidFill>
                        <a:srgbClr val="FFC107"/>
                      </a:solidFill>
                      <a:latin typeface="Fira Sans" panose="020B05030500000200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3-4F1B-4AC0-A5C9-8661AF091AD8}"/>
                </c:ext>
              </c:extLst>
            </c:dLbl>
            <c:dLbl>
              <c:idx val="5"/>
              <c:spPr>
                <a:noFill/>
                <a:ln>
                  <a:noFill/>
                </a:ln>
                <a:effectLst/>
              </c:spPr>
              <c:txPr>
                <a:bodyPr wrap="square" lIns="38100" tIns="19050" rIns="38100" bIns="19050" anchor="ctr" anchorCtr="0">
                  <a:spAutoFit/>
                </a:bodyPr>
                <a:lstStyle/>
                <a:p>
                  <a:pPr algn="ctr" rtl="0">
                    <a:defRPr lang="en-US" sz="1400" b="0" i="0" u="none" strike="noStrike" kern="1200" baseline="0">
                      <a:solidFill>
                        <a:srgbClr val="FFFFFF"/>
                      </a:solidFill>
                      <a:latin typeface="Fira Sans" panose="020B05030500000200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6-0052-457C-8752-1C3EEEDDB0A1}"/>
                </c:ext>
              </c:extLst>
            </c:dLbl>
            <c:dLbl>
              <c:idx val="7"/>
              <c:spPr>
                <a:noFill/>
                <a:ln>
                  <a:noFill/>
                </a:ln>
                <a:effectLst/>
              </c:spPr>
              <c:txPr>
                <a:bodyPr wrap="square" lIns="38100" tIns="19050" rIns="38100" bIns="19050" anchor="ctr" anchorCtr="0">
                  <a:spAutoFit/>
                </a:bodyPr>
                <a:lstStyle/>
                <a:p>
                  <a:pPr algn="ctr" rtl="0">
                    <a:defRPr lang="en-US" sz="1400" b="0" i="0" u="none" strike="noStrike" kern="1200" baseline="0">
                      <a:solidFill>
                        <a:srgbClr val="FFFFFF"/>
                      </a:solidFill>
                      <a:latin typeface="Fira Sans" panose="020B05030500000200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1-071F-4B1C-8ED7-2E1E93C4B678}"/>
                </c:ext>
              </c:extLst>
            </c:dLbl>
            <c:dLbl>
              <c:idx val="8"/>
              <c:spPr>
                <a:noFill/>
                <a:ln>
                  <a:noFill/>
                </a:ln>
                <a:effectLst/>
              </c:spPr>
              <c:txPr>
                <a:bodyPr wrap="square" lIns="38100" tIns="19050" rIns="38100" bIns="19050" anchor="ctr" anchorCtr="0">
                  <a:spAutoFit/>
                </a:bodyPr>
                <a:lstStyle/>
                <a:p>
                  <a:pPr algn="ctr" rtl="0">
                    <a:defRPr lang="en-US" sz="1400" b="0" i="0" u="none" strike="noStrike" kern="1200" baseline="0">
                      <a:solidFill>
                        <a:srgbClr val="FFFFFF"/>
                      </a:solidFill>
                      <a:latin typeface="Fira Sans" panose="020B05030500000200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3-071F-4B1C-8ED7-2E1E93C4B678}"/>
                </c:ext>
              </c:extLst>
            </c:dLbl>
            <c:dLbl>
              <c:idx val="9"/>
              <c:spPr>
                <a:noFill/>
                <a:ln>
                  <a:noFill/>
                </a:ln>
                <a:effectLst/>
              </c:spPr>
              <c:txPr>
                <a:bodyPr wrap="square" lIns="38100" tIns="19050" rIns="38100" bIns="19050" anchor="ctr" anchorCtr="0">
                  <a:spAutoFit/>
                </a:bodyPr>
                <a:lstStyle/>
                <a:p>
                  <a:pPr algn="ctr" rtl="0">
                    <a:defRPr lang="en-US" sz="1400" b="0" i="0" u="none" strike="noStrike" kern="1200" baseline="0">
                      <a:solidFill>
                        <a:srgbClr val="FFFFFF"/>
                      </a:solidFill>
                      <a:latin typeface="Fira Sans" panose="020B05030500000200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4-071F-4B1C-8ED7-2E1E93C4B678}"/>
                </c:ext>
              </c:extLst>
            </c:dLbl>
            <c:dLbl>
              <c:idx val="11"/>
              <c:spPr>
                <a:noFill/>
                <a:ln>
                  <a:noFill/>
                </a:ln>
                <a:effectLst/>
              </c:spPr>
              <c:txPr>
                <a:bodyPr wrap="square" lIns="38100" tIns="19050" rIns="38100" bIns="19050" anchor="ctr" anchorCtr="0">
                  <a:spAutoFit/>
                </a:bodyPr>
                <a:lstStyle/>
                <a:p>
                  <a:pPr algn="ctr" rtl="0">
                    <a:defRPr lang="en-US" sz="1400" b="0" i="0" u="none" strike="noStrike" kern="1200" baseline="0">
                      <a:solidFill>
                        <a:srgbClr val="FFFFFF"/>
                      </a:solidFill>
                      <a:latin typeface="Fira Sans" panose="020B05030500000200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5-071F-4B1C-8ED7-2E1E93C4B678}"/>
                </c:ext>
              </c:extLst>
            </c:dLbl>
            <c:dLbl>
              <c:idx val="12"/>
              <c:spPr>
                <a:noFill/>
                <a:ln>
                  <a:noFill/>
                </a:ln>
                <a:effectLst/>
              </c:spPr>
              <c:txPr>
                <a:bodyPr wrap="square" lIns="38100" tIns="19050" rIns="38100" bIns="19050" anchor="ctr" anchorCtr="0">
                  <a:spAutoFit/>
                </a:bodyPr>
                <a:lstStyle/>
                <a:p>
                  <a:pPr algn="ctr" rtl="0">
                    <a:defRPr lang="en-US" sz="1400" b="0" i="0" u="none" strike="noStrike" kern="1200" baseline="0">
                      <a:solidFill>
                        <a:srgbClr val="FFFFFF"/>
                      </a:solidFill>
                      <a:latin typeface="Fira Sans" panose="020B0503050000020004" pitchFamily="34" charset="0"/>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9-0052-457C-8752-1C3EEEDDB0A1}"/>
                </c:ext>
              </c:extLst>
            </c:dLbl>
            <c:spPr>
              <a:noFill/>
              <a:ln>
                <a:noFill/>
              </a:ln>
              <a:effectLst/>
            </c:spPr>
            <c:txPr>
              <a:bodyPr wrap="square" lIns="38100" tIns="19050" rIns="38100" bIns="19050" anchor="ctr" anchorCtr="0">
                <a:spAutoFit/>
              </a:bodyPr>
              <a:lstStyle/>
              <a:p>
                <a:pPr algn="ctr" rtl="0">
                  <a:defRPr lang="en-US" sz="1400" b="1" i="0" u="none" strike="noStrike" kern="1200" baseline="0">
                    <a:solidFill>
                      <a:srgbClr val="CAD300"/>
                    </a:solidFill>
                    <a:latin typeface="Fira Sans" panose="020B0503050000020004" pitchFamily="34" charset="0"/>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Feuil1!$A$2:$A$14</c:f>
              <c:numCache>
                <c:formatCode>General</c:formatCode>
                <c:ptCount val="13"/>
              </c:numCache>
            </c:numRef>
          </c:cat>
          <c:val>
            <c:numRef>
              <c:f>Feuil1!$B$2:$B$14</c:f>
              <c:numCache>
                <c:formatCode>General</c:formatCode>
                <c:ptCount val="13"/>
                <c:pt idx="0">
                  <c:v>38</c:v>
                </c:pt>
                <c:pt idx="1">
                  <c:v>41</c:v>
                </c:pt>
                <c:pt idx="2">
                  <c:v>40</c:v>
                </c:pt>
                <c:pt idx="3">
                  <c:v>43</c:v>
                </c:pt>
                <c:pt idx="4">
                  <c:v>34</c:v>
                </c:pt>
                <c:pt idx="5">
                  <c:v>43</c:v>
                </c:pt>
                <c:pt idx="6">
                  <c:v>48</c:v>
                </c:pt>
                <c:pt idx="7">
                  <c:v>38</c:v>
                </c:pt>
                <c:pt idx="8">
                  <c:v>43</c:v>
                </c:pt>
                <c:pt idx="9">
                  <c:v>39</c:v>
                </c:pt>
                <c:pt idx="10">
                  <c:v>47</c:v>
                </c:pt>
                <c:pt idx="11">
                  <c:v>35</c:v>
                </c:pt>
                <c:pt idx="12">
                  <c:v>42</c:v>
                </c:pt>
              </c:numCache>
            </c:numRef>
          </c:val>
          <c:extLst>
            <c:ext xmlns:c16="http://schemas.microsoft.com/office/drawing/2014/chart" uri="{C3380CC4-5D6E-409C-BE32-E72D297353CC}">
              <c16:uniqueId val="{00000000-F6F8-40F8-A626-E893C0458F38}"/>
            </c:ext>
          </c:extLst>
        </c:ser>
        <c:dLbls>
          <c:showLegendKey val="0"/>
          <c:showVal val="0"/>
          <c:showCatName val="0"/>
          <c:showSerName val="0"/>
          <c:showPercent val="0"/>
          <c:showBubbleSize val="0"/>
        </c:dLbls>
        <c:gapWidth val="150"/>
        <c:axId val="1914530240"/>
        <c:axId val="1914529824"/>
      </c:barChart>
      <c:catAx>
        <c:axId val="546324272"/>
        <c:scaling>
          <c:orientation val="minMax"/>
        </c:scaling>
        <c:delete val="1"/>
        <c:axPos val="b"/>
        <c:numFmt formatCode="General" sourceLinked="1"/>
        <c:majorTickMark val="out"/>
        <c:minorTickMark val="none"/>
        <c:tickLblPos val="nextTo"/>
        <c:crossAx val="546324624"/>
        <c:crosses val="autoZero"/>
        <c:auto val="1"/>
        <c:lblAlgn val="ctr"/>
        <c:lblOffset val="100"/>
        <c:noMultiLvlLbl val="0"/>
      </c:catAx>
      <c:valAx>
        <c:axId val="546324624"/>
        <c:scaling>
          <c:orientation val="minMax"/>
        </c:scaling>
        <c:delete val="1"/>
        <c:axPos val="l"/>
        <c:numFmt formatCode="General" sourceLinked="1"/>
        <c:majorTickMark val="out"/>
        <c:minorTickMark val="none"/>
        <c:tickLblPos val="nextTo"/>
        <c:crossAx val="546324272"/>
        <c:crosses val="autoZero"/>
        <c:crossBetween val="between"/>
      </c:valAx>
      <c:valAx>
        <c:axId val="1914529824"/>
        <c:scaling>
          <c:orientation val="minMax"/>
        </c:scaling>
        <c:delete val="1"/>
        <c:axPos val="r"/>
        <c:numFmt formatCode="General" sourceLinked="1"/>
        <c:majorTickMark val="out"/>
        <c:minorTickMark val="none"/>
        <c:tickLblPos val="nextTo"/>
        <c:crossAx val="1914530240"/>
        <c:crosses val="max"/>
        <c:crossBetween val="between"/>
      </c:valAx>
      <c:catAx>
        <c:axId val="1914530240"/>
        <c:scaling>
          <c:orientation val="minMax"/>
        </c:scaling>
        <c:delete val="1"/>
        <c:axPos val="b"/>
        <c:numFmt formatCode="General" sourceLinked="1"/>
        <c:majorTickMark val="out"/>
        <c:minorTickMark val="none"/>
        <c:tickLblPos val="nextTo"/>
        <c:crossAx val="1914529824"/>
        <c:crosses val="autoZero"/>
        <c:auto val="1"/>
        <c:lblAlgn val="ctr"/>
        <c:lblOffset val="100"/>
        <c:noMultiLvlLbl val="0"/>
      </c:catAx>
    </c:plotArea>
    <c:plotVisOnly val="1"/>
    <c:dispBlanksAs val="gap"/>
    <c:showDLblsOverMax val="0"/>
    <c:extLst>
      <c:ext xmlns:c16r3="http://schemas.microsoft.com/office/drawing/2017/03/chart" uri="{56B9EC1D-385E-4148-901F-78D8002777C0}">
        <c16r3:dataDisplayOptions16>
          <c16r3:dispNaAsBlank val="1"/>
        </c16r3:dataDisplayOptions16>
      </c:ext>
    </c:extLst>
  </c:chart>
  <c:txPr>
    <a:bodyPr/>
    <a:lstStyle/>
    <a:p>
      <a:pPr>
        <a:defRPr sz="1800"/>
      </a:pPr>
      <a:endParaRPr lang="fr-F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Feuil1!$B$1</c:f>
              <c:strCache>
                <c:ptCount val="1"/>
                <c:pt idx="0">
                  <c:v>Colonne1</c:v>
                </c:pt>
              </c:strCache>
            </c:strRef>
          </c:tx>
          <c:dPt>
            <c:idx val="0"/>
            <c:bubble3D val="0"/>
            <c:spPr>
              <a:solidFill>
                <a:srgbClr val="B51A78"/>
              </a:solidFill>
              <a:ln w="19050">
                <a:solidFill>
                  <a:schemeClr val="lt1"/>
                </a:solidFill>
              </a:ln>
              <a:effectLst/>
            </c:spPr>
            <c:extLst>
              <c:ext xmlns:c16="http://schemas.microsoft.com/office/drawing/2014/chart" uri="{C3380CC4-5D6E-409C-BE32-E72D297353CC}">
                <c16:uniqueId val="{00000001-ACB8-4339-BF27-C2C3444F76B1}"/>
              </c:ext>
            </c:extLst>
          </c:dPt>
          <c:dPt>
            <c:idx val="1"/>
            <c:bubble3D val="0"/>
            <c:spPr>
              <a:solidFill>
                <a:srgbClr val="D68CB5"/>
              </a:solidFill>
              <a:ln w="19050">
                <a:solidFill>
                  <a:schemeClr val="lt1"/>
                </a:solidFill>
              </a:ln>
              <a:effectLst/>
            </c:spPr>
            <c:extLst>
              <c:ext xmlns:c16="http://schemas.microsoft.com/office/drawing/2014/chart" uri="{C3380CC4-5D6E-409C-BE32-E72D297353CC}">
                <c16:uniqueId val="{00000003-ACB8-4339-BF27-C2C3444F76B1}"/>
              </c:ext>
            </c:extLst>
          </c:dPt>
          <c:dPt>
            <c:idx val="2"/>
            <c:bubble3D val="0"/>
            <c:spPr>
              <a:solidFill>
                <a:srgbClr val="3B2C4D"/>
              </a:solidFill>
              <a:ln w="19050">
                <a:solidFill>
                  <a:schemeClr val="lt1"/>
                </a:solidFill>
              </a:ln>
              <a:effectLst/>
            </c:spPr>
            <c:extLst>
              <c:ext xmlns:c16="http://schemas.microsoft.com/office/drawing/2014/chart" uri="{C3380CC4-5D6E-409C-BE32-E72D297353CC}">
                <c16:uniqueId val="{00000005-ACB8-4339-BF27-C2C3444F76B1}"/>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ira Sans" panose="020B0503050000020004" pitchFamily="34" charset="0"/>
                    <a:ea typeface="+mn-ea"/>
                    <a:cs typeface="+mn-cs"/>
                  </a:defRPr>
                </a:pPr>
                <a:endParaRPr lang="en-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Feuil1!$A$2:$A$4</c:f>
              <c:numCache>
                <c:formatCode>General</c:formatCode>
                <c:ptCount val="3"/>
              </c:numCache>
            </c:numRef>
          </c:cat>
          <c:val>
            <c:numRef>
              <c:f>Feuil1!$B$2:$B$4</c:f>
              <c:numCache>
                <c:formatCode>General</c:formatCode>
                <c:ptCount val="3"/>
                <c:pt idx="0">
                  <c:v>23</c:v>
                </c:pt>
                <c:pt idx="1">
                  <c:v>33</c:v>
                </c:pt>
                <c:pt idx="2">
                  <c:v>44</c:v>
                </c:pt>
              </c:numCache>
            </c:numRef>
          </c:val>
          <c:extLst>
            <c:ext xmlns:c16="http://schemas.microsoft.com/office/drawing/2014/chart" uri="{C3380CC4-5D6E-409C-BE32-E72D297353CC}">
              <c16:uniqueId val="{00000006-ACB8-4339-BF27-C2C3444F76B1}"/>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564625850340135E-3"/>
          <c:y val="9.5431449888583611E-2"/>
          <c:w val="0.9662632653061225"/>
          <c:h val="0.57266930714171538"/>
        </c:manualLayout>
      </c:layout>
      <c:lineChart>
        <c:grouping val="standard"/>
        <c:varyColors val="0"/>
        <c:ser>
          <c:idx val="0"/>
          <c:order val="0"/>
          <c:tx>
            <c:strRef>
              <c:f>Feuil1!$B$1</c:f>
              <c:strCache>
                <c:ptCount val="1"/>
                <c:pt idx="0">
                  <c:v>Série 1</c:v>
                </c:pt>
              </c:strCache>
            </c:strRef>
          </c:tx>
          <c:spPr>
            <a:ln w="28575" cap="rnd">
              <a:solidFill>
                <a:srgbClr val="B51A78"/>
              </a:solidFill>
              <a:round/>
            </a:ln>
            <a:effectLst/>
          </c:spPr>
          <c:marker>
            <c:symbol val="none"/>
          </c:marker>
          <c:dLbls>
            <c:dLbl>
              <c:idx val="0"/>
              <c:tx>
                <c:rich>
                  <a:bodyPr rot="0" spcFirstLastPara="1" vertOverflow="ellipsis" vert="horz" wrap="square" lIns="38100" tIns="19050" rIns="38100" bIns="19050" anchor="ctr" anchorCtr="0">
                    <a:spAutoFit/>
                  </a:bodyPr>
                  <a:lstStyle/>
                  <a:p>
                    <a:pPr algn="ctr" rtl="0">
                      <a:defRPr lang="en-US" sz="1197" b="0" i="0" u="none" strike="noStrike" kern="1200" baseline="0">
                        <a:solidFill>
                          <a:srgbClr val="200F40"/>
                        </a:solidFill>
                        <a:latin typeface="Fira Sans" panose="020B0503050000020004" pitchFamily="34" charset="0"/>
                        <a:ea typeface="+mn-ea"/>
                        <a:cs typeface="+mn-cs"/>
                      </a:defRPr>
                    </a:pPr>
                    <a:fld id="{65E59DF1-B329-4C17-B4F3-792101D5A937}" type="VALUE">
                      <a:rPr lang="en-US" sz="1197" b="0" i="0" u="none" strike="noStrike" kern="1200" baseline="0">
                        <a:solidFill>
                          <a:srgbClr val="200F40"/>
                        </a:solidFill>
                        <a:latin typeface="Fira Sans" panose="020B0503050000020004" pitchFamily="34" charset="0"/>
                        <a:ea typeface="+mn-ea"/>
                        <a:cs typeface="+mn-cs"/>
                      </a:rPr>
                      <a:pPr algn="ctr" rtl="0">
                        <a:defRPr lang="en-US">
                          <a:solidFill>
                            <a:srgbClr val="200F40"/>
                          </a:solidFill>
                          <a:latin typeface="Fira Sans" panose="020B0503050000020004" pitchFamily="34" charset="0"/>
                        </a:defRPr>
                      </a:pPr>
                      <a:t>[VALEUR]</a:t>
                    </a:fld>
                    <a:endParaRPr lang="fr-FR"/>
                  </a:p>
                </c:rich>
              </c:tx>
              <c:spPr>
                <a:noFill/>
                <a:ln>
                  <a:noFill/>
                </a:ln>
                <a:effectLst/>
              </c:spPr>
              <c:txPr>
                <a:bodyPr rot="0" spcFirstLastPara="1" vertOverflow="ellipsis" vert="horz" wrap="square" lIns="38100" tIns="19050" rIns="38100" bIns="19050" anchor="ctr" anchorCtr="0">
                  <a:spAutoFit/>
                </a:bodyPr>
                <a:lstStyle/>
                <a:p>
                  <a:pPr algn="ctr" rtl="0">
                    <a:defRPr lang="en-US" sz="1197" b="0" i="0" u="none" strike="noStrike" kern="1200" baseline="0">
                      <a:solidFill>
                        <a:srgbClr val="200F40"/>
                      </a:solidFill>
                      <a:latin typeface="Fira Sans" panose="020B0503050000020004" pitchFamily="34" charset="0"/>
                      <a:ea typeface="+mn-ea"/>
                      <a:cs typeface="+mn-cs"/>
                    </a:defRPr>
                  </a:pPr>
                  <a:endParaRPr lang="fr-FR"/>
                </a:p>
              </c:txPr>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6C7D-42EB-9C68-F415970C2D43}"/>
                </c:ext>
              </c:extLst>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CAD300"/>
                      </a:solidFill>
                      <a:latin typeface="Fira Sans" panose="020B0503050000020004" pitchFamily="34" charset="0"/>
                      <a:ea typeface="+mn-ea"/>
                      <a:cs typeface="+mn-cs"/>
                    </a:defRPr>
                  </a:pPr>
                  <a:endParaRPr lang="fr-FR"/>
                </a:p>
              </c:txPr>
              <c:dLblPos val="t"/>
              <c:showLegendKey val="0"/>
              <c:showVal val="1"/>
              <c:showCatName val="0"/>
              <c:showSerName val="0"/>
              <c:showPercent val="0"/>
              <c:showBubbleSize val="0"/>
              <c:extLst>
                <c:ext xmlns:c16="http://schemas.microsoft.com/office/drawing/2014/chart" uri="{C3380CC4-5D6E-409C-BE32-E72D297353CC}">
                  <c16:uniqueId val="{00000001-6C7D-42EB-9C68-F415970C2D43}"/>
                </c:ext>
              </c:extLst>
            </c:dLbl>
            <c:dLbl>
              <c:idx val="2"/>
              <c:spPr>
                <a:noFill/>
                <a:ln>
                  <a:noFill/>
                </a:ln>
                <a:effectLst/>
              </c:spPr>
              <c:txPr>
                <a:bodyPr rot="0" spcFirstLastPara="1" vertOverflow="ellipsis" vert="horz" wrap="square" lIns="38100" tIns="19050" rIns="38100" bIns="19050" anchor="ctr" anchorCtr="0">
                  <a:spAutoFit/>
                </a:bodyPr>
                <a:lstStyle/>
                <a:p>
                  <a:pPr algn="ctr" rtl="0">
                    <a:defRPr lang="en-US" sz="1197" b="1" i="0" u="none" strike="noStrike" kern="1200" baseline="0">
                      <a:solidFill>
                        <a:srgbClr val="CAD300"/>
                      </a:solidFill>
                      <a:latin typeface="Fira Sans" panose="020B0503050000020004" pitchFamily="34" charset="0"/>
                      <a:ea typeface="+mn-ea"/>
                      <a:cs typeface="+mn-cs"/>
                    </a:defRPr>
                  </a:pPr>
                  <a:endParaRPr lang="fr-FR"/>
                </a:p>
              </c:txPr>
              <c:dLblPos val="t"/>
              <c:showLegendKey val="0"/>
              <c:showVal val="1"/>
              <c:showCatName val="0"/>
              <c:showSerName val="0"/>
              <c:showPercent val="0"/>
              <c:showBubbleSize val="0"/>
              <c:extLst>
                <c:ext xmlns:c16="http://schemas.microsoft.com/office/drawing/2014/chart" uri="{C3380CC4-5D6E-409C-BE32-E72D297353CC}">
                  <c16:uniqueId val="{00000002-6C7D-42EB-9C68-F415970C2D43}"/>
                </c:ext>
              </c:extLst>
            </c:dLbl>
            <c:dLbl>
              <c:idx val="3"/>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200F40"/>
                      </a:solidFill>
                      <a:latin typeface="Fira Sans" panose="020B0503050000020004" pitchFamily="34" charset="0"/>
                      <a:ea typeface="+mn-ea"/>
                      <a:cs typeface="+mn-cs"/>
                    </a:defRPr>
                  </a:pPr>
                  <a:endParaRPr lang="fr-FR"/>
                </a:p>
              </c:txPr>
              <c:dLblPos val="t"/>
              <c:showLegendKey val="0"/>
              <c:showVal val="1"/>
              <c:showCatName val="0"/>
              <c:showSerName val="0"/>
              <c:showPercent val="0"/>
              <c:showBubbleSize val="0"/>
              <c:extLst>
                <c:ext xmlns:c16="http://schemas.microsoft.com/office/drawing/2014/chart" uri="{C3380CC4-5D6E-409C-BE32-E72D297353CC}">
                  <c16:uniqueId val="{00000003-6C7D-42EB-9C68-F415970C2D43}"/>
                </c:ext>
              </c:extLst>
            </c:dLbl>
            <c:dLbl>
              <c:idx val="4"/>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C107"/>
                      </a:solidFill>
                      <a:latin typeface="Fira Sans" panose="020B0503050000020004" pitchFamily="34" charset="0"/>
                      <a:ea typeface="+mn-ea"/>
                      <a:cs typeface="+mn-cs"/>
                    </a:defRPr>
                  </a:pPr>
                  <a:endParaRPr lang="fr-FR"/>
                </a:p>
              </c:txPr>
              <c:dLblPos val="t"/>
              <c:showLegendKey val="0"/>
              <c:showVal val="1"/>
              <c:showCatName val="0"/>
              <c:showSerName val="0"/>
              <c:showPercent val="0"/>
              <c:showBubbleSize val="0"/>
              <c:extLst>
                <c:ext xmlns:c16="http://schemas.microsoft.com/office/drawing/2014/chart" uri="{C3380CC4-5D6E-409C-BE32-E72D297353CC}">
                  <c16:uniqueId val="{00000004-6C7D-42EB-9C68-F415970C2D43}"/>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200F40"/>
                    </a:solidFill>
                    <a:latin typeface="Fira Sans" panose="020B0503050000020004" pitchFamily="34" charset="0"/>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Feuil1!$A$2:$A$6</c:f>
              <c:strCache>
                <c:ptCount val="5"/>
                <c:pt idx="0">
                  <c:v>Moins de 25 ans</c:v>
                </c:pt>
                <c:pt idx="1">
                  <c:v>25 à 34 ans</c:v>
                </c:pt>
                <c:pt idx="2">
                  <c:v>35 à 44 ans</c:v>
                </c:pt>
                <c:pt idx="3">
                  <c:v>45 à 59 ans</c:v>
                </c:pt>
                <c:pt idx="4">
                  <c:v>60 ans et plus</c:v>
                </c:pt>
              </c:strCache>
            </c:strRef>
          </c:cat>
          <c:val>
            <c:numRef>
              <c:f>Feuil1!$B$2:$B$6</c:f>
              <c:numCache>
                <c:formatCode>General</c:formatCode>
                <c:ptCount val="5"/>
                <c:pt idx="0">
                  <c:v>59</c:v>
                </c:pt>
                <c:pt idx="1">
                  <c:v>64</c:v>
                </c:pt>
                <c:pt idx="2">
                  <c:v>61</c:v>
                </c:pt>
                <c:pt idx="3">
                  <c:v>54</c:v>
                </c:pt>
                <c:pt idx="4">
                  <c:v>46</c:v>
                </c:pt>
              </c:numCache>
            </c:numRef>
          </c:val>
          <c:smooth val="1"/>
          <c:extLst>
            <c:ext xmlns:c16="http://schemas.microsoft.com/office/drawing/2014/chart" uri="{C3380CC4-5D6E-409C-BE32-E72D297353CC}">
              <c16:uniqueId val="{00000005-6C7D-42EB-9C68-F415970C2D43}"/>
            </c:ext>
          </c:extLst>
        </c:ser>
        <c:dLbls>
          <c:showLegendKey val="0"/>
          <c:showVal val="0"/>
          <c:showCatName val="0"/>
          <c:showSerName val="0"/>
          <c:showPercent val="0"/>
          <c:showBubbleSize val="0"/>
        </c:dLbls>
        <c:smooth val="0"/>
        <c:axId val="223686623"/>
        <c:axId val="223688287"/>
      </c:lineChart>
      <c:catAx>
        <c:axId val="223686623"/>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rgbClr val="200F40"/>
                </a:solidFill>
                <a:latin typeface="Fira Sans" panose="020B0503050000020004" pitchFamily="34" charset="0"/>
                <a:ea typeface="+mn-ea"/>
                <a:cs typeface="+mn-cs"/>
              </a:defRPr>
            </a:pPr>
            <a:endParaRPr lang="fr-FR"/>
          </a:p>
        </c:txPr>
        <c:crossAx val="223688287"/>
        <c:crosses val="autoZero"/>
        <c:auto val="1"/>
        <c:lblAlgn val="ctr"/>
        <c:lblOffset val="100"/>
        <c:noMultiLvlLbl val="0"/>
      </c:catAx>
      <c:valAx>
        <c:axId val="223688287"/>
        <c:scaling>
          <c:orientation val="minMax"/>
          <c:max val="90"/>
          <c:min val="40"/>
        </c:scaling>
        <c:delete val="1"/>
        <c:axPos val="l"/>
        <c:numFmt formatCode="General" sourceLinked="1"/>
        <c:majorTickMark val="out"/>
        <c:minorTickMark val="none"/>
        <c:tickLblPos val="nextTo"/>
        <c:crossAx val="2236866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114905701245755"/>
          <c:y val="5.9645883512968439E-3"/>
          <c:w val="0.80585468848537345"/>
          <c:h val="0.95090091566124424"/>
        </c:manualLayout>
      </c:layout>
      <c:barChart>
        <c:barDir val="bar"/>
        <c:grouping val="percentStacked"/>
        <c:varyColors val="0"/>
        <c:ser>
          <c:idx val="0"/>
          <c:order val="0"/>
          <c:tx>
            <c:strRef>
              <c:f>Feuil1!$B$1</c:f>
              <c:strCache>
                <c:ptCount val="1"/>
                <c:pt idx="0">
                  <c:v>Colonne7</c:v>
                </c:pt>
              </c:strCache>
            </c:strRef>
          </c:tx>
          <c:spPr>
            <a:solidFill>
              <a:srgbClr val="E7C3DA"/>
            </a:solidFill>
            <a:ln>
              <a:noFill/>
            </a:ln>
          </c:spPr>
          <c:invertIfNegative val="0"/>
          <c:dPt>
            <c:idx val="2"/>
            <c:invertIfNegative val="0"/>
            <c:bubble3D val="0"/>
            <c:extLst>
              <c:ext xmlns:c16="http://schemas.microsoft.com/office/drawing/2014/chart" uri="{C3380CC4-5D6E-409C-BE32-E72D297353CC}">
                <c16:uniqueId val="{00000000-7A10-4B9D-B686-9674E4572CFB}"/>
              </c:ext>
            </c:extLst>
          </c:dPt>
          <c:dLbls>
            <c:dLbl>
              <c:idx val="0"/>
              <c:layout>
                <c:manualLayout>
                  <c:x val="-2.963486795195127E-4"/>
                  <c:y val="-5.4196563281906467E-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A10-4B9D-B686-9674E4572CFB}"/>
                </c:ext>
              </c:extLst>
            </c:dLbl>
            <c:spPr>
              <a:noFill/>
              <a:ln>
                <a:noFill/>
              </a:ln>
              <a:effectLst/>
            </c:spPr>
            <c:txPr>
              <a:bodyPr/>
              <a:lstStyle/>
              <a:p>
                <a:pPr>
                  <a:defRPr sz="1100">
                    <a:solidFill>
                      <a:srgbClr val="200F40"/>
                    </a:solidFill>
                  </a:defRPr>
                </a:pPr>
                <a:endParaRPr lang="en-F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Feuil1!$A$2:$A$7</c:f>
              <c:strCache>
                <c:ptCount val="6"/>
                <c:pt idx="0">
                  <c:v>Antibiotics can alter the vaginal microbiome </c:v>
                </c:pt>
                <c:pt idx="1">
                  <c:v>Vaginal dryness/dehydration can be linked to an imbalance of vaginal microbiome</c:v>
                </c:pt>
                <c:pt idx="2">
                  <c:v>The vaginal microbiome acts as a barrier, protecting us from pathogenic microorganisms*</c:v>
                </c:pt>
                <c:pt idx="3">
                  <c:v>Every woman has a vaginal microbiome that is different from any other woman’s</c:v>
                </c:pt>
                <c:pt idx="4">
                  <c:v>The vagina is self-cleaning</c:v>
                </c:pt>
                <c:pt idx="5">
                  <c:v>From childhood to menopause, a woman's vaginal microbiome remains the same</c:v>
                </c:pt>
              </c:strCache>
            </c:strRef>
          </c:cat>
          <c:val>
            <c:numRef>
              <c:f>Feuil1!$B$2:$B$7</c:f>
              <c:numCache>
                <c:formatCode>General</c:formatCode>
                <c:ptCount val="6"/>
                <c:pt idx="0">
                  <c:v>69</c:v>
                </c:pt>
                <c:pt idx="1">
                  <c:v>65</c:v>
                </c:pt>
                <c:pt idx="2">
                  <c:v>64</c:v>
                </c:pt>
                <c:pt idx="3">
                  <c:v>64</c:v>
                </c:pt>
                <c:pt idx="4">
                  <c:v>57</c:v>
                </c:pt>
                <c:pt idx="5">
                  <c:v>10</c:v>
                </c:pt>
              </c:numCache>
            </c:numRef>
          </c:val>
          <c:extLst>
            <c:ext xmlns:c16="http://schemas.microsoft.com/office/drawing/2014/chart" uri="{C3380CC4-5D6E-409C-BE32-E72D297353CC}">
              <c16:uniqueId val="{00000002-7A10-4B9D-B686-9674E4572CFB}"/>
            </c:ext>
          </c:extLst>
        </c:ser>
        <c:ser>
          <c:idx val="1"/>
          <c:order val="1"/>
          <c:tx>
            <c:strRef>
              <c:f>Feuil1!$C$1</c:f>
              <c:strCache>
                <c:ptCount val="1"/>
                <c:pt idx="0">
                  <c:v>Colonne8</c:v>
                </c:pt>
              </c:strCache>
            </c:strRef>
          </c:tx>
          <c:spPr>
            <a:solidFill>
              <a:srgbClr val="FFDA83"/>
            </a:solidFill>
          </c:spPr>
          <c:invertIfNegative val="0"/>
          <c:dLbls>
            <c:spPr>
              <a:noFill/>
              <a:ln>
                <a:noFill/>
              </a:ln>
              <a:effectLst/>
            </c:spPr>
            <c:txPr>
              <a:bodyPr anchorCtr="0"/>
              <a:lstStyle/>
              <a:p>
                <a:pPr algn="ctr">
                  <a:defRPr lang="en-US" sz="1100" b="0" i="0" u="none" strike="noStrike" kern="1200" baseline="0">
                    <a:solidFill>
                      <a:srgbClr val="200F40"/>
                    </a:solidFill>
                    <a:latin typeface="Fira Sans" panose="020B0503050000020004" pitchFamily="34" charset="0"/>
                    <a:ea typeface="+mn-ea"/>
                    <a:cs typeface="+mn-cs"/>
                  </a:defRPr>
                </a:pPr>
                <a:endParaRPr lang="en-F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Feuil1!$A$2:$A$7</c:f>
              <c:strCache>
                <c:ptCount val="6"/>
                <c:pt idx="0">
                  <c:v>Antibiotics can alter the vaginal microbiome </c:v>
                </c:pt>
                <c:pt idx="1">
                  <c:v>Vaginal dryness/dehydration can be linked to an imbalance of vaginal microbiome</c:v>
                </c:pt>
                <c:pt idx="2">
                  <c:v>The vaginal microbiome acts as a barrier, protecting us from pathogenic microorganisms*</c:v>
                </c:pt>
                <c:pt idx="3">
                  <c:v>Every woman has a vaginal microbiome that is different from any other woman’s</c:v>
                </c:pt>
                <c:pt idx="4">
                  <c:v>The vagina is self-cleaning</c:v>
                </c:pt>
                <c:pt idx="5">
                  <c:v>From childhood to menopause, a woman's vaginal microbiome remains the same</c:v>
                </c:pt>
              </c:strCache>
            </c:strRef>
          </c:cat>
          <c:val>
            <c:numRef>
              <c:f>Feuil1!$C$2:$C$7</c:f>
              <c:numCache>
                <c:formatCode>General</c:formatCode>
                <c:ptCount val="6"/>
                <c:pt idx="0">
                  <c:v>6</c:v>
                </c:pt>
                <c:pt idx="1">
                  <c:v>6</c:v>
                </c:pt>
                <c:pt idx="2">
                  <c:v>6</c:v>
                </c:pt>
                <c:pt idx="3">
                  <c:v>6</c:v>
                </c:pt>
                <c:pt idx="4">
                  <c:v>16</c:v>
                </c:pt>
                <c:pt idx="5">
                  <c:v>56</c:v>
                </c:pt>
              </c:numCache>
            </c:numRef>
          </c:val>
          <c:extLst>
            <c:ext xmlns:c16="http://schemas.microsoft.com/office/drawing/2014/chart" uri="{C3380CC4-5D6E-409C-BE32-E72D297353CC}">
              <c16:uniqueId val="{00000003-7A10-4B9D-B686-9674E4572CFB}"/>
            </c:ext>
          </c:extLst>
        </c:ser>
        <c:ser>
          <c:idx val="2"/>
          <c:order val="2"/>
          <c:tx>
            <c:strRef>
              <c:f>Feuil1!$D$1</c:f>
              <c:strCache>
                <c:ptCount val="1"/>
                <c:pt idx="0">
                  <c:v>Colonne9</c:v>
                </c:pt>
              </c:strCache>
            </c:strRef>
          </c:tx>
          <c:spPr>
            <a:solidFill>
              <a:srgbClr val="EDDDD1"/>
            </a:solidFill>
          </c:spPr>
          <c:invertIfNegative val="0"/>
          <c:dLbls>
            <c:spPr>
              <a:noFill/>
              <a:ln>
                <a:noFill/>
              </a:ln>
              <a:effectLst/>
            </c:spPr>
            <c:txPr>
              <a:bodyPr/>
              <a:lstStyle/>
              <a:p>
                <a:pPr>
                  <a:defRPr sz="1100">
                    <a:solidFill>
                      <a:srgbClr val="3B2B4D"/>
                    </a:solidFill>
                  </a:defRPr>
                </a:pPr>
                <a:endParaRPr lang="en-F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Feuil1!$A$2:$A$7</c:f>
              <c:strCache>
                <c:ptCount val="6"/>
                <c:pt idx="0">
                  <c:v>Antibiotics can alter the vaginal microbiome </c:v>
                </c:pt>
                <c:pt idx="1">
                  <c:v>Vaginal dryness/dehydration can be linked to an imbalance of vaginal microbiome</c:v>
                </c:pt>
                <c:pt idx="2">
                  <c:v>The vaginal microbiome acts as a barrier, protecting us from pathogenic microorganisms*</c:v>
                </c:pt>
                <c:pt idx="3">
                  <c:v>Every woman has a vaginal microbiome that is different from any other woman’s</c:v>
                </c:pt>
                <c:pt idx="4">
                  <c:v>The vagina is self-cleaning</c:v>
                </c:pt>
                <c:pt idx="5">
                  <c:v>From childhood to menopause, a woman's vaginal microbiome remains the same</c:v>
                </c:pt>
              </c:strCache>
            </c:strRef>
          </c:cat>
          <c:val>
            <c:numRef>
              <c:f>Feuil1!$D$2:$D$7</c:f>
              <c:numCache>
                <c:formatCode>General</c:formatCode>
                <c:ptCount val="6"/>
                <c:pt idx="0">
                  <c:v>25</c:v>
                </c:pt>
                <c:pt idx="1">
                  <c:v>29</c:v>
                </c:pt>
                <c:pt idx="2">
                  <c:v>30</c:v>
                </c:pt>
                <c:pt idx="3">
                  <c:v>30</c:v>
                </c:pt>
                <c:pt idx="4">
                  <c:v>27</c:v>
                </c:pt>
                <c:pt idx="5">
                  <c:v>34</c:v>
                </c:pt>
              </c:numCache>
            </c:numRef>
          </c:val>
          <c:extLst>
            <c:ext xmlns:c16="http://schemas.microsoft.com/office/drawing/2014/chart" uri="{C3380CC4-5D6E-409C-BE32-E72D297353CC}">
              <c16:uniqueId val="{00000004-7A10-4B9D-B686-9674E4572CFB}"/>
            </c:ext>
          </c:extLst>
        </c:ser>
        <c:dLbls>
          <c:showLegendKey val="0"/>
          <c:showVal val="0"/>
          <c:showCatName val="0"/>
          <c:showSerName val="0"/>
          <c:showPercent val="0"/>
          <c:showBubbleSize val="0"/>
        </c:dLbls>
        <c:gapWidth val="57"/>
        <c:overlap val="100"/>
        <c:axId val="140757248"/>
        <c:axId val="140759040"/>
      </c:barChart>
      <c:catAx>
        <c:axId val="140757248"/>
        <c:scaling>
          <c:orientation val="maxMin"/>
        </c:scaling>
        <c:delete val="1"/>
        <c:axPos val="l"/>
        <c:numFmt formatCode="0\%" sourceLinked="0"/>
        <c:majorTickMark val="out"/>
        <c:minorTickMark val="none"/>
        <c:tickLblPos val="nextTo"/>
        <c:crossAx val="140759040"/>
        <c:crosses val="autoZero"/>
        <c:auto val="1"/>
        <c:lblAlgn val="ctr"/>
        <c:lblOffset val="100"/>
        <c:noMultiLvlLbl val="0"/>
      </c:catAx>
      <c:valAx>
        <c:axId val="140759040"/>
        <c:scaling>
          <c:orientation val="minMax"/>
          <c:max val="1"/>
        </c:scaling>
        <c:delete val="1"/>
        <c:axPos val="t"/>
        <c:numFmt formatCode="0%" sourceLinked="1"/>
        <c:majorTickMark val="out"/>
        <c:minorTickMark val="none"/>
        <c:tickLblPos val="nextTo"/>
        <c:crossAx val="140757248"/>
        <c:crosses val="autoZero"/>
        <c:crossBetween val="between"/>
      </c:valAx>
    </c:plotArea>
    <c:plotVisOnly val="1"/>
    <c:dispBlanksAs val="gap"/>
    <c:showDLblsOverMax val="0"/>
  </c:chart>
  <c:txPr>
    <a:bodyPr/>
    <a:lstStyle/>
    <a:p>
      <a:pPr>
        <a:defRPr sz="1400">
          <a:latin typeface="Fira Sans" panose="020B0503050000020004" pitchFamily="34" charset="0"/>
        </a:defRPr>
      </a:pPr>
      <a:endParaRPr lang="en-F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114905701245755"/>
          <c:y val="5.9645883512968439E-3"/>
          <c:w val="0.80585468848537345"/>
          <c:h val="0.95090091566124424"/>
        </c:manualLayout>
      </c:layout>
      <c:barChart>
        <c:barDir val="bar"/>
        <c:grouping val="percentStacked"/>
        <c:varyColors val="0"/>
        <c:ser>
          <c:idx val="0"/>
          <c:order val="0"/>
          <c:tx>
            <c:strRef>
              <c:f>Feuil1!$B$1</c:f>
              <c:strCache>
                <c:ptCount val="1"/>
                <c:pt idx="0">
                  <c:v>Colonne7</c:v>
                </c:pt>
              </c:strCache>
            </c:strRef>
          </c:tx>
          <c:spPr>
            <a:solidFill>
              <a:srgbClr val="E7C3DA"/>
            </a:solidFill>
            <a:ln>
              <a:noFill/>
            </a:ln>
          </c:spPr>
          <c:invertIfNegative val="0"/>
          <c:dPt>
            <c:idx val="2"/>
            <c:invertIfNegative val="0"/>
            <c:bubble3D val="0"/>
            <c:extLst>
              <c:ext xmlns:c16="http://schemas.microsoft.com/office/drawing/2014/chart" uri="{C3380CC4-5D6E-409C-BE32-E72D297353CC}">
                <c16:uniqueId val="{00000000-A25E-415A-80F7-9E601F0A3224}"/>
              </c:ext>
            </c:extLst>
          </c:dPt>
          <c:dLbls>
            <c:dLbl>
              <c:idx val="0"/>
              <c:layout>
                <c:manualLayout>
                  <c:x val="-2.963486795195127E-4"/>
                  <c:y val="-5.4196563281906467E-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25E-415A-80F7-9E601F0A3224}"/>
                </c:ext>
              </c:extLst>
            </c:dLbl>
            <c:spPr>
              <a:noFill/>
              <a:ln>
                <a:noFill/>
              </a:ln>
              <a:effectLst/>
            </c:spPr>
            <c:txPr>
              <a:bodyPr/>
              <a:lstStyle/>
              <a:p>
                <a:pPr>
                  <a:defRPr sz="1100">
                    <a:solidFill>
                      <a:srgbClr val="200F40"/>
                    </a:solidFill>
                  </a:defRPr>
                </a:pPr>
                <a:endParaRPr lang="en-F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Feuil1!$A$8:$A$12</c:f>
              <c:strCache>
                <c:ptCount val="5"/>
                <c:pt idx="0">
                  <c:v>The use of probiotics is helpful in case of bacterial vaginosis, candidadis, cystitis</c:v>
                </c:pt>
                <c:pt idx="1">
                  <c:v>Smoking has no consequences on the vaginal microbiome </c:v>
                </c:pt>
                <c:pt idx="2">
                  <c:v>Gut microbiome influences vaginal microbiome </c:v>
                </c:pt>
                <c:pt idx="3">
                  <c:v>Mode of delivery (vaginally or cesarean section) could have an impact on the newborn's gut microbiome </c:v>
                </c:pt>
                <c:pt idx="4">
                  <c:v>Oestro-progestative pills could protect the vaginal microbiome</c:v>
                </c:pt>
              </c:strCache>
            </c:strRef>
          </c:cat>
          <c:val>
            <c:numRef>
              <c:f>Feuil1!$B$8:$B$12</c:f>
              <c:numCache>
                <c:formatCode>General</c:formatCode>
                <c:ptCount val="5"/>
                <c:pt idx="0">
                  <c:v>56</c:v>
                </c:pt>
                <c:pt idx="1">
                  <c:v>12</c:v>
                </c:pt>
                <c:pt idx="2">
                  <c:v>45</c:v>
                </c:pt>
                <c:pt idx="3">
                  <c:v>37</c:v>
                </c:pt>
                <c:pt idx="4">
                  <c:v>21</c:v>
                </c:pt>
              </c:numCache>
            </c:numRef>
          </c:val>
          <c:extLst>
            <c:ext xmlns:c16="http://schemas.microsoft.com/office/drawing/2014/chart" uri="{C3380CC4-5D6E-409C-BE32-E72D297353CC}">
              <c16:uniqueId val="{00000002-A25E-415A-80F7-9E601F0A3224}"/>
            </c:ext>
          </c:extLst>
        </c:ser>
        <c:ser>
          <c:idx val="1"/>
          <c:order val="1"/>
          <c:tx>
            <c:strRef>
              <c:f>Feuil1!$C$1</c:f>
              <c:strCache>
                <c:ptCount val="1"/>
                <c:pt idx="0">
                  <c:v>Colonne8</c:v>
                </c:pt>
              </c:strCache>
            </c:strRef>
          </c:tx>
          <c:spPr>
            <a:solidFill>
              <a:srgbClr val="FFDA83"/>
            </a:solidFill>
          </c:spPr>
          <c:invertIfNegative val="0"/>
          <c:dLbls>
            <c:spPr>
              <a:noFill/>
              <a:ln>
                <a:noFill/>
              </a:ln>
              <a:effectLst/>
            </c:spPr>
            <c:txPr>
              <a:bodyPr anchorCtr="0"/>
              <a:lstStyle/>
              <a:p>
                <a:pPr algn="ctr">
                  <a:defRPr lang="en-US" sz="1100" b="0" i="0" u="none" strike="noStrike" kern="1200" baseline="0">
                    <a:solidFill>
                      <a:srgbClr val="200F40"/>
                    </a:solidFill>
                    <a:latin typeface="Fira Sans" panose="020B0503050000020004" pitchFamily="34" charset="0"/>
                    <a:ea typeface="+mn-ea"/>
                    <a:cs typeface="+mn-cs"/>
                  </a:defRPr>
                </a:pPr>
                <a:endParaRPr lang="en-F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Feuil1!$A$8:$A$12</c:f>
              <c:strCache>
                <c:ptCount val="5"/>
                <c:pt idx="0">
                  <c:v>The use of probiotics is helpful in case of bacterial vaginosis, candidadis, cystitis</c:v>
                </c:pt>
                <c:pt idx="1">
                  <c:v>Smoking has no consequences on the vaginal microbiome </c:v>
                </c:pt>
                <c:pt idx="2">
                  <c:v>Gut microbiome influences vaginal microbiome </c:v>
                </c:pt>
                <c:pt idx="3">
                  <c:v>Mode of delivery (vaginally or cesarean section) could have an impact on the newborn's gut microbiome </c:v>
                </c:pt>
                <c:pt idx="4">
                  <c:v>Oestro-progestative pills could protect the vaginal microbiome</c:v>
                </c:pt>
              </c:strCache>
            </c:strRef>
          </c:cat>
          <c:val>
            <c:numRef>
              <c:f>Feuil1!$C$8:$C$12</c:f>
              <c:numCache>
                <c:formatCode>General</c:formatCode>
                <c:ptCount val="5"/>
                <c:pt idx="0">
                  <c:v>6</c:v>
                </c:pt>
                <c:pt idx="1">
                  <c:v>50</c:v>
                </c:pt>
                <c:pt idx="2">
                  <c:v>10</c:v>
                </c:pt>
                <c:pt idx="3">
                  <c:v>13</c:v>
                </c:pt>
                <c:pt idx="4">
                  <c:v>15</c:v>
                </c:pt>
              </c:numCache>
            </c:numRef>
          </c:val>
          <c:extLst>
            <c:ext xmlns:c16="http://schemas.microsoft.com/office/drawing/2014/chart" uri="{C3380CC4-5D6E-409C-BE32-E72D297353CC}">
              <c16:uniqueId val="{00000003-A25E-415A-80F7-9E601F0A3224}"/>
            </c:ext>
          </c:extLst>
        </c:ser>
        <c:ser>
          <c:idx val="2"/>
          <c:order val="2"/>
          <c:tx>
            <c:strRef>
              <c:f>Feuil1!$D$1</c:f>
              <c:strCache>
                <c:ptCount val="1"/>
                <c:pt idx="0">
                  <c:v>Colonne9</c:v>
                </c:pt>
              </c:strCache>
            </c:strRef>
          </c:tx>
          <c:spPr>
            <a:solidFill>
              <a:srgbClr val="EDDDD1"/>
            </a:solidFill>
          </c:spPr>
          <c:invertIfNegative val="0"/>
          <c:dLbls>
            <c:spPr>
              <a:noFill/>
              <a:ln>
                <a:noFill/>
              </a:ln>
              <a:effectLst/>
            </c:spPr>
            <c:txPr>
              <a:bodyPr/>
              <a:lstStyle/>
              <a:p>
                <a:pPr>
                  <a:defRPr sz="1100">
                    <a:solidFill>
                      <a:srgbClr val="3B2B4D"/>
                    </a:solidFill>
                  </a:defRPr>
                </a:pPr>
                <a:endParaRPr lang="en-F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Feuil1!$A$8:$A$12</c:f>
              <c:strCache>
                <c:ptCount val="5"/>
                <c:pt idx="0">
                  <c:v>The use of probiotics is helpful in case of bacterial vaginosis, candidadis, cystitis</c:v>
                </c:pt>
                <c:pt idx="1">
                  <c:v>Smoking has no consequences on the vaginal microbiome </c:v>
                </c:pt>
                <c:pt idx="2">
                  <c:v>Gut microbiome influences vaginal microbiome </c:v>
                </c:pt>
                <c:pt idx="3">
                  <c:v>Mode of delivery (vaginally or cesarean section) could have an impact on the newborn's gut microbiome </c:v>
                </c:pt>
                <c:pt idx="4">
                  <c:v>Oestro-progestative pills could protect the vaginal microbiome</c:v>
                </c:pt>
              </c:strCache>
            </c:strRef>
          </c:cat>
          <c:val>
            <c:numRef>
              <c:f>Feuil1!$D$8:$D$12</c:f>
              <c:numCache>
                <c:formatCode>General</c:formatCode>
                <c:ptCount val="5"/>
                <c:pt idx="0">
                  <c:v>38</c:v>
                </c:pt>
                <c:pt idx="1">
                  <c:v>38</c:v>
                </c:pt>
                <c:pt idx="2">
                  <c:v>45</c:v>
                </c:pt>
                <c:pt idx="3">
                  <c:v>50</c:v>
                </c:pt>
                <c:pt idx="4">
                  <c:v>64</c:v>
                </c:pt>
              </c:numCache>
            </c:numRef>
          </c:val>
          <c:extLst>
            <c:ext xmlns:c16="http://schemas.microsoft.com/office/drawing/2014/chart" uri="{C3380CC4-5D6E-409C-BE32-E72D297353CC}">
              <c16:uniqueId val="{00000004-A25E-415A-80F7-9E601F0A3224}"/>
            </c:ext>
          </c:extLst>
        </c:ser>
        <c:dLbls>
          <c:showLegendKey val="0"/>
          <c:showVal val="0"/>
          <c:showCatName val="0"/>
          <c:showSerName val="0"/>
          <c:showPercent val="0"/>
          <c:showBubbleSize val="0"/>
        </c:dLbls>
        <c:gapWidth val="57"/>
        <c:overlap val="100"/>
        <c:axId val="140757248"/>
        <c:axId val="140759040"/>
      </c:barChart>
      <c:catAx>
        <c:axId val="140757248"/>
        <c:scaling>
          <c:orientation val="maxMin"/>
        </c:scaling>
        <c:delete val="1"/>
        <c:axPos val="l"/>
        <c:numFmt formatCode="0\%" sourceLinked="0"/>
        <c:majorTickMark val="out"/>
        <c:minorTickMark val="none"/>
        <c:tickLblPos val="nextTo"/>
        <c:crossAx val="140759040"/>
        <c:crosses val="autoZero"/>
        <c:auto val="1"/>
        <c:lblAlgn val="ctr"/>
        <c:lblOffset val="100"/>
        <c:noMultiLvlLbl val="0"/>
      </c:catAx>
      <c:valAx>
        <c:axId val="140759040"/>
        <c:scaling>
          <c:orientation val="minMax"/>
          <c:max val="1"/>
        </c:scaling>
        <c:delete val="1"/>
        <c:axPos val="t"/>
        <c:numFmt formatCode="0%" sourceLinked="1"/>
        <c:majorTickMark val="out"/>
        <c:minorTickMark val="none"/>
        <c:tickLblPos val="nextTo"/>
        <c:crossAx val="140757248"/>
        <c:crosses val="autoZero"/>
        <c:crossBetween val="between"/>
      </c:valAx>
    </c:plotArea>
    <c:plotVisOnly val="1"/>
    <c:dispBlanksAs val="gap"/>
    <c:showDLblsOverMax val="0"/>
  </c:chart>
  <c:txPr>
    <a:bodyPr/>
    <a:lstStyle/>
    <a:p>
      <a:pPr>
        <a:defRPr sz="1400">
          <a:latin typeface="Fira Sans" panose="020B0503050000020004" pitchFamily="34" charset="0"/>
        </a:defRPr>
      </a:pPr>
      <a:endParaRPr lang="en-F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01268288695747"/>
          <c:y val="0"/>
          <c:w val="0.62860447374873984"/>
          <c:h val="0.94290658217222267"/>
        </c:manualLayout>
      </c:layout>
      <c:doughnutChart>
        <c:varyColors val="1"/>
        <c:ser>
          <c:idx val="0"/>
          <c:order val="0"/>
          <c:tx>
            <c:strRef>
              <c:f>Feuil1!$B$1</c:f>
              <c:strCache>
                <c:ptCount val="1"/>
                <c:pt idx="0">
                  <c:v>Colonne1</c:v>
                </c:pt>
              </c:strCache>
            </c:strRef>
          </c:tx>
          <c:dPt>
            <c:idx val="0"/>
            <c:bubble3D val="0"/>
            <c:spPr>
              <a:solidFill>
                <a:srgbClr val="2D1D4F"/>
              </a:solidFill>
              <a:ln w="19050">
                <a:noFill/>
              </a:ln>
              <a:effectLst/>
            </c:spPr>
            <c:extLst>
              <c:ext xmlns:c16="http://schemas.microsoft.com/office/drawing/2014/chart" uri="{C3380CC4-5D6E-409C-BE32-E72D297353CC}">
                <c16:uniqueId val="{00000001-C39F-4F38-802C-E27D4F8ED089}"/>
              </c:ext>
            </c:extLst>
          </c:dPt>
          <c:dPt>
            <c:idx val="1"/>
            <c:bubble3D val="0"/>
            <c:spPr>
              <a:noFill/>
              <a:ln w="19050">
                <a:solidFill>
                  <a:schemeClr val="lt1"/>
                </a:solidFill>
              </a:ln>
              <a:effectLst/>
            </c:spPr>
            <c:extLst>
              <c:ext xmlns:c16="http://schemas.microsoft.com/office/drawing/2014/chart" uri="{C3380CC4-5D6E-409C-BE32-E72D297353CC}">
                <c16:uniqueId val="{00000003-C39F-4F38-802C-E27D4F8ED089}"/>
              </c:ext>
            </c:extLst>
          </c:dPt>
          <c:dPt>
            <c:idx val="2"/>
            <c:bubble3D val="0"/>
            <c:spPr>
              <a:solidFill>
                <a:schemeClr val="bg2">
                  <a:lumMod val="60000"/>
                  <a:lumOff val="40000"/>
                </a:schemeClr>
              </a:solidFill>
              <a:ln w="19050">
                <a:solidFill>
                  <a:schemeClr val="lt1"/>
                </a:solidFill>
              </a:ln>
              <a:effectLst/>
            </c:spPr>
            <c:extLst>
              <c:ext xmlns:c16="http://schemas.microsoft.com/office/drawing/2014/chart" uri="{C3380CC4-5D6E-409C-BE32-E72D297353CC}">
                <c16:uniqueId val="{00000005-C39F-4F38-802C-E27D4F8ED089}"/>
              </c:ext>
            </c:extLst>
          </c:dPt>
          <c:cat>
            <c:strRef>
              <c:f>Feuil1!$A$2:$A$3</c:f>
              <c:strCache>
                <c:ptCount val="2"/>
                <c:pt idx="0">
                  <c:v>OUI</c:v>
                </c:pt>
                <c:pt idx="1">
                  <c:v>NON</c:v>
                </c:pt>
              </c:strCache>
            </c:strRef>
          </c:cat>
          <c:val>
            <c:numRef>
              <c:f>Feuil1!$B$2:$B$3</c:f>
              <c:numCache>
                <c:formatCode>General</c:formatCode>
                <c:ptCount val="2"/>
                <c:pt idx="0">
                  <c:v>5.8</c:v>
                </c:pt>
                <c:pt idx="1">
                  <c:v>5.2</c:v>
                </c:pt>
              </c:numCache>
            </c:numRef>
          </c:val>
          <c:extLst>
            <c:ext xmlns:c16="http://schemas.microsoft.com/office/drawing/2014/chart" uri="{C3380CC4-5D6E-409C-BE32-E72D297353CC}">
              <c16:uniqueId val="{00000006-C39F-4F38-802C-E27D4F8ED089}"/>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en-F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3415863062608357E-2"/>
          <c:y val="0.10806056828650915"/>
          <c:w val="0.90851460004238682"/>
          <c:h val="0.6572197173261034"/>
        </c:manualLayout>
      </c:layout>
      <c:lineChart>
        <c:grouping val="standard"/>
        <c:varyColors val="0"/>
        <c:ser>
          <c:idx val="0"/>
          <c:order val="0"/>
          <c:tx>
            <c:strRef>
              <c:f>Feuil1!$B$1</c:f>
              <c:strCache>
                <c:ptCount val="1"/>
                <c:pt idx="0">
                  <c:v>patientes</c:v>
                </c:pt>
              </c:strCache>
            </c:strRef>
          </c:tx>
          <c:spPr>
            <a:ln w="28575" cap="rnd">
              <a:noFill/>
              <a:round/>
            </a:ln>
            <a:effectLst/>
          </c:spPr>
          <c:marker>
            <c:symbol val="circle"/>
            <c:size val="16"/>
            <c:spPr>
              <a:solidFill>
                <a:srgbClr val="AEA3B9"/>
              </a:solidFill>
              <a:ln w="15875">
                <a:solidFill>
                  <a:schemeClr val="bg1"/>
                </a:solidFill>
              </a:ln>
              <a:effectLst/>
            </c:spPr>
          </c:marker>
          <c:dPt>
            <c:idx val="0"/>
            <c:marker>
              <c:symbol val="circle"/>
              <c:size val="16"/>
              <c:spPr>
                <a:solidFill>
                  <a:srgbClr val="AEA3B9"/>
                </a:solidFill>
                <a:ln w="15875">
                  <a:solidFill>
                    <a:schemeClr val="bg1"/>
                  </a:solidFill>
                </a:ln>
                <a:effectLst/>
              </c:spPr>
            </c:marker>
            <c:bubble3D val="0"/>
            <c:extLst>
              <c:ext xmlns:c16="http://schemas.microsoft.com/office/drawing/2014/chart" uri="{C3380CC4-5D6E-409C-BE32-E72D297353CC}">
                <c16:uniqueId val="{00000000-DE27-41CF-9C21-F2EE5338A0E8}"/>
              </c:ext>
            </c:extLst>
          </c:dPt>
          <c:dPt>
            <c:idx val="4"/>
            <c:marker>
              <c:symbol val="circle"/>
              <c:size val="16"/>
              <c:spPr>
                <a:solidFill>
                  <a:srgbClr val="AEA3B9"/>
                </a:solidFill>
                <a:ln w="15875">
                  <a:solidFill>
                    <a:schemeClr val="bg1"/>
                  </a:solidFill>
                </a:ln>
                <a:effectLst/>
              </c:spPr>
            </c:marker>
            <c:bubble3D val="0"/>
            <c:extLst>
              <c:ext xmlns:c16="http://schemas.microsoft.com/office/drawing/2014/chart" uri="{C3380CC4-5D6E-409C-BE32-E72D297353CC}">
                <c16:uniqueId val="{00000001-DE27-41CF-9C21-F2EE5338A0E8}"/>
              </c:ext>
            </c:extLst>
          </c:dPt>
          <c:dPt>
            <c:idx val="7"/>
            <c:marker>
              <c:symbol val="circle"/>
              <c:size val="16"/>
              <c:spPr>
                <a:solidFill>
                  <a:srgbClr val="AEA3B9"/>
                </a:solidFill>
                <a:ln w="15875">
                  <a:solidFill>
                    <a:schemeClr val="bg1"/>
                  </a:solidFill>
                </a:ln>
                <a:effectLst/>
              </c:spPr>
            </c:marker>
            <c:bubble3D val="0"/>
            <c:extLst>
              <c:ext xmlns:c16="http://schemas.microsoft.com/office/drawing/2014/chart" uri="{C3380CC4-5D6E-409C-BE32-E72D297353CC}">
                <c16:uniqueId val="{00000002-DE27-41CF-9C21-F2EE5338A0E8}"/>
              </c:ext>
            </c:extLst>
          </c:dPt>
          <c:dPt>
            <c:idx val="8"/>
            <c:marker>
              <c:symbol val="circle"/>
              <c:size val="16"/>
              <c:spPr>
                <a:solidFill>
                  <a:srgbClr val="AEA3B9"/>
                </a:solidFill>
                <a:ln w="15875">
                  <a:solidFill>
                    <a:schemeClr val="bg1"/>
                  </a:solidFill>
                </a:ln>
                <a:effectLst/>
              </c:spPr>
            </c:marker>
            <c:bubble3D val="0"/>
            <c:extLst>
              <c:ext xmlns:c16="http://schemas.microsoft.com/office/drawing/2014/chart" uri="{C3380CC4-5D6E-409C-BE32-E72D297353CC}">
                <c16:uniqueId val="{00000003-DE27-41CF-9C21-F2EE5338A0E8}"/>
              </c:ext>
            </c:extLst>
          </c:dPt>
          <c:dPt>
            <c:idx val="10"/>
            <c:marker>
              <c:symbol val="circle"/>
              <c:size val="16"/>
              <c:spPr>
                <a:solidFill>
                  <a:srgbClr val="AEA3B9"/>
                </a:solidFill>
                <a:ln w="15875">
                  <a:solidFill>
                    <a:schemeClr val="bg1"/>
                  </a:solidFill>
                </a:ln>
                <a:effectLst/>
              </c:spPr>
            </c:marker>
            <c:bubble3D val="0"/>
            <c:extLst>
              <c:ext xmlns:c16="http://schemas.microsoft.com/office/drawing/2014/chart" uri="{C3380CC4-5D6E-409C-BE32-E72D297353CC}">
                <c16:uniqueId val="{00000004-DE27-41CF-9C21-F2EE5338A0E8}"/>
              </c:ext>
            </c:extLst>
          </c:dPt>
          <c:dPt>
            <c:idx val="11"/>
            <c:marker>
              <c:symbol val="circle"/>
              <c:size val="16"/>
              <c:spPr>
                <a:solidFill>
                  <a:srgbClr val="AEA3B9"/>
                </a:solidFill>
                <a:ln w="15875">
                  <a:solidFill>
                    <a:schemeClr val="bg1"/>
                  </a:solidFill>
                </a:ln>
                <a:effectLst/>
              </c:spPr>
            </c:marker>
            <c:bubble3D val="0"/>
            <c:extLst>
              <c:ext xmlns:c16="http://schemas.microsoft.com/office/drawing/2014/chart" uri="{C3380CC4-5D6E-409C-BE32-E72D297353CC}">
                <c16:uniqueId val="{00000005-DE27-41CF-9C21-F2EE5338A0E8}"/>
              </c:ext>
            </c:extLst>
          </c:dPt>
          <c:dPt>
            <c:idx val="13"/>
            <c:marker>
              <c:symbol val="circle"/>
              <c:size val="16"/>
              <c:spPr>
                <a:solidFill>
                  <a:srgbClr val="AEA3B9"/>
                </a:solidFill>
                <a:ln w="15875">
                  <a:solidFill>
                    <a:schemeClr val="bg1"/>
                  </a:solidFill>
                </a:ln>
                <a:effectLst/>
              </c:spPr>
            </c:marker>
            <c:bubble3D val="0"/>
            <c:extLst>
              <c:ext xmlns:c16="http://schemas.microsoft.com/office/drawing/2014/chart" uri="{C3380CC4-5D6E-409C-BE32-E72D297353CC}">
                <c16:uniqueId val="{00000006-DE27-41CF-9C21-F2EE5338A0E8}"/>
              </c:ext>
            </c:extLst>
          </c:dPt>
          <c:dLbls>
            <c:dLbl>
              <c:idx val="0"/>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rgbClr val="FFC107"/>
                      </a:solidFill>
                      <a:latin typeface="Fira Sans  "/>
                      <a:ea typeface="+mn-ea"/>
                      <a:cs typeface="+mn-cs"/>
                    </a:defRPr>
                  </a:pPr>
                  <a:endParaRPr lang="en-FR"/>
                </a:p>
              </c:txPr>
              <c:dLblPos val="t"/>
              <c:showLegendKey val="0"/>
              <c:showVal val="1"/>
              <c:showCatName val="0"/>
              <c:showSerName val="0"/>
              <c:showPercent val="0"/>
              <c:showBubbleSize val="0"/>
              <c:extLst>
                <c:ext xmlns:c16="http://schemas.microsoft.com/office/drawing/2014/chart" uri="{C3380CC4-5D6E-409C-BE32-E72D297353CC}">
                  <c16:uniqueId val="{00000000-DE27-41CF-9C21-F2EE5338A0E8}"/>
                </c:ext>
              </c:extLst>
            </c:dLbl>
            <c:dLbl>
              <c:idx val="1"/>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rgbClr val="2D1D4F"/>
                      </a:solidFill>
                      <a:latin typeface="Fira Sans  "/>
                      <a:ea typeface="+mn-ea"/>
                      <a:cs typeface="+mn-cs"/>
                    </a:defRPr>
                  </a:pPr>
                  <a:endParaRPr lang="en-FR"/>
                </a:p>
              </c:txPr>
              <c:dLblPos val="t"/>
              <c:showLegendKey val="0"/>
              <c:showVal val="1"/>
              <c:showCatName val="0"/>
              <c:showSerName val="0"/>
              <c:showPercent val="0"/>
              <c:showBubbleSize val="0"/>
              <c:extLst>
                <c:ext xmlns:c16="http://schemas.microsoft.com/office/drawing/2014/chart" uri="{C3380CC4-5D6E-409C-BE32-E72D297353CC}">
                  <c16:uniqueId val="{00000007-4A4D-49EA-86BA-4A4EA51425DF}"/>
                </c:ext>
              </c:extLst>
            </c:dLbl>
            <c:dLbl>
              <c:idx val="3"/>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rgbClr val="2D1D4F"/>
                      </a:solidFill>
                      <a:latin typeface="Fira Sans  "/>
                      <a:ea typeface="+mn-ea"/>
                      <a:cs typeface="+mn-cs"/>
                    </a:defRPr>
                  </a:pPr>
                  <a:endParaRPr lang="en-FR"/>
                </a:p>
              </c:txPr>
              <c:dLblPos val="t"/>
              <c:showLegendKey val="0"/>
              <c:showVal val="1"/>
              <c:showCatName val="0"/>
              <c:showSerName val="0"/>
              <c:showPercent val="0"/>
              <c:showBubbleSize val="0"/>
              <c:extLst>
                <c:ext xmlns:c16="http://schemas.microsoft.com/office/drawing/2014/chart" uri="{C3380CC4-5D6E-409C-BE32-E72D297353CC}">
                  <c16:uniqueId val="{00000008-4A4D-49EA-86BA-4A4EA51425DF}"/>
                </c:ext>
              </c:extLst>
            </c:dLbl>
            <c:dLbl>
              <c:idx val="5"/>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C107"/>
                      </a:solidFill>
                      <a:latin typeface="Fira Sans  "/>
                      <a:ea typeface="+mn-ea"/>
                      <a:cs typeface="+mn-cs"/>
                    </a:defRPr>
                  </a:pPr>
                  <a:endParaRPr lang="en-FR"/>
                </a:p>
              </c:txPr>
              <c:dLblPos val="t"/>
              <c:showLegendKey val="0"/>
              <c:showVal val="1"/>
              <c:showCatName val="0"/>
              <c:showSerName val="0"/>
              <c:showPercent val="0"/>
              <c:showBubbleSize val="0"/>
              <c:extLst>
                <c:ext xmlns:c16="http://schemas.microsoft.com/office/drawing/2014/chart" uri="{C3380CC4-5D6E-409C-BE32-E72D297353CC}">
                  <c16:uniqueId val="{00000008-DE27-41CF-9C21-F2EE5338A0E8}"/>
                </c:ext>
              </c:extLst>
            </c:dLbl>
            <c:dLbl>
              <c:idx val="6"/>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rgbClr val="2D1D4F"/>
                      </a:solidFill>
                      <a:latin typeface="Fira Sans  "/>
                      <a:ea typeface="+mn-ea"/>
                      <a:cs typeface="+mn-cs"/>
                    </a:defRPr>
                  </a:pPr>
                  <a:endParaRPr lang="en-FR"/>
                </a:p>
              </c:txPr>
              <c:dLblPos val="t"/>
              <c:showLegendKey val="0"/>
              <c:showVal val="1"/>
              <c:showCatName val="0"/>
              <c:showSerName val="0"/>
              <c:showPercent val="0"/>
              <c:showBubbleSize val="0"/>
              <c:extLst>
                <c:ext xmlns:c16="http://schemas.microsoft.com/office/drawing/2014/chart" uri="{C3380CC4-5D6E-409C-BE32-E72D297353CC}">
                  <c16:uniqueId val="{00000007-D39A-42CD-ACFD-3CB4BF8615E6}"/>
                </c:ext>
              </c:extLst>
            </c:dLbl>
            <c:dLbl>
              <c:idx val="9"/>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rgbClr val="2D1D4F"/>
                      </a:solidFill>
                      <a:latin typeface="Fira Sans  "/>
                      <a:ea typeface="+mn-ea"/>
                      <a:cs typeface="+mn-cs"/>
                    </a:defRPr>
                  </a:pPr>
                  <a:endParaRPr lang="en-FR"/>
                </a:p>
              </c:txPr>
              <c:dLblPos val="t"/>
              <c:showLegendKey val="0"/>
              <c:showVal val="1"/>
              <c:showCatName val="0"/>
              <c:showSerName val="0"/>
              <c:showPercent val="0"/>
              <c:showBubbleSize val="0"/>
              <c:extLst>
                <c:ext xmlns:c16="http://schemas.microsoft.com/office/drawing/2014/chart" uri="{C3380CC4-5D6E-409C-BE32-E72D297353CC}">
                  <c16:uniqueId val="{00000009-DE27-41CF-9C21-F2EE5338A0E8}"/>
                </c:ext>
              </c:extLst>
            </c:dLbl>
            <c:dLbl>
              <c:idx val="1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AD300"/>
                      </a:solidFill>
                      <a:latin typeface="Fira Sans  "/>
                      <a:ea typeface="+mn-ea"/>
                      <a:cs typeface="+mn-cs"/>
                    </a:defRPr>
                  </a:pPr>
                  <a:endParaRPr lang="en-FR"/>
                </a:p>
              </c:txPr>
              <c:dLblPos val="t"/>
              <c:showLegendKey val="0"/>
              <c:showVal val="1"/>
              <c:showCatName val="0"/>
              <c:showSerName val="0"/>
              <c:showPercent val="0"/>
              <c:showBubbleSize val="0"/>
              <c:extLst>
                <c:ext xmlns:c16="http://schemas.microsoft.com/office/drawing/2014/chart" uri="{C3380CC4-5D6E-409C-BE32-E72D297353CC}">
                  <c16:uniqueId val="{00000004-DE27-41CF-9C21-F2EE5338A0E8}"/>
                </c:ext>
              </c:extLst>
            </c:dLbl>
            <c:dLbl>
              <c:idx val="11"/>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AD300"/>
                      </a:solidFill>
                      <a:latin typeface="Fira Sans  "/>
                      <a:ea typeface="+mn-ea"/>
                      <a:cs typeface="+mn-cs"/>
                    </a:defRPr>
                  </a:pPr>
                  <a:endParaRPr lang="en-FR"/>
                </a:p>
              </c:txPr>
              <c:dLblPos val="t"/>
              <c:showLegendKey val="0"/>
              <c:showVal val="1"/>
              <c:showCatName val="0"/>
              <c:showSerName val="0"/>
              <c:showPercent val="0"/>
              <c:showBubbleSize val="0"/>
              <c:extLst>
                <c:ext xmlns:c16="http://schemas.microsoft.com/office/drawing/2014/chart" uri="{C3380CC4-5D6E-409C-BE32-E72D297353CC}">
                  <c16:uniqueId val="{00000005-DE27-41CF-9C21-F2EE5338A0E8}"/>
                </c:ext>
              </c:extLst>
            </c:dLbl>
            <c:dLbl>
              <c:idx val="12"/>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rgbClr val="CAD300"/>
                      </a:solidFill>
                      <a:latin typeface="Fira Sans  "/>
                      <a:ea typeface="+mn-ea"/>
                      <a:cs typeface="+mn-cs"/>
                    </a:defRPr>
                  </a:pPr>
                  <a:endParaRPr lang="en-FR"/>
                </a:p>
              </c:txPr>
              <c:dLblPos val="t"/>
              <c:showLegendKey val="0"/>
              <c:showVal val="1"/>
              <c:showCatName val="0"/>
              <c:showSerName val="0"/>
              <c:showPercent val="0"/>
              <c:showBubbleSize val="0"/>
              <c:extLst>
                <c:ext xmlns:c16="http://schemas.microsoft.com/office/drawing/2014/chart" uri="{C3380CC4-5D6E-409C-BE32-E72D297353CC}">
                  <c16:uniqueId val="{0000000A-DE27-41CF-9C21-F2EE5338A0E8}"/>
                </c:ext>
              </c:extLst>
            </c:dLbl>
            <c:dLbl>
              <c:idx val="13"/>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rgbClr val="CAD300"/>
                      </a:solidFill>
                      <a:latin typeface="Fira Sans  "/>
                      <a:ea typeface="+mn-ea"/>
                      <a:cs typeface="+mn-cs"/>
                    </a:defRPr>
                  </a:pPr>
                  <a:endParaRPr lang="en-FR"/>
                </a:p>
              </c:txPr>
              <c:dLblPos val="t"/>
              <c:showLegendKey val="0"/>
              <c:showVal val="1"/>
              <c:showCatName val="0"/>
              <c:showSerName val="0"/>
              <c:showPercent val="0"/>
              <c:showBubbleSize val="0"/>
              <c:extLst>
                <c:ext xmlns:c16="http://schemas.microsoft.com/office/drawing/2014/chart" uri="{C3380CC4-5D6E-409C-BE32-E72D297353CC}">
                  <c16:uniqueId val="{00000006-DE27-41CF-9C21-F2EE5338A0E8}"/>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2D1D4F"/>
                    </a:solidFill>
                    <a:latin typeface="Fira Sans  "/>
                    <a:ea typeface="+mn-ea"/>
                    <a:cs typeface="+mn-cs"/>
                  </a:defRPr>
                </a:pPr>
                <a:endParaRPr lang="en-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Feuil1!$A$2:$A$15</c:f>
              <c:numCache>
                <c:formatCode>General</c:formatCode>
                <c:ptCount val="14"/>
              </c:numCache>
            </c:numRef>
          </c:cat>
          <c:val>
            <c:numRef>
              <c:f>Feuil1!$B$2:$B$15</c:f>
              <c:numCache>
                <c:formatCode>#\ ##0.0</c:formatCode>
                <c:ptCount val="14"/>
                <c:pt idx="0">
                  <c:v>5.3</c:v>
                </c:pt>
                <c:pt idx="1">
                  <c:v>5.9</c:v>
                </c:pt>
                <c:pt idx="2">
                  <c:v>5.9</c:v>
                </c:pt>
                <c:pt idx="3">
                  <c:v>5.9</c:v>
                </c:pt>
                <c:pt idx="4">
                  <c:v>5.8</c:v>
                </c:pt>
                <c:pt idx="5">
                  <c:v>5.0999999999999996</c:v>
                </c:pt>
                <c:pt idx="6">
                  <c:v>5.7</c:v>
                </c:pt>
                <c:pt idx="7">
                  <c:v>5.7</c:v>
                </c:pt>
                <c:pt idx="8">
                  <c:v>6</c:v>
                </c:pt>
                <c:pt idx="9">
                  <c:v>6</c:v>
                </c:pt>
                <c:pt idx="10">
                  <c:v>6.4</c:v>
                </c:pt>
                <c:pt idx="11">
                  <c:v>6.2</c:v>
                </c:pt>
                <c:pt idx="12">
                  <c:v>6.3</c:v>
                </c:pt>
                <c:pt idx="13">
                  <c:v>6.1</c:v>
                </c:pt>
              </c:numCache>
            </c:numRef>
          </c:val>
          <c:smooth val="0"/>
          <c:extLst>
            <c:ext xmlns:c16="http://schemas.microsoft.com/office/drawing/2014/chart" uri="{C3380CC4-5D6E-409C-BE32-E72D297353CC}">
              <c16:uniqueId val="{0000000B-DE27-41CF-9C21-F2EE5338A0E8}"/>
            </c:ext>
          </c:extLst>
        </c:ser>
        <c:dLbls>
          <c:showLegendKey val="0"/>
          <c:showVal val="0"/>
          <c:showCatName val="0"/>
          <c:showSerName val="0"/>
          <c:showPercent val="0"/>
          <c:showBubbleSize val="0"/>
        </c:dLbls>
        <c:dropLines>
          <c:spPr>
            <a:ln w="12700" cap="flat" cmpd="sng" algn="ctr">
              <a:solidFill>
                <a:srgbClr val="AEA3B9"/>
              </a:solidFill>
              <a:round/>
            </a:ln>
            <a:effectLst/>
          </c:spPr>
        </c:dropLines>
        <c:marker val="1"/>
        <c:smooth val="0"/>
        <c:axId val="320156264"/>
        <c:axId val="320150776"/>
      </c:lineChart>
      <c:catAx>
        <c:axId val="320156264"/>
        <c:scaling>
          <c:orientation val="minMax"/>
        </c:scaling>
        <c:delete val="1"/>
        <c:axPos val="b"/>
        <c:numFmt formatCode="General" sourceLinked="1"/>
        <c:majorTickMark val="none"/>
        <c:minorTickMark val="none"/>
        <c:tickLblPos val="nextTo"/>
        <c:crossAx val="320150776"/>
        <c:crosses val="autoZero"/>
        <c:auto val="1"/>
        <c:lblAlgn val="ctr"/>
        <c:lblOffset val="100"/>
        <c:noMultiLvlLbl val="0"/>
      </c:catAx>
      <c:valAx>
        <c:axId val="320150776"/>
        <c:scaling>
          <c:orientation val="minMax"/>
          <c:max val="11"/>
        </c:scaling>
        <c:delete val="1"/>
        <c:axPos val="l"/>
        <c:numFmt formatCode="#\ ##0.0" sourceLinked="1"/>
        <c:majorTickMark val="out"/>
        <c:minorTickMark val="none"/>
        <c:tickLblPos val="nextTo"/>
        <c:crossAx val="320156264"/>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pPr>
      <a:endParaRPr lang="en-FR"/>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838568123314162E-4"/>
          <c:y val="7.7651663100517507E-2"/>
          <c:w val="0.97651587092964787"/>
          <c:h val="0.68762838062109954"/>
        </c:manualLayout>
      </c:layout>
      <c:lineChart>
        <c:grouping val="standard"/>
        <c:varyColors val="0"/>
        <c:ser>
          <c:idx val="0"/>
          <c:order val="0"/>
          <c:tx>
            <c:strRef>
              <c:f>Feuil1!$B$1</c:f>
              <c:strCache>
                <c:ptCount val="1"/>
                <c:pt idx="0">
                  <c:v>patientes</c:v>
                </c:pt>
              </c:strCache>
            </c:strRef>
          </c:tx>
          <c:spPr>
            <a:ln w="28575" cap="rnd">
              <a:noFill/>
              <a:round/>
            </a:ln>
            <a:effectLst/>
          </c:spPr>
          <c:marker>
            <c:symbol val="circle"/>
            <c:size val="16"/>
            <c:spPr>
              <a:solidFill>
                <a:srgbClr val="AEA3B9"/>
              </a:solidFill>
              <a:ln w="15875">
                <a:solidFill>
                  <a:schemeClr val="bg1"/>
                </a:solidFill>
              </a:ln>
              <a:effectLst/>
            </c:spPr>
          </c:marker>
          <c:dPt>
            <c:idx val="0"/>
            <c:marker>
              <c:symbol val="circle"/>
              <c:size val="16"/>
              <c:spPr>
                <a:solidFill>
                  <a:srgbClr val="AEA3B9"/>
                </a:solidFill>
                <a:ln w="15875">
                  <a:solidFill>
                    <a:schemeClr val="bg1"/>
                  </a:solidFill>
                </a:ln>
                <a:effectLst/>
              </c:spPr>
            </c:marker>
            <c:bubble3D val="0"/>
            <c:extLst>
              <c:ext xmlns:c16="http://schemas.microsoft.com/office/drawing/2014/chart" uri="{C3380CC4-5D6E-409C-BE32-E72D297353CC}">
                <c16:uniqueId val="{00000000-93B6-4610-AD14-8F662867CDE3}"/>
              </c:ext>
            </c:extLst>
          </c:dPt>
          <c:dPt>
            <c:idx val="4"/>
            <c:marker>
              <c:symbol val="circle"/>
              <c:size val="16"/>
              <c:spPr>
                <a:solidFill>
                  <a:srgbClr val="AEA3B9"/>
                </a:solidFill>
                <a:ln w="15875">
                  <a:solidFill>
                    <a:schemeClr val="bg1"/>
                  </a:solidFill>
                </a:ln>
                <a:effectLst/>
              </c:spPr>
            </c:marker>
            <c:bubble3D val="0"/>
            <c:extLst>
              <c:ext xmlns:c16="http://schemas.microsoft.com/office/drawing/2014/chart" uri="{C3380CC4-5D6E-409C-BE32-E72D297353CC}">
                <c16:uniqueId val="{00000001-93B6-4610-AD14-8F662867CDE3}"/>
              </c:ext>
            </c:extLst>
          </c:dPt>
          <c:dPt>
            <c:idx val="7"/>
            <c:marker>
              <c:symbol val="circle"/>
              <c:size val="16"/>
              <c:spPr>
                <a:solidFill>
                  <a:srgbClr val="AEA3B9"/>
                </a:solidFill>
                <a:ln w="15875">
                  <a:solidFill>
                    <a:schemeClr val="bg1"/>
                  </a:solidFill>
                </a:ln>
                <a:effectLst/>
              </c:spPr>
            </c:marker>
            <c:bubble3D val="0"/>
            <c:extLst>
              <c:ext xmlns:c16="http://schemas.microsoft.com/office/drawing/2014/chart" uri="{C3380CC4-5D6E-409C-BE32-E72D297353CC}">
                <c16:uniqueId val="{00000002-93B6-4610-AD14-8F662867CDE3}"/>
              </c:ext>
            </c:extLst>
          </c:dPt>
          <c:dPt>
            <c:idx val="8"/>
            <c:marker>
              <c:symbol val="circle"/>
              <c:size val="16"/>
              <c:spPr>
                <a:solidFill>
                  <a:srgbClr val="AEA3B9"/>
                </a:solidFill>
                <a:ln w="15875">
                  <a:solidFill>
                    <a:schemeClr val="bg1"/>
                  </a:solidFill>
                </a:ln>
                <a:effectLst/>
              </c:spPr>
            </c:marker>
            <c:bubble3D val="0"/>
            <c:extLst>
              <c:ext xmlns:c16="http://schemas.microsoft.com/office/drawing/2014/chart" uri="{C3380CC4-5D6E-409C-BE32-E72D297353CC}">
                <c16:uniqueId val="{00000003-93B6-4610-AD14-8F662867CDE3}"/>
              </c:ext>
            </c:extLst>
          </c:dPt>
          <c:dPt>
            <c:idx val="10"/>
            <c:marker>
              <c:symbol val="circle"/>
              <c:size val="16"/>
              <c:spPr>
                <a:solidFill>
                  <a:srgbClr val="AEA3B9"/>
                </a:solidFill>
                <a:ln w="15875">
                  <a:solidFill>
                    <a:schemeClr val="bg1"/>
                  </a:solidFill>
                </a:ln>
                <a:effectLst/>
              </c:spPr>
            </c:marker>
            <c:bubble3D val="0"/>
            <c:extLst>
              <c:ext xmlns:c16="http://schemas.microsoft.com/office/drawing/2014/chart" uri="{C3380CC4-5D6E-409C-BE32-E72D297353CC}">
                <c16:uniqueId val="{00000004-93B6-4610-AD14-8F662867CDE3}"/>
              </c:ext>
            </c:extLst>
          </c:dPt>
          <c:dPt>
            <c:idx val="11"/>
            <c:marker>
              <c:symbol val="circle"/>
              <c:size val="16"/>
              <c:spPr>
                <a:solidFill>
                  <a:srgbClr val="AEA3B9"/>
                </a:solidFill>
                <a:ln w="15875">
                  <a:solidFill>
                    <a:schemeClr val="bg1"/>
                  </a:solidFill>
                </a:ln>
                <a:effectLst/>
              </c:spPr>
            </c:marker>
            <c:bubble3D val="0"/>
            <c:extLst>
              <c:ext xmlns:c16="http://schemas.microsoft.com/office/drawing/2014/chart" uri="{C3380CC4-5D6E-409C-BE32-E72D297353CC}">
                <c16:uniqueId val="{00000005-93B6-4610-AD14-8F662867CDE3}"/>
              </c:ext>
            </c:extLst>
          </c:dPt>
          <c:dPt>
            <c:idx val="13"/>
            <c:marker>
              <c:symbol val="circle"/>
              <c:size val="16"/>
              <c:spPr>
                <a:solidFill>
                  <a:srgbClr val="AEA3B9"/>
                </a:solidFill>
                <a:ln w="15875">
                  <a:solidFill>
                    <a:schemeClr val="bg1"/>
                  </a:solidFill>
                </a:ln>
                <a:effectLst/>
              </c:spPr>
            </c:marker>
            <c:bubble3D val="0"/>
            <c:extLst>
              <c:ext xmlns:c16="http://schemas.microsoft.com/office/drawing/2014/chart" uri="{C3380CC4-5D6E-409C-BE32-E72D297353CC}">
                <c16:uniqueId val="{00000006-93B6-4610-AD14-8F662867CDE3}"/>
              </c:ext>
            </c:extLst>
          </c:dPt>
          <c:dLbls>
            <c:dLbl>
              <c:idx val="0"/>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rgbClr val="2D1D4F"/>
                      </a:solidFill>
                      <a:latin typeface="Fira Sans  "/>
                      <a:ea typeface="+mn-ea"/>
                      <a:cs typeface="+mn-cs"/>
                    </a:defRPr>
                  </a:pPr>
                  <a:endParaRPr lang="en-FR"/>
                </a:p>
              </c:txPr>
              <c:dLblPos val="t"/>
              <c:showLegendKey val="0"/>
              <c:showVal val="1"/>
              <c:showCatName val="0"/>
              <c:showSerName val="0"/>
              <c:showPercent val="0"/>
              <c:showBubbleSize val="0"/>
              <c:extLst>
                <c:ext xmlns:c16="http://schemas.microsoft.com/office/drawing/2014/chart" uri="{C3380CC4-5D6E-409C-BE32-E72D297353CC}">
                  <c16:uniqueId val="{00000000-93B6-4610-AD14-8F662867CDE3}"/>
                </c:ext>
              </c:extLst>
            </c:dLbl>
            <c:dLbl>
              <c:idx val="1"/>
              <c:spPr>
                <a:noFill/>
                <a:ln>
                  <a:noFill/>
                </a:ln>
                <a:effectLst/>
              </c:spPr>
              <c:txPr>
                <a:bodyPr rot="0" spcFirstLastPara="1" vertOverflow="ellipsis" vert="horz" wrap="square" lIns="38100" tIns="19050" rIns="38100" bIns="19050" anchor="ctr" anchorCtr="0">
                  <a:spAutoFit/>
                </a:bodyPr>
                <a:lstStyle/>
                <a:p>
                  <a:pPr algn="ctr">
                    <a:defRPr lang="en-US" sz="1400" b="1" i="0" u="none" strike="noStrike" kern="1200" baseline="0">
                      <a:solidFill>
                        <a:srgbClr val="2D1D4F"/>
                      </a:solidFill>
                      <a:latin typeface="Fira Sans  "/>
                      <a:ea typeface="+mn-ea"/>
                      <a:cs typeface="+mn-cs"/>
                    </a:defRPr>
                  </a:pPr>
                  <a:endParaRPr lang="en-FR"/>
                </a:p>
              </c:txPr>
              <c:dLblPos val="t"/>
              <c:showLegendKey val="0"/>
              <c:showVal val="1"/>
              <c:showCatName val="0"/>
              <c:showSerName val="0"/>
              <c:showPercent val="0"/>
              <c:showBubbleSize val="0"/>
              <c:extLst>
                <c:ext xmlns:c16="http://schemas.microsoft.com/office/drawing/2014/chart" uri="{C3380CC4-5D6E-409C-BE32-E72D297353CC}">
                  <c16:uniqueId val="{00000007-5A33-4B9B-8515-5FF019B44744}"/>
                </c:ext>
              </c:extLst>
            </c:dLbl>
            <c:dLbl>
              <c:idx val="2"/>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rgbClr val="CAD300"/>
                      </a:solidFill>
                      <a:latin typeface="Fira Sans  "/>
                      <a:ea typeface="+mn-ea"/>
                      <a:cs typeface="+mn-cs"/>
                    </a:defRPr>
                  </a:pPr>
                  <a:endParaRPr lang="en-FR"/>
                </a:p>
              </c:txPr>
              <c:dLblPos val="t"/>
              <c:showLegendKey val="0"/>
              <c:showVal val="1"/>
              <c:showCatName val="0"/>
              <c:showSerName val="0"/>
              <c:showPercent val="0"/>
              <c:showBubbleSize val="0"/>
              <c:extLst>
                <c:ext xmlns:c16="http://schemas.microsoft.com/office/drawing/2014/chart" uri="{C3380CC4-5D6E-409C-BE32-E72D297353CC}">
                  <c16:uniqueId val="{00000007-8993-49EB-824E-F05174B6F019}"/>
                </c:ext>
              </c:extLst>
            </c:dLbl>
            <c:dLbl>
              <c:idx val="3"/>
              <c:spPr>
                <a:noFill/>
                <a:ln>
                  <a:noFill/>
                </a:ln>
                <a:effectLst/>
              </c:spPr>
              <c:txPr>
                <a:bodyPr rot="0" spcFirstLastPara="1" vertOverflow="ellipsis" vert="horz" wrap="square" lIns="38100" tIns="19050" rIns="38100" bIns="19050" anchor="ctr" anchorCtr="0">
                  <a:spAutoFit/>
                </a:bodyPr>
                <a:lstStyle/>
                <a:p>
                  <a:pPr algn="ctr">
                    <a:defRPr lang="en-US" sz="1400" b="1" i="0" u="none" strike="noStrike" kern="1200" baseline="0">
                      <a:solidFill>
                        <a:srgbClr val="2D1D4F"/>
                      </a:solidFill>
                      <a:latin typeface="Fira Sans  "/>
                      <a:ea typeface="+mn-ea"/>
                      <a:cs typeface="+mn-cs"/>
                    </a:defRPr>
                  </a:pPr>
                  <a:endParaRPr lang="en-FR"/>
                </a:p>
              </c:txPr>
              <c:dLblPos val="t"/>
              <c:showLegendKey val="0"/>
              <c:showVal val="1"/>
              <c:showCatName val="0"/>
              <c:showSerName val="0"/>
              <c:showPercent val="0"/>
              <c:showBubbleSize val="0"/>
              <c:extLst>
                <c:ext xmlns:c16="http://schemas.microsoft.com/office/drawing/2014/chart" uri="{C3380CC4-5D6E-409C-BE32-E72D297353CC}">
                  <c16:uniqueId val="{00000007-0B72-4D3D-9105-3D72E8B6F0F3}"/>
                </c:ext>
              </c:extLst>
            </c:dLbl>
            <c:dLbl>
              <c:idx val="4"/>
              <c:spPr>
                <a:noFill/>
                <a:ln>
                  <a:noFill/>
                </a:ln>
                <a:effectLst/>
              </c:spPr>
              <c:txPr>
                <a:bodyPr rot="0" spcFirstLastPara="1" vertOverflow="ellipsis" vert="horz" wrap="square" lIns="38100" tIns="19050" rIns="38100" bIns="19050" anchor="ctr" anchorCtr="0">
                  <a:spAutoFit/>
                </a:bodyPr>
                <a:lstStyle/>
                <a:p>
                  <a:pPr algn="ctr">
                    <a:defRPr lang="en-US" sz="1400" b="1" i="0" u="none" strike="noStrike" kern="1200" baseline="0">
                      <a:solidFill>
                        <a:srgbClr val="FFC107"/>
                      </a:solidFill>
                      <a:latin typeface="Fira Sans  "/>
                      <a:ea typeface="+mn-ea"/>
                      <a:cs typeface="+mn-cs"/>
                    </a:defRPr>
                  </a:pPr>
                  <a:endParaRPr lang="en-FR"/>
                </a:p>
              </c:txPr>
              <c:dLblPos val="t"/>
              <c:showLegendKey val="0"/>
              <c:showVal val="1"/>
              <c:showCatName val="0"/>
              <c:showSerName val="0"/>
              <c:showPercent val="0"/>
              <c:showBubbleSize val="0"/>
              <c:extLst>
                <c:ext xmlns:c16="http://schemas.microsoft.com/office/drawing/2014/chart" uri="{C3380CC4-5D6E-409C-BE32-E72D297353CC}">
                  <c16:uniqueId val="{00000001-93B6-4610-AD14-8F662867CDE3}"/>
                </c:ext>
              </c:extLst>
            </c:dLbl>
            <c:dLbl>
              <c:idx val="5"/>
              <c:spPr>
                <a:noFill/>
                <a:ln>
                  <a:noFill/>
                </a:ln>
                <a:effectLst/>
              </c:spPr>
              <c:txPr>
                <a:bodyPr rot="0" spcFirstLastPara="1" vertOverflow="ellipsis" vert="horz" wrap="square" lIns="38100" tIns="19050" rIns="38100" bIns="19050" anchor="ctr" anchorCtr="0">
                  <a:spAutoFit/>
                </a:bodyPr>
                <a:lstStyle/>
                <a:p>
                  <a:pPr algn="ctr">
                    <a:defRPr lang="en-US" sz="1400" b="1" i="0" u="none" strike="noStrike" kern="1200" baseline="0">
                      <a:solidFill>
                        <a:srgbClr val="FFC107"/>
                      </a:solidFill>
                      <a:latin typeface="Fira Sans  "/>
                      <a:ea typeface="+mn-ea"/>
                      <a:cs typeface="+mn-cs"/>
                    </a:defRPr>
                  </a:pPr>
                  <a:endParaRPr lang="en-FR"/>
                </a:p>
              </c:txPr>
              <c:dLblPos val="t"/>
              <c:showLegendKey val="0"/>
              <c:showVal val="1"/>
              <c:showCatName val="0"/>
              <c:showSerName val="0"/>
              <c:showPercent val="0"/>
              <c:showBubbleSize val="0"/>
              <c:extLst>
                <c:ext xmlns:c16="http://schemas.microsoft.com/office/drawing/2014/chart" uri="{C3380CC4-5D6E-409C-BE32-E72D297353CC}">
                  <c16:uniqueId val="{00000008-0B72-4D3D-9105-3D72E8B6F0F3}"/>
                </c:ext>
              </c:extLst>
            </c:dLbl>
            <c:dLbl>
              <c:idx val="6"/>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rgbClr val="2D1D4F"/>
                      </a:solidFill>
                      <a:latin typeface="Fira Sans  "/>
                      <a:ea typeface="+mn-ea"/>
                      <a:cs typeface="+mn-cs"/>
                    </a:defRPr>
                  </a:pPr>
                  <a:endParaRPr lang="en-FR"/>
                </a:p>
              </c:txPr>
              <c:dLblPos val="t"/>
              <c:showLegendKey val="0"/>
              <c:showVal val="1"/>
              <c:showCatName val="0"/>
              <c:showSerName val="0"/>
              <c:showPercent val="0"/>
              <c:showBubbleSize val="0"/>
              <c:extLst>
                <c:ext xmlns:c16="http://schemas.microsoft.com/office/drawing/2014/chart" uri="{C3380CC4-5D6E-409C-BE32-E72D297353CC}">
                  <c16:uniqueId val="{00000008-7868-4261-8618-FB605784241A}"/>
                </c:ext>
              </c:extLst>
            </c:dLbl>
            <c:dLbl>
              <c:idx val="7"/>
              <c:spPr>
                <a:noFill/>
                <a:ln>
                  <a:noFill/>
                </a:ln>
                <a:effectLst/>
              </c:spPr>
              <c:txPr>
                <a:bodyPr rot="0" spcFirstLastPara="1" vertOverflow="ellipsis" vert="horz" wrap="square" lIns="38100" tIns="19050" rIns="38100" bIns="19050" anchor="ctr" anchorCtr="0">
                  <a:spAutoFit/>
                </a:bodyPr>
                <a:lstStyle/>
                <a:p>
                  <a:pPr algn="ctr">
                    <a:defRPr lang="en-US" sz="1400" b="1" i="0" u="none" strike="noStrike" kern="1200" baseline="0">
                      <a:solidFill>
                        <a:srgbClr val="2D1D4F"/>
                      </a:solidFill>
                      <a:latin typeface="Fira Sans  "/>
                      <a:ea typeface="+mn-ea"/>
                      <a:cs typeface="+mn-cs"/>
                    </a:defRPr>
                  </a:pPr>
                  <a:endParaRPr lang="en-FR"/>
                </a:p>
              </c:txPr>
              <c:dLblPos val="t"/>
              <c:showLegendKey val="0"/>
              <c:showVal val="1"/>
              <c:showCatName val="0"/>
              <c:showSerName val="0"/>
              <c:showPercent val="0"/>
              <c:showBubbleSize val="0"/>
              <c:extLst>
                <c:ext xmlns:c16="http://schemas.microsoft.com/office/drawing/2014/chart" uri="{C3380CC4-5D6E-409C-BE32-E72D297353CC}">
                  <c16:uniqueId val="{00000002-93B6-4610-AD14-8F662867CDE3}"/>
                </c:ext>
              </c:extLst>
            </c:dLbl>
            <c:dLbl>
              <c:idx val="8"/>
              <c:layout>
                <c:manualLayout>
                  <c:x val="-6.0360000516740474E-2"/>
                  <c:y val="-7.0203304920866835E-2"/>
                </c:manualLayout>
              </c:layout>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rgbClr val="CAD300"/>
                      </a:solidFill>
                      <a:latin typeface="Fira Sans  "/>
                      <a:ea typeface="+mn-ea"/>
                      <a:cs typeface="+mn-cs"/>
                    </a:defRPr>
                  </a:pPr>
                  <a:endParaRPr lang="en-FR"/>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3B6-4610-AD14-8F662867CDE3}"/>
                </c:ext>
              </c:extLst>
            </c:dLbl>
            <c:dLbl>
              <c:idx val="9"/>
              <c:layout>
                <c:manualLayout>
                  <c:x val="-5.7146258851362826E-2"/>
                  <c:y val="-8.3517926072515986E-2"/>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392A59"/>
                      </a:solidFill>
                      <a:latin typeface="Fira Sans  "/>
                      <a:ea typeface="+mn-ea"/>
                      <a:cs typeface="+mn-cs"/>
                    </a:defRPr>
                  </a:pPr>
                  <a:endParaRPr lang="en-FR"/>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3B6-4610-AD14-8F662867CDE3}"/>
                </c:ext>
              </c:extLst>
            </c:dLbl>
            <c:dLbl>
              <c:idx val="10"/>
              <c:spPr>
                <a:noFill/>
                <a:ln>
                  <a:noFill/>
                </a:ln>
                <a:effectLst/>
              </c:spPr>
              <c:txPr>
                <a:bodyPr rot="0" spcFirstLastPara="1" vertOverflow="ellipsis" vert="horz" wrap="square" lIns="38100" tIns="19050" rIns="38100" bIns="19050" anchor="ctr" anchorCtr="0">
                  <a:spAutoFit/>
                </a:bodyPr>
                <a:lstStyle/>
                <a:p>
                  <a:pPr algn="ctr">
                    <a:defRPr lang="en-US" sz="1400" b="1" i="0" u="none" strike="noStrike" kern="1200" baseline="0">
                      <a:solidFill>
                        <a:srgbClr val="2D1D4F"/>
                      </a:solidFill>
                      <a:latin typeface="Fira Sans  "/>
                      <a:ea typeface="+mn-ea"/>
                      <a:cs typeface="+mn-cs"/>
                    </a:defRPr>
                  </a:pPr>
                  <a:endParaRPr lang="en-FR"/>
                </a:p>
              </c:txPr>
              <c:dLblPos val="t"/>
              <c:showLegendKey val="0"/>
              <c:showVal val="1"/>
              <c:showCatName val="0"/>
              <c:showSerName val="0"/>
              <c:showPercent val="0"/>
              <c:showBubbleSize val="0"/>
              <c:extLst>
                <c:ext xmlns:c16="http://schemas.microsoft.com/office/drawing/2014/chart" uri="{C3380CC4-5D6E-409C-BE32-E72D297353CC}">
                  <c16:uniqueId val="{00000004-93B6-4610-AD14-8F662867CDE3}"/>
                </c:ext>
              </c:extLst>
            </c:dLbl>
            <c:dLbl>
              <c:idx val="11"/>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rgbClr val="CAD300"/>
                      </a:solidFill>
                      <a:latin typeface="Fira Sans  "/>
                      <a:ea typeface="+mn-ea"/>
                      <a:cs typeface="+mn-cs"/>
                    </a:defRPr>
                  </a:pPr>
                  <a:endParaRPr lang="en-FR"/>
                </a:p>
              </c:txPr>
              <c:dLblPos val="t"/>
              <c:showLegendKey val="0"/>
              <c:showVal val="1"/>
              <c:showCatName val="0"/>
              <c:showSerName val="0"/>
              <c:showPercent val="0"/>
              <c:showBubbleSize val="0"/>
              <c:extLst>
                <c:ext xmlns:c16="http://schemas.microsoft.com/office/drawing/2014/chart" uri="{C3380CC4-5D6E-409C-BE32-E72D297353CC}">
                  <c16:uniqueId val="{00000005-93B6-4610-AD14-8F662867CDE3}"/>
                </c:ext>
              </c:extLst>
            </c:dLbl>
            <c:dLbl>
              <c:idx val="13"/>
              <c:tx>
                <c:rich>
                  <a:bodyPr rot="0" spcFirstLastPara="1" vertOverflow="ellipsis" vert="horz" wrap="square" lIns="38100" tIns="19050" rIns="38100" bIns="19050" anchor="ctr" anchorCtr="0">
                    <a:spAutoFit/>
                  </a:bodyPr>
                  <a:lstStyle/>
                  <a:p>
                    <a:pPr algn="ctr" rtl="0">
                      <a:defRPr lang="en-US" sz="1400" b="1" i="0" u="none" strike="noStrike" kern="1200" baseline="0" smtClean="0">
                        <a:solidFill>
                          <a:srgbClr val="CAD300"/>
                        </a:solidFill>
                        <a:latin typeface="Fira Sans  "/>
                        <a:ea typeface="+mn-ea"/>
                        <a:cs typeface="+mn-cs"/>
                      </a:defRPr>
                    </a:pPr>
                    <a:fld id="{BFDBD20C-0FA1-4D63-A289-E72FA7A3D92C}" type="VALUE">
                      <a:rPr lang="en-US" sz="1400" b="1" i="0" u="none" strike="noStrike" kern="1200" baseline="0" smtClean="0">
                        <a:solidFill>
                          <a:srgbClr val="CAD300"/>
                        </a:solidFill>
                        <a:latin typeface="Fira Sans  "/>
                        <a:ea typeface="+mn-ea"/>
                        <a:cs typeface="+mn-cs"/>
                      </a:rPr>
                      <a:pPr algn="ctr" rtl="0">
                        <a:defRPr lang="en-US" sz="1400" b="1" smtClean="0">
                          <a:solidFill>
                            <a:srgbClr val="CAD300"/>
                          </a:solidFill>
                          <a:latin typeface="Fira Sans  "/>
                        </a:defRPr>
                      </a:pPr>
                      <a:t>[VALEUR]</a:t>
                    </a:fld>
                    <a:r>
                      <a:rPr lang="en-US" sz="1400" b="1" i="0" u="none" strike="noStrike" kern="1200" baseline="0">
                        <a:solidFill>
                          <a:srgbClr val="CAD300"/>
                        </a:solidFill>
                        <a:latin typeface="Fira Sans  "/>
                        <a:ea typeface="+mn-ea"/>
                        <a:cs typeface="+mn-cs"/>
                      </a:rPr>
                      <a:t>,0</a:t>
                    </a:r>
                  </a:p>
                </c:rich>
              </c:tx>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smtClean="0">
                      <a:solidFill>
                        <a:srgbClr val="CAD300"/>
                      </a:solidFill>
                      <a:latin typeface="Fira Sans  "/>
                      <a:ea typeface="+mn-ea"/>
                      <a:cs typeface="+mn-cs"/>
                    </a:defRPr>
                  </a:pPr>
                  <a:endParaRPr lang="en-FR"/>
                </a:p>
              </c:txPr>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93B6-4610-AD14-8F662867CDE3}"/>
                </c:ext>
              </c:extLst>
            </c:dLbl>
            <c:dLbl>
              <c:idx val="15"/>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rgbClr val="CAD300"/>
                      </a:solidFill>
                      <a:latin typeface="Fira Sans  "/>
                      <a:ea typeface="+mn-ea"/>
                      <a:cs typeface="+mn-cs"/>
                    </a:defRPr>
                  </a:pPr>
                  <a:endParaRPr lang="en-FR"/>
                </a:p>
              </c:txPr>
              <c:dLblPos val="t"/>
              <c:showLegendKey val="0"/>
              <c:showVal val="1"/>
              <c:showCatName val="0"/>
              <c:showSerName val="0"/>
              <c:showPercent val="0"/>
              <c:showBubbleSize val="0"/>
              <c:extLst>
                <c:ext xmlns:c16="http://schemas.microsoft.com/office/drawing/2014/chart" uri="{C3380CC4-5D6E-409C-BE32-E72D297353CC}">
                  <c16:uniqueId val="{00000007-400A-461F-936B-B6F421CECA40}"/>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2D1D4F"/>
                    </a:solidFill>
                    <a:latin typeface="Fira Sans  "/>
                    <a:ea typeface="+mn-ea"/>
                    <a:cs typeface="+mn-cs"/>
                  </a:defRPr>
                </a:pPr>
                <a:endParaRPr lang="en-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Feuil1!$A$2:$A$15</c:f>
              <c:strCache>
                <c:ptCount val="14"/>
                <c:pt idx="0">
                  <c:v>Less than 25 yo</c:v>
                </c:pt>
                <c:pt idx="1">
                  <c:v>25-34 yo</c:v>
                </c:pt>
                <c:pt idx="2">
                  <c:v>35-44 yo</c:v>
                </c:pt>
                <c:pt idx="3">
                  <c:v>45-59 yo</c:v>
                </c:pt>
                <c:pt idx="4">
                  <c:v>60 yo and more</c:v>
                </c:pt>
                <c:pt idx="6">
                  <c:v>Parents</c:v>
                </c:pt>
                <c:pt idx="8">
                  <c:v>25-44 yo parents</c:v>
                </c:pt>
                <c:pt idx="9">
                  <c:v>25-44 yo without child</c:v>
                </c:pt>
                <c:pt idx="11">
                  <c:v>Pregnant women</c:v>
                </c:pt>
                <c:pt idx="13">
                  <c:v>suffer</c:v>
                </c:pt>
              </c:strCache>
            </c:strRef>
          </c:cat>
          <c:val>
            <c:numRef>
              <c:f>Feuil1!$B$2:$B$15</c:f>
              <c:numCache>
                <c:formatCode>#\ ##0.0</c:formatCode>
                <c:ptCount val="14"/>
                <c:pt idx="0">
                  <c:v>5.9</c:v>
                </c:pt>
                <c:pt idx="1">
                  <c:v>5.8</c:v>
                </c:pt>
                <c:pt idx="2">
                  <c:v>6.1</c:v>
                </c:pt>
                <c:pt idx="3">
                  <c:v>6</c:v>
                </c:pt>
                <c:pt idx="4">
                  <c:v>5.5</c:v>
                </c:pt>
                <c:pt idx="6">
                  <c:v>5.8</c:v>
                </c:pt>
                <c:pt idx="8">
                  <c:v>6.1</c:v>
                </c:pt>
                <c:pt idx="9">
                  <c:v>5.7</c:v>
                </c:pt>
                <c:pt idx="11">
                  <c:v>6.8</c:v>
                </c:pt>
                <c:pt idx="13" formatCode="General">
                  <c:v>6</c:v>
                </c:pt>
              </c:numCache>
            </c:numRef>
          </c:val>
          <c:smooth val="0"/>
          <c:extLst>
            <c:ext xmlns:c16="http://schemas.microsoft.com/office/drawing/2014/chart" uri="{C3380CC4-5D6E-409C-BE32-E72D297353CC}">
              <c16:uniqueId val="{00000008-93B6-4610-AD14-8F662867CDE3}"/>
            </c:ext>
          </c:extLst>
        </c:ser>
        <c:dLbls>
          <c:showLegendKey val="0"/>
          <c:showVal val="0"/>
          <c:showCatName val="0"/>
          <c:showSerName val="0"/>
          <c:showPercent val="0"/>
          <c:showBubbleSize val="0"/>
        </c:dLbls>
        <c:dropLines>
          <c:spPr>
            <a:ln w="12700" cap="flat" cmpd="sng" algn="ctr">
              <a:solidFill>
                <a:srgbClr val="AEA3B9"/>
              </a:solidFill>
              <a:round/>
            </a:ln>
            <a:effectLst/>
          </c:spPr>
        </c:dropLines>
        <c:marker val="1"/>
        <c:smooth val="0"/>
        <c:axId val="320156264"/>
        <c:axId val="320150776"/>
      </c:lineChart>
      <c:catAx>
        <c:axId val="320156264"/>
        <c:scaling>
          <c:orientation val="minMax"/>
        </c:scaling>
        <c:delete val="1"/>
        <c:axPos val="b"/>
        <c:numFmt formatCode="General" sourceLinked="1"/>
        <c:majorTickMark val="none"/>
        <c:minorTickMark val="none"/>
        <c:tickLblPos val="nextTo"/>
        <c:crossAx val="320150776"/>
        <c:crosses val="autoZero"/>
        <c:auto val="1"/>
        <c:lblAlgn val="ctr"/>
        <c:lblOffset val="100"/>
        <c:noMultiLvlLbl val="0"/>
      </c:catAx>
      <c:valAx>
        <c:axId val="320150776"/>
        <c:scaling>
          <c:orientation val="minMax"/>
          <c:max val="11"/>
        </c:scaling>
        <c:delete val="1"/>
        <c:axPos val="l"/>
        <c:numFmt formatCode="#\ ##0.0" sourceLinked="1"/>
        <c:majorTickMark val="out"/>
        <c:minorTickMark val="none"/>
        <c:tickLblPos val="nextTo"/>
        <c:crossAx val="320156264"/>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pPr>
      <a:endParaRPr lang="en-FR"/>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01268288695747"/>
          <c:y val="0"/>
          <c:w val="0.62860447374873984"/>
          <c:h val="0.94290658217222267"/>
        </c:manualLayout>
      </c:layout>
      <c:doughnutChart>
        <c:varyColors val="1"/>
        <c:ser>
          <c:idx val="0"/>
          <c:order val="0"/>
          <c:tx>
            <c:strRef>
              <c:f>Feuil1!$B$1</c:f>
              <c:strCache>
                <c:ptCount val="1"/>
                <c:pt idx="0">
                  <c:v>Colonne1</c:v>
                </c:pt>
              </c:strCache>
            </c:strRef>
          </c:tx>
          <c:dPt>
            <c:idx val="0"/>
            <c:bubble3D val="0"/>
            <c:spPr>
              <a:solidFill>
                <a:srgbClr val="2D1D4F"/>
              </a:solidFill>
              <a:ln w="19050">
                <a:noFill/>
              </a:ln>
              <a:effectLst/>
            </c:spPr>
            <c:extLst>
              <c:ext xmlns:c16="http://schemas.microsoft.com/office/drawing/2014/chart" uri="{C3380CC4-5D6E-409C-BE32-E72D297353CC}">
                <c16:uniqueId val="{00000001-C39F-4F38-802C-E27D4F8ED089}"/>
              </c:ext>
            </c:extLst>
          </c:dPt>
          <c:dPt>
            <c:idx val="1"/>
            <c:bubble3D val="0"/>
            <c:spPr>
              <a:noFill/>
              <a:ln w="19050">
                <a:solidFill>
                  <a:schemeClr val="lt1"/>
                </a:solidFill>
              </a:ln>
              <a:effectLst/>
            </c:spPr>
            <c:extLst>
              <c:ext xmlns:c16="http://schemas.microsoft.com/office/drawing/2014/chart" uri="{C3380CC4-5D6E-409C-BE32-E72D297353CC}">
                <c16:uniqueId val="{00000003-C39F-4F38-802C-E27D4F8ED089}"/>
              </c:ext>
            </c:extLst>
          </c:dPt>
          <c:dPt>
            <c:idx val="2"/>
            <c:bubble3D val="0"/>
            <c:spPr>
              <a:solidFill>
                <a:schemeClr val="bg2">
                  <a:lumMod val="60000"/>
                  <a:lumOff val="40000"/>
                </a:schemeClr>
              </a:solidFill>
              <a:ln w="19050">
                <a:solidFill>
                  <a:schemeClr val="lt1"/>
                </a:solidFill>
              </a:ln>
              <a:effectLst/>
            </c:spPr>
            <c:extLst>
              <c:ext xmlns:c16="http://schemas.microsoft.com/office/drawing/2014/chart" uri="{C3380CC4-5D6E-409C-BE32-E72D297353CC}">
                <c16:uniqueId val="{00000005-C39F-4F38-802C-E27D4F8ED089}"/>
              </c:ext>
            </c:extLst>
          </c:dPt>
          <c:cat>
            <c:strRef>
              <c:f>Feuil1!$A$2:$A$3</c:f>
              <c:strCache>
                <c:ptCount val="2"/>
                <c:pt idx="0">
                  <c:v>OUI</c:v>
                </c:pt>
                <c:pt idx="1">
                  <c:v>NON</c:v>
                </c:pt>
              </c:strCache>
            </c:strRef>
          </c:cat>
          <c:val>
            <c:numRef>
              <c:f>Feuil1!$B$2:$B$3</c:f>
              <c:numCache>
                <c:formatCode>General</c:formatCode>
                <c:ptCount val="2"/>
                <c:pt idx="0">
                  <c:v>5.8</c:v>
                </c:pt>
                <c:pt idx="1">
                  <c:v>5.2</c:v>
                </c:pt>
              </c:numCache>
            </c:numRef>
          </c:val>
          <c:extLst>
            <c:ext xmlns:c16="http://schemas.microsoft.com/office/drawing/2014/chart" uri="{C3380CC4-5D6E-409C-BE32-E72D297353CC}">
              <c16:uniqueId val="{00000006-C39F-4F38-802C-E27D4F8ED089}"/>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en-FR"/>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950052451958107"/>
          <c:y val="5.9645883512968439E-3"/>
          <c:w val="0.66049947548041887"/>
          <c:h val="0.95090091566124424"/>
        </c:manualLayout>
      </c:layout>
      <c:barChart>
        <c:barDir val="bar"/>
        <c:grouping val="percentStacked"/>
        <c:varyColors val="0"/>
        <c:ser>
          <c:idx val="0"/>
          <c:order val="0"/>
          <c:tx>
            <c:strRef>
              <c:f>Feuil1!$B$1</c:f>
              <c:strCache>
                <c:ptCount val="1"/>
                <c:pt idx="0">
                  <c:v>Colonne7</c:v>
                </c:pt>
              </c:strCache>
            </c:strRef>
          </c:tx>
          <c:spPr>
            <a:solidFill>
              <a:srgbClr val="B81179"/>
            </a:solidFill>
            <a:ln>
              <a:solidFill>
                <a:schemeClr val="bg1"/>
              </a:solidFill>
            </a:ln>
          </c:spPr>
          <c:invertIfNegative val="0"/>
          <c:dPt>
            <c:idx val="0"/>
            <c:invertIfNegative val="0"/>
            <c:bubble3D val="0"/>
            <c:extLst>
              <c:ext xmlns:c16="http://schemas.microsoft.com/office/drawing/2014/chart" uri="{C3380CC4-5D6E-409C-BE32-E72D297353CC}">
                <c16:uniqueId val="{00000001-0780-4D0E-82DE-81432E52992E}"/>
              </c:ext>
            </c:extLst>
          </c:dPt>
          <c:dPt>
            <c:idx val="1"/>
            <c:invertIfNegative val="0"/>
            <c:bubble3D val="0"/>
            <c:extLst>
              <c:ext xmlns:c16="http://schemas.microsoft.com/office/drawing/2014/chart" uri="{C3380CC4-5D6E-409C-BE32-E72D297353CC}">
                <c16:uniqueId val="{00000000-8A78-4D90-B3B6-6446314A5A0E}"/>
              </c:ext>
            </c:extLst>
          </c:dPt>
          <c:dPt>
            <c:idx val="2"/>
            <c:invertIfNegative val="0"/>
            <c:bubble3D val="0"/>
            <c:extLst>
              <c:ext xmlns:c16="http://schemas.microsoft.com/office/drawing/2014/chart" uri="{C3380CC4-5D6E-409C-BE32-E72D297353CC}">
                <c16:uniqueId val="{00000000-0780-4D0E-82DE-81432E52992E}"/>
              </c:ext>
            </c:extLst>
          </c:dPt>
          <c:dLbls>
            <c:spPr>
              <a:noFill/>
              <a:ln>
                <a:noFill/>
              </a:ln>
              <a:effectLst/>
            </c:spPr>
            <c:txPr>
              <a:bodyPr wrap="square" lIns="38100" tIns="19050" rIns="38100" bIns="19050" anchor="ctr" anchorCtr="0">
                <a:spAutoFit/>
              </a:bodyPr>
              <a:lstStyle/>
              <a:p>
                <a:pPr algn="ctr">
                  <a:defRPr lang="en-US" sz="1100" b="0" i="0" u="none" strike="noStrike" kern="1200" baseline="0">
                    <a:solidFill>
                      <a:schemeClr val="bg1"/>
                    </a:solidFill>
                    <a:latin typeface="Fira Sans" panose="020B0503050000020004" pitchFamily="34" charset="0"/>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Feuil1!$A$2:$A$5</c:f>
              <c:strCache>
                <c:ptCount val="4"/>
                <c:pt idx="0">
                  <c:v>The risk of sexually transmitted infections</c:v>
                </c:pt>
                <c:pt idx="1">
                  <c:v>Fertility</c:v>
                </c:pt>
                <c:pt idx="2">
                  <c:v>The risk of miscarriage or complications during pregnancy</c:v>
                </c:pt>
                <c:pt idx="3">
                  <c:v>The risk of preterm birth</c:v>
                </c:pt>
              </c:strCache>
            </c:strRef>
          </c:cat>
          <c:val>
            <c:numRef>
              <c:f>Feuil1!$B$2:$B$5</c:f>
              <c:numCache>
                <c:formatCode>General</c:formatCode>
                <c:ptCount val="4"/>
                <c:pt idx="0">
                  <c:v>67</c:v>
                </c:pt>
                <c:pt idx="1">
                  <c:v>53</c:v>
                </c:pt>
                <c:pt idx="2">
                  <c:v>49</c:v>
                </c:pt>
                <c:pt idx="3">
                  <c:v>45</c:v>
                </c:pt>
              </c:numCache>
            </c:numRef>
          </c:val>
          <c:extLst>
            <c:ext xmlns:c16="http://schemas.microsoft.com/office/drawing/2014/chart" uri="{C3380CC4-5D6E-409C-BE32-E72D297353CC}">
              <c16:uniqueId val="{00000002-0780-4D0E-82DE-81432E52992E}"/>
            </c:ext>
          </c:extLst>
        </c:ser>
        <c:ser>
          <c:idx val="1"/>
          <c:order val="1"/>
          <c:tx>
            <c:strRef>
              <c:f>Feuil1!$C$1</c:f>
              <c:strCache>
                <c:ptCount val="1"/>
                <c:pt idx="0">
                  <c:v>Colonne8</c:v>
                </c:pt>
              </c:strCache>
            </c:strRef>
          </c:tx>
          <c:spPr>
            <a:solidFill>
              <a:srgbClr val="3B2C4D"/>
            </a:solidFill>
            <a:ln>
              <a:solidFill>
                <a:schemeClr val="bg1"/>
              </a:solidFill>
            </a:ln>
          </c:spPr>
          <c:invertIfNegative val="0"/>
          <c:dLbls>
            <c:spPr>
              <a:noFill/>
              <a:ln>
                <a:noFill/>
              </a:ln>
              <a:effectLst/>
            </c:spPr>
            <c:txPr>
              <a:bodyPr/>
              <a:lstStyle/>
              <a:p>
                <a:pPr>
                  <a:defRPr sz="1100">
                    <a:solidFill>
                      <a:schemeClr val="bg1"/>
                    </a:solidFill>
                  </a:defRPr>
                </a:pPr>
                <a:endParaRPr lang="en-F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Feuil1!$A$2:$A$5</c:f>
              <c:strCache>
                <c:ptCount val="4"/>
                <c:pt idx="0">
                  <c:v>The risk of sexually transmitted infections</c:v>
                </c:pt>
                <c:pt idx="1">
                  <c:v>Fertility</c:v>
                </c:pt>
                <c:pt idx="2">
                  <c:v>The risk of miscarriage or complications during pregnancy</c:v>
                </c:pt>
                <c:pt idx="3">
                  <c:v>The risk of preterm birth</c:v>
                </c:pt>
              </c:strCache>
            </c:strRef>
          </c:cat>
          <c:val>
            <c:numRef>
              <c:f>Feuil1!$C$2:$C$5</c:f>
              <c:numCache>
                <c:formatCode>General</c:formatCode>
                <c:ptCount val="4"/>
                <c:pt idx="0">
                  <c:v>9</c:v>
                </c:pt>
                <c:pt idx="1">
                  <c:v>13</c:v>
                </c:pt>
                <c:pt idx="2">
                  <c:v>12</c:v>
                </c:pt>
                <c:pt idx="3">
                  <c:v>13</c:v>
                </c:pt>
              </c:numCache>
            </c:numRef>
          </c:val>
          <c:extLst>
            <c:ext xmlns:c16="http://schemas.microsoft.com/office/drawing/2014/chart" uri="{C3380CC4-5D6E-409C-BE32-E72D297353CC}">
              <c16:uniqueId val="{00000003-0780-4D0E-82DE-81432E52992E}"/>
            </c:ext>
          </c:extLst>
        </c:ser>
        <c:ser>
          <c:idx val="2"/>
          <c:order val="2"/>
          <c:tx>
            <c:strRef>
              <c:f>Feuil1!$D$1</c:f>
              <c:strCache>
                <c:ptCount val="1"/>
                <c:pt idx="0">
                  <c:v>Colonne9</c:v>
                </c:pt>
              </c:strCache>
            </c:strRef>
          </c:tx>
          <c:spPr>
            <a:solidFill>
              <a:schemeClr val="bg1">
                <a:lumMod val="85000"/>
              </a:schemeClr>
            </a:solidFill>
            <a:ln>
              <a:solidFill>
                <a:schemeClr val="bg1"/>
              </a:solidFill>
            </a:ln>
          </c:spPr>
          <c:invertIfNegative val="0"/>
          <c:dLbls>
            <c:spPr>
              <a:noFill/>
              <a:ln>
                <a:noFill/>
              </a:ln>
              <a:effectLst/>
            </c:spPr>
            <c:txPr>
              <a:bodyPr/>
              <a:lstStyle/>
              <a:p>
                <a:pPr>
                  <a:defRPr sz="1100">
                    <a:solidFill>
                      <a:srgbClr val="171141"/>
                    </a:solidFill>
                  </a:defRPr>
                </a:pPr>
                <a:endParaRPr lang="en-F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Feuil1!$A$2:$A$5</c:f>
              <c:strCache>
                <c:ptCount val="4"/>
                <c:pt idx="0">
                  <c:v>The risk of sexually transmitted infections</c:v>
                </c:pt>
                <c:pt idx="1">
                  <c:v>Fertility</c:v>
                </c:pt>
                <c:pt idx="2">
                  <c:v>The risk of miscarriage or complications during pregnancy</c:v>
                </c:pt>
                <c:pt idx="3">
                  <c:v>The risk of preterm birth</c:v>
                </c:pt>
              </c:strCache>
            </c:strRef>
          </c:cat>
          <c:val>
            <c:numRef>
              <c:f>Feuil1!$D$2:$D$5</c:f>
              <c:numCache>
                <c:formatCode>General</c:formatCode>
                <c:ptCount val="4"/>
                <c:pt idx="0">
                  <c:v>24</c:v>
                </c:pt>
                <c:pt idx="1">
                  <c:v>34</c:v>
                </c:pt>
                <c:pt idx="2">
                  <c:v>39</c:v>
                </c:pt>
                <c:pt idx="3">
                  <c:v>42</c:v>
                </c:pt>
              </c:numCache>
            </c:numRef>
          </c:val>
          <c:extLst>
            <c:ext xmlns:c16="http://schemas.microsoft.com/office/drawing/2014/chart" uri="{C3380CC4-5D6E-409C-BE32-E72D297353CC}">
              <c16:uniqueId val="{00000004-0780-4D0E-82DE-81432E52992E}"/>
            </c:ext>
          </c:extLst>
        </c:ser>
        <c:dLbls>
          <c:showLegendKey val="0"/>
          <c:showVal val="0"/>
          <c:showCatName val="0"/>
          <c:showSerName val="0"/>
          <c:showPercent val="0"/>
          <c:showBubbleSize val="0"/>
        </c:dLbls>
        <c:gapWidth val="90"/>
        <c:overlap val="100"/>
        <c:axId val="140757248"/>
        <c:axId val="140759040"/>
      </c:barChart>
      <c:catAx>
        <c:axId val="140757248"/>
        <c:scaling>
          <c:orientation val="maxMin"/>
        </c:scaling>
        <c:delete val="1"/>
        <c:axPos val="l"/>
        <c:numFmt formatCode="0\%" sourceLinked="0"/>
        <c:majorTickMark val="out"/>
        <c:minorTickMark val="none"/>
        <c:tickLblPos val="nextTo"/>
        <c:crossAx val="140759040"/>
        <c:crosses val="autoZero"/>
        <c:auto val="1"/>
        <c:lblAlgn val="ctr"/>
        <c:lblOffset val="100"/>
        <c:noMultiLvlLbl val="0"/>
      </c:catAx>
      <c:valAx>
        <c:axId val="140759040"/>
        <c:scaling>
          <c:orientation val="minMax"/>
          <c:max val="1"/>
        </c:scaling>
        <c:delete val="1"/>
        <c:axPos val="t"/>
        <c:numFmt formatCode="0%" sourceLinked="1"/>
        <c:majorTickMark val="out"/>
        <c:minorTickMark val="none"/>
        <c:tickLblPos val="nextTo"/>
        <c:crossAx val="140757248"/>
        <c:crosses val="autoZero"/>
        <c:crossBetween val="between"/>
      </c:valAx>
    </c:plotArea>
    <c:plotVisOnly val="1"/>
    <c:dispBlanksAs val="gap"/>
    <c:showDLblsOverMax val="0"/>
  </c:chart>
  <c:txPr>
    <a:bodyPr/>
    <a:lstStyle/>
    <a:p>
      <a:pPr>
        <a:defRPr sz="1400">
          <a:latin typeface="Fira Sans" panose="020B0503050000020004" pitchFamily="34" charset="0"/>
        </a:defRPr>
      </a:pPr>
      <a:endParaRPr lang="en-FR"/>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593482673272162"/>
          <c:y val="5.9645883512968439E-3"/>
          <c:w val="0.63765542677530829"/>
          <c:h val="0.95090091566124424"/>
        </c:manualLayout>
      </c:layout>
      <c:barChart>
        <c:barDir val="bar"/>
        <c:grouping val="percentStacked"/>
        <c:varyColors val="0"/>
        <c:ser>
          <c:idx val="0"/>
          <c:order val="0"/>
          <c:tx>
            <c:strRef>
              <c:f>Feuil1!$B$1</c:f>
              <c:strCache>
                <c:ptCount val="1"/>
                <c:pt idx="0">
                  <c:v>Colonne7</c:v>
                </c:pt>
              </c:strCache>
            </c:strRef>
          </c:tx>
          <c:spPr>
            <a:solidFill>
              <a:srgbClr val="B81179"/>
            </a:solidFill>
            <a:ln>
              <a:solidFill>
                <a:schemeClr val="bg1"/>
              </a:solidFill>
            </a:ln>
          </c:spPr>
          <c:invertIfNegative val="0"/>
          <c:dPt>
            <c:idx val="2"/>
            <c:invertIfNegative val="0"/>
            <c:bubble3D val="0"/>
            <c:extLst>
              <c:ext xmlns:c16="http://schemas.microsoft.com/office/drawing/2014/chart" uri="{C3380CC4-5D6E-409C-BE32-E72D297353CC}">
                <c16:uniqueId val="{00000000-0334-4FA5-AB75-A1A4FE398F94}"/>
              </c:ext>
            </c:extLst>
          </c:dPt>
          <c:dLbls>
            <c:spPr>
              <a:noFill/>
              <a:ln>
                <a:noFill/>
              </a:ln>
              <a:effectLst/>
            </c:spPr>
            <c:txPr>
              <a:bodyPr wrap="square" lIns="38100" tIns="19050" rIns="38100" bIns="19050" anchor="ctr" anchorCtr="0">
                <a:spAutoFit/>
              </a:bodyPr>
              <a:lstStyle/>
              <a:p>
                <a:pPr algn="ctr">
                  <a:defRPr lang="en-US" sz="1100" b="0" i="0" u="none" strike="noStrike" kern="1200" baseline="0">
                    <a:solidFill>
                      <a:schemeClr val="bg1"/>
                    </a:solidFill>
                    <a:latin typeface="Fira Sans" panose="020B0503050000020004" pitchFamily="34" charset="0"/>
                    <a:ea typeface="+mn-ea"/>
                    <a:cs typeface="+mn-cs"/>
                  </a:defRPr>
                </a:pPr>
                <a:endParaRPr lang="en-F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Feuil1!$A$2:$A$4</c:f>
              <c:strCache>
                <c:ptCount val="3"/>
                <c:pt idx="0">
                  <c:v>Educate you on the importance of preserving as much as possible the balance of your vaginal microbiome</c:v>
                </c:pt>
                <c:pt idx="1">
                  <c:v>Explain the good behaviors to adopt in order to maintain a good balance within your vaginal microbiome as much as possible</c:v>
                </c:pt>
                <c:pt idx="2">
                  <c:v>Explain to you what the vaginal microbiome is and what its role and function are*</c:v>
                </c:pt>
              </c:strCache>
            </c:strRef>
          </c:cat>
          <c:val>
            <c:numRef>
              <c:f>Feuil1!$B$2:$B$4</c:f>
              <c:numCache>
                <c:formatCode>General</c:formatCode>
                <c:ptCount val="3"/>
                <c:pt idx="0">
                  <c:v>19</c:v>
                </c:pt>
                <c:pt idx="1">
                  <c:v>18</c:v>
                </c:pt>
                <c:pt idx="2">
                  <c:v>16</c:v>
                </c:pt>
              </c:numCache>
            </c:numRef>
          </c:val>
          <c:extLst>
            <c:ext xmlns:c16="http://schemas.microsoft.com/office/drawing/2014/chart" uri="{C3380CC4-5D6E-409C-BE32-E72D297353CC}">
              <c16:uniqueId val="{00000001-0334-4FA5-AB75-A1A4FE398F94}"/>
            </c:ext>
          </c:extLst>
        </c:ser>
        <c:ser>
          <c:idx val="1"/>
          <c:order val="1"/>
          <c:tx>
            <c:strRef>
              <c:f>Feuil1!$C$1</c:f>
              <c:strCache>
                <c:ptCount val="1"/>
                <c:pt idx="0">
                  <c:v>Colonne8</c:v>
                </c:pt>
              </c:strCache>
            </c:strRef>
          </c:tx>
          <c:spPr>
            <a:solidFill>
              <a:srgbClr val="D68CB5"/>
            </a:solidFill>
            <a:ln>
              <a:solidFill>
                <a:schemeClr val="bg1"/>
              </a:solidFill>
            </a:ln>
          </c:spPr>
          <c:invertIfNegative val="0"/>
          <c:dLbls>
            <c:spPr>
              <a:noFill/>
              <a:ln>
                <a:noFill/>
              </a:ln>
              <a:effectLst/>
            </c:spPr>
            <c:txPr>
              <a:bodyPr/>
              <a:lstStyle/>
              <a:p>
                <a:pPr>
                  <a:defRPr sz="1100">
                    <a:solidFill>
                      <a:schemeClr val="bg1"/>
                    </a:solidFill>
                  </a:defRPr>
                </a:pPr>
                <a:endParaRPr lang="en-F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Feuil1!$A$2:$A$4</c:f>
              <c:strCache>
                <c:ptCount val="3"/>
                <c:pt idx="0">
                  <c:v>Educate you on the importance of preserving as much as possible the balance of your vaginal microbiome</c:v>
                </c:pt>
                <c:pt idx="1">
                  <c:v>Explain the good behaviors to adopt in order to maintain a good balance within your vaginal microbiome as much as possible</c:v>
                </c:pt>
                <c:pt idx="2">
                  <c:v>Explain to you what the vaginal microbiome is and what its role and function are*</c:v>
                </c:pt>
              </c:strCache>
            </c:strRef>
          </c:cat>
          <c:val>
            <c:numRef>
              <c:f>Feuil1!$C$2:$C$4</c:f>
              <c:numCache>
                <c:formatCode>General</c:formatCode>
                <c:ptCount val="3"/>
                <c:pt idx="0">
                  <c:v>21</c:v>
                </c:pt>
                <c:pt idx="1">
                  <c:v>22</c:v>
                </c:pt>
                <c:pt idx="2">
                  <c:v>20</c:v>
                </c:pt>
              </c:numCache>
            </c:numRef>
          </c:val>
          <c:extLst>
            <c:ext xmlns:c16="http://schemas.microsoft.com/office/drawing/2014/chart" uri="{C3380CC4-5D6E-409C-BE32-E72D297353CC}">
              <c16:uniqueId val="{00000002-0334-4FA5-AB75-A1A4FE398F94}"/>
            </c:ext>
          </c:extLst>
        </c:ser>
        <c:ser>
          <c:idx val="2"/>
          <c:order val="2"/>
          <c:tx>
            <c:strRef>
              <c:f>Feuil1!$D$1</c:f>
              <c:strCache>
                <c:ptCount val="1"/>
                <c:pt idx="0">
                  <c:v>Colonne9</c:v>
                </c:pt>
              </c:strCache>
            </c:strRef>
          </c:tx>
          <c:spPr>
            <a:solidFill>
              <a:srgbClr val="29193E"/>
            </a:solidFill>
            <a:ln>
              <a:solidFill>
                <a:schemeClr val="bg1"/>
              </a:solidFill>
            </a:ln>
          </c:spPr>
          <c:invertIfNegative val="0"/>
          <c:dLbls>
            <c:spPr>
              <a:noFill/>
              <a:ln>
                <a:noFill/>
              </a:ln>
              <a:effectLst/>
            </c:spPr>
            <c:txPr>
              <a:bodyPr/>
              <a:lstStyle/>
              <a:p>
                <a:pPr>
                  <a:defRPr sz="1100">
                    <a:solidFill>
                      <a:schemeClr val="bg1"/>
                    </a:solidFill>
                  </a:defRPr>
                </a:pPr>
                <a:endParaRPr lang="en-F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Feuil1!$A$2:$A$4</c:f>
              <c:strCache>
                <c:ptCount val="3"/>
                <c:pt idx="0">
                  <c:v>Educate you on the importance of preserving as much as possible the balance of your vaginal microbiome</c:v>
                </c:pt>
                <c:pt idx="1">
                  <c:v>Explain the good behaviors to adopt in order to maintain a good balance within your vaginal microbiome as much as possible</c:v>
                </c:pt>
                <c:pt idx="2">
                  <c:v>Explain to you what the vaginal microbiome is and what its role and function are*</c:v>
                </c:pt>
              </c:strCache>
            </c:strRef>
          </c:cat>
          <c:val>
            <c:numRef>
              <c:f>Feuil1!$D$2:$D$4</c:f>
              <c:numCache>
                <c:formatCode>General</c:formatCode>
                <c:ptCount val="3"/>
                <c:pt idx="0">
                  <c:v>60</c:v>
                </c:pt>
                <c:pt idx="1">
                  <c:v>60</c:v>
                </c:pt>
                <c:pt idx="2">
                  <c:v>64</c:v>
                </c:pt>
              </c:numCache>
            </c:numRef>
          </c:val>
          <c:extLst>
            <c:ext xmlns:c16="http://schemas.microsoft.com/office/drawing/2014/chart" uri="{C3380CC4-5D6E-409C-BE32-E72D297353CC}">
              <c16:uniqueId val="{00000003-0334-4FA5-AB75-A1A4FE398F94}"/>
            </c:ext>
          </c:extLst>
        </c:ser>
        <c:dLbls>
          <c:showLegendKey val="0"/>
          <c:showVal val="0"/>
          <c:showCatName val="0"/>
          <c:showSerName val="0"/>
          <c:showPercent val="0"/>
          <c:showBubbleSize val="0"/>
        </c:dLbls>
        <c:gapWidth val="90"/>
        <c:overlap val="100"/>
        <c:axId val="140757248"/>
        <c:axId val="140759040"/>
      </c:barChart>
      <c:catAx>
        <c:axId val="140757248"/>
        <c:scaling>
          <c:orientation val="maxMin"/>
        </c:scaling>
        <c:delete val="1"/>
        <c:axPos val="l"/>
        <c:numFmt formatCode="0\%" sourceLinked="0"/>
        <c:majorTickMark val="out"/>
        <c:minorTickMark val="none"/>
        <c:tickLblPos val="nextTo"/>
        <c:crossAx val="140759040"/>
        <c:crosses val="autoZero"/>
        <c:auto val="1"/>
        <c:lblAlgn val="ctr"/>
        <c:lblOffset val="100"/>
        <c:noMultiLvlLbl val="0"/>
      </c:catAx>
      <c:valAx>
        <c:axId val="140759040"/>
        <c:scaling>
          <c:orientation val="minMax"/>
          <c:max val="1"/>
        </c:scaling>
        <c:delete val="1"/>
        <c:axPos val="t"/>
        <c:numFmt formatCode="0%" sourceLinked="1"/>
        <c:majorTickMark val="out"/>
        <c:minorTickMark val="none"/>
        <c:tickLblPos val="nextTo"/>
        <c:crossAx val="140757248"/>
        <c:crosses val="autoZero"/>
        <c:crossBetween val="between"/>
      </c:valAx>
    </c:plotArea>
    <c:plotVisOnly val="1"/>
    <c:dispBlanksAs val="gap"/>
    <c:showDLblsOverMax val="0"/>
  </c:chart>
  <c:txPr>
    <a:bodyPr/>
    <a:lstStyle/>
    <a:p>
      <a:pPr>
        <a:defRPr sz="1400">
          <a:latin typeface="Fira Sans" panose="020B0503050000020004" pitchFamily="34" charset="0"/>
        </a:defRPr>
      </a:pPr>
      <a:endParaRPr lang="en-FR"/>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
          <c:w val="1"/>
          <c:h val="0.99574459623802036"/>
        </c:manualLayout>
      </c:layout>
      <c:barChart>
        <c:barDir val="bar"/>
        <c:grouping val="clustered"/>
        <c:varyColors val="1"/>
        <c:ser>
          <c:idx val="0"/>
          <c:order val="0"/>
          <c:tx>
            <c:strRef>
              <c:f>Feuil1!$B$1</c:f>
              <c:strCache>
                <c:ptCount val="1"/>
                <c:pt idx="0">
                  <c:v>Série 1</c:v>
                </c:pt>
              </c:strCache>
            </c:strRef>
          </c:tx>
          <c:spPr>
            <a:solidFill>
              <a:srgbClr val="B81179"/>
            </a:solidFill>
            <a:ln>
              <a:noFill/>
            </a:ln>
          </c:spPr>
          <c:invertIfNegative val="0"/>
          <c:dPt>
            <c:idx val="0"/>
            <c:invertIfNegative val="0"/>
            <c:bubble3D val="0"/>
            <c:spPr>
              <a:solidFill>
                <a:srgbClr val="B81179"/>
              </a:solidFill>
              <a:ln>
                <a:noFill/>
              </a:ln>
              <a:effectLst/>
            </c:spPr>
            <c:extLst>
              <c:ext xmlns:c16="http://schemas.microsoft.com/office/drawing/2014/chart" uri="{C3380CC4-5D6E-409C-BE32-E72D297353CC}">
                <c16:uniqueId val="{00000001-AB31-46B3-A960-928CA0C29602}"/>
              </c:ext>
            </c:extLst>
          </c:dPt>
          <c:dPt>
            <c:idx val="1"/>
            <c:invertIfNegative val="0"/>
            <c:bubble3D val="0"/>
            <c:spPr>
              <a:solidFill>
                <a:srgbClr val="B81179"/>
              </a:solidFill>
              <a:ln>
                <a:noFill/>
              </a:ln>
              <a:effectLst/>
            </c:spPr>
            <c:extLst>
              <c:ext xmlns:c16="http://schemas.microsoft.com/office/drawing/2014/chart" uri="{C3380CC4-5D6E-409C-BE32-E72D297353CC}">
                <c16:uniqueId val="{00000003-AB31-46B3-A960-928CA0C29602}"/>
              </c:ext>
            </c:extLst>
          </c:dPt>
          <c:dPt>
            <c:idx val="2"/>
            <c:invertIfNegative val="0"/>
            <c:bubble3D val="0"/>
            <c:spPr>
              <a:solidFill>
                <a:srgbClr val="B81179"/>
              </a:solidFill>
              <a:ln>
                <a:noFill/>
              </a:ln>
              <a:effectLst/>
            </c:spPr>
            <c:extLst>
              <c:ext xmlns:c16="http://schemas.microsoft.com/office/drawing/2014/chart" uri="{C3380CC4-5D6E-409C-BE32-E72D297353CC}">
                <c16:uniqueId val="{00000005-AB31-46B3-A960-928CA0C29602}"/>
              </c:ext>
            </c:extLst>
          </c:dPt>
          <c:dPt>
            <c:idx val="3"/>
            <c:invertIfNegative val="0"/>
            <c:bubble3D val="0"/>
            <c:spPr>
              <a:solidFill>
                <a:srgbClr val="B81179"/>
              </a:solidFill>
              <a:ln>
                <a:noFill/>
              </a:ln>
              <a:effectLst/>
            </c:spPr>
            <c:extLst>
              <c:ext xmlns:c16="http://schemas.microsoft.com/office/drawing/2014/chart" uri="{C3380CC4-5D6E-409C-BE32-E72D297353CC}">
                <c16:uniqueId val="{00000007-AB31-46B3-A960-928CA0C29602}"/>
              </c:ext>
            </c:extLst>
          </c:dPt>
          <c:dPt>
            <c:idx val="4"/>
            <c:invertIfNegative val="0"/>
            <c:bubble3D val="0"/>
            <c:spPr>
              <a:solidFill>
                <a:srgbClr val="B81179"/>
              </a:solidFill>
              <a:ln>
                <a:noFill/>
              </a:ln>
              <a:effectLst/>
            </c:spPr>
            <c:extLst>
              <c:ext xmlns:c16="http://schemas.microsoft.com/office/drawing/2014/chart" uri="{C3380CC4-5D6E-409C-BE32-E72D297353CC}">
                <c16:uniqueId val="{00000009-AB31-46B3-A960-928CA0C29602}"/>
              </c:ext>
            </c:extLst>
          </c:dPt>
          <c:dPt>
            <c:idx val="5"/>
            <c:invertIfNegative val="0"/>
            <c:bubble3D val="0"/>
            <c:spPr>
              <a:solidFill>
                <a:srgbClr val="B81179"/>
              </a:solidFill>
              <a:ln>
                <a:noFill/>
              </a:ln>
              <a:effectLst/>
            </c:spPr>
            <c:extLst>
              <c:ext xmlns:c16="http://schemas.microsoft.com/office/drawing/2014/chart" uri="{C3380CC4-5D6E-409C-BE32-E72D297353CC}">
                <c16:uniqueId val="{0000000B-AB31-46B3-A960-928CA0C29602}"/>
              </c:ext>
            </c:extLst>
          </c:dPt>
          <c:dPt>
            <c:idx val="6"/>
            <c:invertIfNegative val="0"/>
            <c:bubble3D val="0"/>
            <c:spPr>
              <a:solidFill>
                <a:srgbClr val="B81179"/>
              </a:solidFill>
              <a:ln>
                <a:noFill/>
              </a:ln>
              <a:effectLst/>
            </c:spPr>
            <c:extLst>
              <c:ext xmlns:c16="http://schemas.microsoft.com/office/drawing/2014/chart" uri="{C3380CC4-5D6E-409C-BE32-E72D297353CC}">
                <c16:uniqueId val="{0000000D-AB31-46B3-A960-928CA0C29602}"/>
              </c:ext>
            </c:extLst>
          </c:dPt>
          <c:dPt>
            <c:idx val="7"/>
            <c:invertIfNegative val="0"/>
            <c:bubble3D val="0"/>
            <c:spPr>
              <a:solidFill>
                <a:srgbClr val="B81179"/>
              </a:solidFill>
              <a:ln>
                <a:noFill/>
              </a:ln>
              <a:effectLst/>
            </c:spPr>
            <c:extLst>
              <c:ext xmlns:c16="http://schemas.microsoft.com/office/drawing/2014/chart" uri="{C3380CC4-5D6E-409C-BE32-E72D297353CC}">
                <c16:uniqueId val="{0000000F-AB31-46B3-A960-928CA0C29602}"/>
              </c:ext>
            </c:extLst>
          </c:dPt>
          <c:dPt>
            <c:idx val="8"/>
            <c:invertIfNegative val="0"/>
            <c:bubble3D val="0"/>
            <c:spPr>
              <a:solidFill>
                <a:srgbClr val="B81179"/>
              </a:solidFill>
              <a:ln>
                <a:noFill/>
              </a:ln>
              <a:effectLst/>
            </c:spPr>
            <c:extLst>
              <c:ext xmlns:c16="http://schemas.microsoft.com/office/drawing/2014/chart" uri="{C3380CC4-5D6E-409C-BE32-E72D297353CC}">
                <c16:uniqueId val="{00000011-AB31-46B3-A960-928CA0C29602}"/>
              </c:ext>
            </c:extLst>
          </c:dPt>
          <c:dPt>
            <c:idx val="9"/>
            <c:invertIfNegative val="0"/>
            <c:bubble3D val="0"/>
            <c:spPr>
              <a:solidFill>
                <a:srgbClr val="B81179"/>
              </a:solidFill>
              <a:ln>
                <a:noFill/>
              </a:ln>
              <a:effectLst/>
            </c:spPr>
            <c:extLst>
              <c:ext xmlns:c16="http://schemas.microsoft.com/office/drawing/2014/chart" uri="{C3380CC4-5D6E-409C-BE32-E72D297353CC}">
                <c16:uniqueId val="{00000013-AB31-46B3-A960-928CA0C29602}"/>
              </c:ext>
            </c:extLst>
          </c:dPt>
          <c:dPt>
            <c:idx val="10"/>
            <c:invertIfNegative val="0"/>
            <c:bubble3D val="0"/>
            <c:spPr>
              <a:solidFill>
                <a:srgbClr val="B81179"/>
              </a:solidFill>
              <a:ln>
                <a:noFill/>
              </a:ln>
              <a:effectLst/>
            </c:spPr>
            <c:extLst>
              <c:ext xmlns:c16="http://schemas.microsoft.com/office/drawing/2014/chart" uri="{C3380CC4-5D6E-409C-BE32-E72D297353CC}">
                <c16:uniqueId val="{00000015-AB31-46B3-A960-928CA0C29602}"/>
              </c:ext>
            </c:extLst>
          </c:dPt>
          <c:dPt>
            <c:idx val="11"/>
            <c:invertIfNegative val="0"/>
            <c:bubble3D val="0"/>
            <c:spPr>
              <a:solidFill>
                <a:srgbClr val="B81179"/>
              </a:solidFill>
              <a:ln>
                <a:noFill/>
              </a:ln>
              <a:effectLst/>
            </c:spPr>
            <c:extLst>
              <c:ext xmlns:c16="http://schemas.microsoft.com/office/drawing/2014/chart" uri="{C3380CC4-5D6E-409C-BE32-E72D297353CC}">
                <c16:uniqueId val="{00000017-AB31-46B3-A960-928CA0C29602}"/>
              </c:ext>
            </c:extLst>
          </c:dPt>
          <c:dPt>
            <c:idx val="12"/>
            <c:invertIfNegative val="0"/>
            <c:bubble3D val="0"/>
            <c:spPr>
              <a:solidFill>
                <a:srgbClr val="B81179"/>
              </a:solidFill>
              <a:ln>
                <a:noFill/>
              </a:ln>
              <a:effectLst/>
            </c:spPr>
            <c:extLst>
              <c:ext xmlns:c16="http://schemas.microsoft.com/office/drawing/2014/chart" uri="{C3380CC4-5D6E-409C-BE32-E72D297353CC}">
                <c16:uniqueId val="{00000019-AB31-46B3-A960-928CA0C29602}"/>
              </c:ext>
            </c:extLst>
          </c:dPt>
          <c:dPt>
            <c:idx val="13"/>
            <c:invertIfNegative val="0"/>
            <c:bubble3D val="0"/>
            <c:spPr>
              <a:solidFill>
                <a:srgbClr val="B81179"/>
              </a:solidFill>
              <a:ln>
                <a:noFill/>
              </a:ln>
              <a:effectLst/>
            </c:spPr>
            <c:extLst>
              <c:ext xmlns:c16="http://schemas.microsoft.com/office/drawing/2014/chart" uri="{C3380CC4-5D6E-409C-BE32-E72D297353CC}">
                <c16:uniqueId val="{0000001B-AB31-46B3-A960-928CA0C29602}"/>
              </c:ext>
            </c:extLst>
          </c:dPt>
          <c:dPt>
            <c:idx val="14"/>
            <c:invertIfNegative val="0"/>
            <c:bubble3D val="0"/>
            <c:spPr>
              <a:solidFill>
                <a:srgbClr val="B81179"/>
              </a:solidFill>
              <a:ln>
                <a:noFill/>
              </a:ln>
              <a:effectLst/>
            </c:spPr>
            <c:extLst>
              <c:ext xmlns:c16="http://schemas.microsoft.com/office/drawing/2014/chart" uri="{C3380CC4-5D6E-409C-BE32-E72D297353CC}">
                <c16:uniqueId val="{0000001D-AB31-46B3-A960-928CA0C29602}"/>
              </c:ext>
            </c:extLst>
          </c:dPt>
          <c:dPt>
            <c:idx val="15"/>
            <c:invertIfNegative val="0"/>
            <c:bubble3D val="0"/>
            <c:spPr>
              <a:solidFill>
                <a:srgbClr val="B81179"/>
              </a:solidFill>
              <a:ln>
                <a:noFill/>
              </a:ln>
              <a:effectLst/>
            </c:spPr>
            <c:extLst>
              <c:ext xmlns:c16="http://schemas.microsoft.com/office/drawing/2014/chart" uri="{C3380CC4-5D6E-409C-BE32-E72D297353CC}">
                <c16:uniqueId val="{0000001F-AB31-46B3-A960-928CA0C29602}"/>
              </c:ext>
            </c:extLst>
          </c:dPt>
          <c:dLbls>
            <c:dLbl>
              <c:idx val="0"/>
              <c:layout>
                <c:manualLayout>
                  <c:x val="0"/>
                  <c:y val="1.1685952826577869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B31-46B3-A960-928CA0C29602}"/>
                </c:ext>
              </c:extLst>
            </c:dLbl>
            <c:spPr>
              <a:noFill/>
              <a:ln>
                <a:noFill/>
              </a:ln>
              <a:effectLst/>
            </c:spPr>
            <c:txPr>
              <a:bodyPr rot="0" spcFirstLastPara="1" vertOverflow="ellipsis" vert="horz" wrap="square" lIns="38100" tIns="19050" rIns="38100" bIns="19050" anchor="ctr" anchorCtr="0">
                <a:spAutoFit/>
              </a:bodyPr>
              <a:lstStyle/>
              <a:p>
                <a:pPr algn="ctr">
                  <a:defRPr lang="en-US" sz="1200" b="1" i="0" u="none" strike="noStrike" kern="1200" baseline="0">
                    <a:solidFill>
                      <a:srgbClr val="B81179"/>
                    </a:solidFill>
                    <a:latin typeface="Fira Sans" panose="020B0503050000020004" pitchFamily="34" charset="0"/>
                    <a:ea typeface="Calibri" panose="020F0502020204030204" pitchFamily="34" charset="0"/>
                    <a:cs typeface="Calibri" panose="020F0502020204030204" pitchFamily="34" charset="0"/>
                  </a:defRPr>
                </a:pPr>
                <a:endParaRPr lang="en-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Feuil1!$A$2:$A$5</c:f>
              <c:strCache>
                <c:ptCount val="4"/>
                <c:pt idx="0">
                  <c:v>Guidance on the appropriate way to clean your intimate areas</c:v>
                </c:pt>
                <c:pt idx="1">
                  <c:v>The influence of hygiene products for intimate toilet on vaginal microbiome</c:v>
                </c:pt>
                <c:pt idx="2">
                  <c:v>The influence of other hygiene products (sanitary pads, tampons, menstrual cups…) on vaginal microbiome</c:v>
                </c:pt>
                <c:pt idx="3">
                  <c:v>Information about how sexual intercourse can potentially disrupt the natural balance of the vaginal microbiom</c:v>
                </c:pt>
              </c:strCache>
            </c:strRef>
          </c:cat>
          <c:val>
            <c:numRef>
              <c:f>Feuil1!$B$2:$B$5</c:f>
              <c:numCache>
                <c:formatCode>General</c:formatCode>
                <c:ptCount val="4"/>
                <c:pt idx="0">
                  <c:v>47</c:v>
                </c:pt>
                <c:pt idx="1">
                  <c:v>47</c:v>
                </c:pt>
                <c:pt idx="2">
                  <c:v>42</c:v>
                </c:pt>
                <c:pt idx="3">
                  <c:v>37</c:v>
                </c:pt>
              </c:numCache>
            </c:numRef>
          </c:val>
          <c:extLst>
            <c:ext xmlns:c16="http://schemas.microsoft.com/office/drawing/2014/chart" uri="{C3380CC4-5D6E-409C-BE32-E72D297353CC}">
              <c16:uniqueId val="{00000020-AB31-46B3-A960-928CA0C29602}"/>
            </c:ext>
          </c:extLst>
        </c:ser>
        <c:dLbls>
          <c:dLblPos val="outEnd"/>
          <c:showLegendKey val="0"/>
          <c:showVal val="1"/>
          <c:showCatName val="0"/>
          <c:showSerName val="0"/>
          <c:showPercent val="0"/>
          <c:showBubbleSize val="0"/>
        </c:dLbls>
        <c:gapWidth val="85"/>
        <c:axId val="719204312"/>
        <c:axId val="719202016"/>
      </c:barChart>
      <c:catAx>
        <c:axId val="719204312"/>
        <c:scaling>
          <c:orientation val="maxMin"/>
        </c:scaling>
        <c:delete val="1"/>
        <c:axPos val="l"/>
        <c:numFmt formatCode="General" sourceLinked="1"/>
        <c:majorTickMark val="out"/>
        <c:minorTickMark val="none"/>
        <c:tickLblPos val="nextTo"/>
        <c:crossAx val="719202016"/>
        <c:crosses val="autoZero"/>
        <c:auto val="1"/>
        <c:lblAlgn val="ctr"/>
        <c:lblOffset val="100"/>
        <c:noMultiLvlLbl val="0"/>
      </c:catAx>
      <c:valAx>
        <c:axId val="719202016"/>
        <c:scaling>
          <c:orientation val="minMax"/>
          <c:max val="100"/>
        </c:scaling>
        <c:delete val="1"/>
        <c:axPos val="t"/>
        <c:numFmt formatCode="General" sourceLinked="1"/>
        <c:majorTickMark val="out"/>
        <c:minorTickMark val="none"/>
        <c:tickLblPos val="nextTo"/>
        <c:crossAx val="719204312"/>
        <c:crosses val="autoZero"/>
        <c:crossBetween val="between"/>
        <c:majorUnit val="1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FR"/>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593482673272162"/>
          <c:y val="5.9645883512968439E-3"/>
          <c:w val="0.63765542677530829"/>
          <c:h val="0.95090091566124424"/>
        </c:manualLayout>
      </c:layout>
      <c:barChart>
        <c:barDir val="bar"/>
        <c:grouping val="percentStacked"/>
        <c:varyColors val="0"/>
        <c:ser>
          <c:idx val="0"/>
          <c:order val="0"/>
          <c:tx>
            <c:strRef>
              <c:f>Feuil1!$B$1</c:f>
              <c:strCache>
                <c:ptCount val="1"/>
                <c:pt idx="0">
                  <c:v>Colonne7</c:v>
                </c:pt>
              </c:strCache>
            </c:strRef>
          </c:tx>
          <c:spPr>
            <a:solidFill>
              <a:srgbClr val="B81179"/>
            </a:solidFill>
            <a:ln>
              <a:solidFill>
                <a:schemeClr val="bg1"/>
              </a:solidFill>
            </a:ln>
          </c:spPr>
          <c:invertIfNegative val="0"/>
          <c:dPt>
            <c:idx val="2"/>
            <c:invertIfNegative val="0"/>
            <c:bubble3D val="0"/>
            <c:extLst>
              <c:ext xmlns:c16="http://schemas.microsoft.com/office/drawing/2014/chart" uri="{C3380CC4-5D6E-409C-BE32-E72D297353CC}">
                <c16:uniqueId val="{00000000-0334-4FA5-AB75-A1A4FE398F94}"/>
              </c:ext>
            </c:extLst>
          </c:dPt>
          <c:dLbls>
            <c:spPr>
              <a:noFill/>
              <a:ln>
                <a:noFill/>
              </a:ln>
              <a:effectLst/>
            </c:spPr>
            <c:txPr>
              <a:bodyPr wrap="square" lIns="38100" tIns="19050" rIns="38100" bIns="19050" anchor="ctr" anchorCtr="0">
                <a:spAutoFit/>
              </a:bodyPr>
              <a:lstStyle/>
              <a:p>
                <a:pPr algn="ctr">
                  <a:defRPr lang="en-US" sz="1100" b="0" i="0" u="none" strike="noStrike" kern="1200" baseline="0">
                    <a:solidFill>
                      <a:schemeClr val="bg1"/>
                    </a:solidFill>
                    <a:latin typeface="Fira Sans" panose="020B0503050000020004" pitchFamily="34" charset="0"/>
                    <a:ea typeface="+mn-ea"/>
                    <a:cs typeface="+mn-cs"/>
                  </a:defRPr>
                </a:pPr>
                <a:endParaRPr lang="en-F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Feuil1!$A$2:$A$4</c:f>
              <c:strCache>
                <c:ptCount val="3"/>
                <c:pt idx="0">
                  <c:v>Urinary or yeast infections such as cystitis, urethritis, bacterial vaginosis, vaginitis, mycosis</c:v>
                </c:pt>
                <c:pt idx="1">
                  <c:v>Vaginal dryness</c:v>
                </c:pt>
                <c:pt idx="2">
                  <c:v>Sexual discomforts</c:v>
                </c:pt>
              </c:strCache>
            </c:strRef>
          </c:cat>
          <c:val>
            <c:numRef>
              <c:f>Feuil1!$B$2:$B$4</c:f>
              <c:numCache>
                <c:formatCode>General</c:formatCode>
                <c:ptCount val="3"/>
                <c:pt idx="0">
                  <c:v>34</c:v>
                </c:pt>
                <c:pt idx="1">
                  <c:v>27</c:v>
                </c:pt>
                <c:pt idx="2">
                  <c:v>22</c:v>
                </c:pt>
              </c:numCache>
            </c:numRef>
          </c:val>
          <c:extLst>
            <c:ext xmlns:c16="http://schemas.microsoft.com/office/drawing/2014/chart" uri="{C3380CC4-5D6E-409C-BE32-E72D297353CC}">
              <c16:uniqueId val="{00000001-0334-4FA5-AB75-A1A4FE398F94}"/>
            </c:ext>
          </c:extLst>
        </c:ser>
        <c:ser>
          <c:idx val="1"/>
          <c:order val="1"/>
          <c:tx>
            <c:strRef>
              <c:f>Feuil1!$C$1</c:f>
              <c:strCache>
                <c:ptCount val="1"/>
                <c:pt idx="0">
                  <c:v>Colonne8</c:v>
                </c:pt>
              </c:strCache>
            </c:strRef>
          </c:tx>
          <c:spPr>
            <a:solidFill>
              <a:srgbClr val="D68CB5"/>
            </a:solidFill>
            <a:ln>
              <a:solidFill>
                <a:schemeClr val="bg1"/>
              </a:solidFill>
            </a:ln>
          </c:spPr>
          <c:invertIfNegative val="0"/>
          <c:dLbls>
            <c:spPr>
              <a:noFill/>
              <a:ln>
                <a:noFill/>
              </a:ln>
              <a:effectLst/>
            </c:spPr>
            <c:txPr>
              <a:bodyPr/>
              <a:lstStyle/>
              <a:p>
                <a:pPr>
                  <a:defRPr sz="1100">
                    <a:solidFill>
                      <a:schemeClr val="bg1"/>
                    </a:solidFill>
                  </a:defRPr>
                </a:pPr>
                <a:endParaRPr lang="en-F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Feuil1!$A$2:$A$4</c:f>
              <c:strCache>
                <c:ptCount val="3"/>
                <c:pt idx="0">
                  <c:v>Urinary or yeast infections such as cystitis, urethritis, bacterial vaginosis, vaginitis, mycosis</c:v>
                </c:pt>
                <c:pt idx="1">
                  <c:v>Vaginal dryness</c:v>
                </c:pt>
                <c:pt idx="2">
                  <c:v>Sexual discomforts</c:v>
                </c:pt>
              </c:strCache>
            </c:strRef>
          </c:cat>
          <c:val>
            <c:numRef>
              <c:f>Feuil1!$C$2:$C$4</c:f>
              <c:numCache>
                <c:formatCode>General</c:formatCode>
                <c:ptCount val="3"/>
                <c:pt idx="0">
                  <c:v>43</c:v>
                </c:pt>
                <c:pt idx="1">
                  <c:v>42</c:v>
                </c:pt>
                <c:pt idx="2">
                  <c:v>37</c:v>
                </c:pt>
              </c:numCache>
            </c:numRef>
          </c:val>
          <c:extLst>
            <c:ext xmlns:c16="http://schemas.microsoft.com/office/drawing/2014/chart" uri="{C3380CC4-5D6E-409C-BE32-E72D297353CC}">
              <c16:uniqueId val="{00000002-0334-4FA5-AB75-A1A4FE398F94}"/>
            </c:ext>
          </c:extLst>
        </c:ser>
        <c:ser>
          <c:idx val="2"/>
          <c:order val="2"/>
          <c:tx>
            <c:strRef>
              <c:f>Feuil1!$D$1</c:f>
              <c:strCache>
                <c:ptCount val="1"/>
                <c:pt idx="0">
                  <c:v>Colonne9</c:v>
                </c:pt>
              </c:strCache>
            </c:strRef>
          </c:tx>
          <c:spPr>
            <a:solidFill>
              <a:srgbClr val="7F6F91"/>
            </a:solidFill>
            <a:ln>
              <a:solidFill>
                <a:schemeClr val="bg1"/>
              </a:solidFill>
            </a:ln>
          </c:spPr>
          <c:invertIfNegative val="0"/>
          <c:dLbls>
            <c:spPr>
              <a:noFill/>
              <a:ln>
                <a:noFill/>
              </a:ln>
              <a:effectLst/>
            </c:spPr>
            <c:txPr>
              <a:bodyPr/>
              <a:lstStyle/>
              <a:p>
                <a:pPr>
                  <a:defRPr sz="1100">
                    <a:solidFill>
                      <a:schemeClr val="bg1"/>
                    </a:solidFill>
                  </a:defRPr>
                </a:pPr>
                <a:endParaRPr lang="en-F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Feuil1!$A$2:$A$4</c:f>
              <c:strCache>
                <c:ptCount val="3"/>
                <c:pt idx="0">
                  <c:v>Urinary or yeast infections such as cystitis, urethritis, bacterial vaginosis, vaginitis, mycosis</c:v>
                </c:pt>
                <c:pt idx="1">
                  <c:v>Vaginal dryness</c:v>
                </c:pt>
                <c:pt idx="2">
                  <c:v>Sexual discomforts</c:v>
                </c:pt>
              </c:strCache>
            </c:strRef>
          </c:cat>
          <c:val>
            <c:numRef>
              <c:f>Feuil1!$D$2:$D$4</c:f>
              <c:numCache>
                <c:formatCode>General</c:formatCode>
                <c:ptCount val="3"/>
                <c:pt idx="0">
                  <c:v>18</c:v>
                </c:pt>
                <c:pt idx="1">
                  <c:v>24</c:v>
                </c:pt>
                <c:pt idx="2">
                  <c:v>31</c:v>
                </c:pt>
              </c:numCache>
            </c:numRef>
          </c:val>
          <c:extLst>
            <c:ext xmlns:c16="http://schemas.microsoft.com/office/drawing/2014/chart" uri="{C3380CC4-5D6E-409C-BE32-E72D297353CC}">
              <c16:uniqueId val="{00000003-0334-4FA5-AB75-A1A4FE398F94}"/>
            </c:ext>
          </c:extLst>
        </c:ser>
        <c:ser>
          <c:idx val="3"/>
          <c:order val="3"/>
          <c:tx>
            <c:strRef>
              <c:f>Feuil1!$E$1</c:f>
              <c:strCache>
                <c:ptCount val="1"/>
                <c:pt idx="0">
                  <c:v>Colonne1</c:v>
                </c:pt>
              </c:strCache>
            </c:strRef>
          </c:tx>
          <c:spPr>
            <a:solidFill>
              <a:srgbClr val="29193E"/>
            </a:solidFill>
            <a:ln>
              <a:solidFill>
                <a:schemeClr val="bg1"/>
              </a:solidFill>
            </a:ln>
          </c:spPr>
          <c:invertIfNegative val="0"/>
          <c:dLbls>
            <c:spPr>
              <a:noFill/>
              <a:ln>
                <a:noFill/>
              </a:ln>
              <a:effectLst/>
            </c:spPr>
            <c:txPr>
              <a:bodyPr wrap="square" lIns="38100" tIns="19050" rIns="38100" bIns="19050" anchor="ctr" anchorCtr="0">
                <a:spAutoFit/>
              </a:bodyPr>
              <a:lstStyle/>
              <a:p>
                <a:pPr algn="ctr">
                  <a:defRPr lang="en-US" sz="1100" b="0" i="0" u="none" strike="noStrike" kern="1200" baseline="0">
                    <a:solidFill>
                      <a:schemeClr val="bg1"/>
                    </a:solidFill>
                    <a:latin typeface="Fira Sans" panose="020B0503050000020004" pitchFamily="34" charset="0"/>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Feuil1!$A$2:$A$4</c:f>
              <c:strCache>
                <c:ptCount val="3"/>
                <c:pt idx="0">
                  <c:v>Urinary or yeast infections such as cystitis, urethritis, bacterial vaginosis, vaginitis, mycosis</c:v>
                </c:pt>
                <c:pt idx="1">
                  <c:v>Vaginal dryness</c:v>
                </c:pt>
                <c:pt idx="2">
                  <c:v>Sexual discomforts</c:v>
                </c:pt>
              </c:strCache>
            </c:strRef>
          </c:cat>
          <c:val>
            <c:numRef>
              <c:f>Feuil1!$E$2:$E$4</c:f>
              <c:numCache>
                <c:formatCode>General</c:formatCode>
                <c:ptCount val="3"/>
                <c:pt idx="0">
                  <c:v>5</c:v>
                </c:pt>
                <c:pt idx="1">
                  <c:v>7</c:v>
                </c:pt>
                <c:pt idx="2">
                  <c:v>10</c:v>
                </c:pt>
              </c:numCache>
            </c:numRef>
          </c:val>
          <c:extLst>
            <c:ext xmlns:c16="http://schemas.microsoft.com/office/drawing/2014/chart" uri="{C3380CC4-5D6E-409C-BE32-E72D297353CC}">
              <c16:uniqueId val="{00000000-85B1-455D-87A1-140C16C1BD6D}"/>
            </c:ext>
          </c:extLst>
        </c:ser>
        <c:dLbls>
          <c:showLegendKey val="0"/>
          <c:showVal val="0"/>
          <c:showCatName val="0"/>
          <c:showSerName val="0"/>
          <c:showPercent val="0"/>
          <c:showBubbleSize val="0"/>
        </c:dLbls>
        <c:gapWidth val="90"/>
        <c:overlap val="100"/>
        <c:axId val="140757248"/>
        <c:axId val="140759040"/>
      </c:barChart>
      <c:catAx>
        <c:axId val="140757248"/>
        <c:scaling>
          <c:orientation val="maxMin"/>
        </c:scaling>
        <c:delete val="1"/>
        <c:axPos val="l"/>
        <c:numFmt formatCode="0\%" sourceLinked="0"/>
        <c:majorTickMark val="out"/>
        <c:minorTickMark val="none"/>
        <c:tickLblPos val="nextTo"/>
        <c:crossAx val="140759040"/>
        <c:crosses val="autoZero"/>
        <c:auto val="1"/>
        <c:lblAlgn val="ctr"/>
        <c:lblOffset val="100"/>
        <c:noMultiLvlLbl val="0"/>
      </c:catAx>
      <c:valAx>
        <c:axId val="140759040"/>
        <c:scaling>
          <c:orientation val="minMax"/>
          <c:max val="1"/>
        </c:scaling>
        <c:delete val="1"/>
        <c:axPos val="t"/>
        <c:numFmt formatCode="0%" sourceLinked="1"/>
        <c:majorTickMark val="out"/>
        <c:minorTickMark val="none"/>
        <c:tickLblPos val="nextTo"/>
        <c:crossAx val="140757248"/>
        <c:crosses val="autoZero"/>
        <c:crossBetween val="between"/>
      </c:valAx>
    </c:plotArea>
    <c:plotVisOnly val="1"/>
    <c:dispBlanksAs val="gap"/>
    <c:showDLblsOverMax val="0"/>
  </c:chart>
  <c:txPr>
    <a:bodyPr/>
    <a:lstStyle/>
    <a:p>
      <a:pPr>
        <a:defRPr sz="1400">
          <a:latin typeface="Fira Sans" panose="020B0503050000020004" pitchFamily="34" charset="0"/>
        </a:defRPr>
      </a:pPr>
      <a:endParaRPr lang="en-FR"/>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Feuil1!$B$1</c:f>
              <c:strCache>
                <c:ptCount val="1"/>
                <c:pt idx="0">
                  <c:v>Colonne1</c:v>
                </c:pt>
              </c:strCache>
            </c:strRef>
          </c:tx>
          <c:dPt>
            <c:idx val="0"/>
            <c:bubble3D val="0"/>
            <c:spPr>
              <a:solidFill>
                <a:srgbClr val="B51A78"/>
              </a:solidFill>
              <a:ln w="19050">
                <a:solidFill>
                  <a:schemeClr val="lt1"/>
                </a:solidFill>
              </a:ln>
              <a:effectLst/>
            </c:spPr>
            <c:extLst>
              <c:ext xmlns:c16="http://schemas.microsoft.com/office/drawing/2014/chart" uri="{C3380CC4-5D6E-409C-BE32-E72D297353CC}">
                <c16:uniqueId val="{00000001-6122-44CE-AF1F-AB7F3944CD94}"/>
              </c:ext>
            </c:extLst>
          </c:dPt>
          <c:dPt>
            <c:idx val="1"/>
            <c:bubble3D val="0"/>
            <c:spPr>
              <a:solidFill>
                <a:srgbClr val="D68CB5"/>
              </a:solidFill>
              <a:ln w="19050">
                <a:solidFill>
                  <a:schemeClr val="lt1"/>
                </a:solidFill>
              </a:ln>
              <a:effectLst/>
            </c:spPr>
            <c:extLst>
              <c:ext xmlns:c16="http://schemas.microsoft.com/office/drawing/2014/chart" uri="{C3380CC4-5D6E-409C-BE32-E72D297353CC}">
                <c16:uniqueId val="{00000003-6122-44CE-AF1F-AB7F3944CD94}"/>
              </c:ext>
            </c:extLst>
          </c:dPt>
          <c:dPt>
            <c:idx val="2"/>
            <c:bubble3D val="0"/>
            <c:spPr>
              <a:solidFill>
                <a:srgbClr val="7F6F91"/>
              </a:solidFill>
              <a:ln w="19050">
                <a:solidFill>
                  <a:schemeClr val="lt1"/>
                </a:solidFill>
              </a:ln>
              <a:effectLst/>
            </c:spPr>
            <c:extLst>
              <c:ext xmlns:c16="http://schemas.microsoft.com/office/drawing/2014/chart" uri="{C3380CC4-5D6E-409C-BE32-E72D297353CC}">
                <c16:uniqueId val="{00000005-6122-44CE-AF1F-AB7F3944CD94}"/>
              </c:ext>
            </c:extLst>
          </c:dPt>
          <c:dPt>
            <c:idx val="3"/>
            <c:bubble3D val="0"/>
            <c:spPr>
              <a:solidFill>
                <a:srgbClr val="29193E"/>
              </a:solidFill>
              <a:ln w="19050">
                <a:solidFill>
                  <a:schemeClr val="lt1"/>
                </a:solidFill>
              </a:ln>
              <a:effectLst/>
            </c:spPr>
            <c:extLst>
              <c:ext xmlns:c16="http://schemas.microsoft.com/office/drawing/2014/chart" uri="{C3380CC4-5D6E-409C-BE32-E72D297353CC}">
                <c16:uniqueId val="{00000007-6122-44CE-AF1F-AB7F3944CD94}"/>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ira Sans" panose="020B0503050000020004" pitchFamily="34" charset="0"/>
                    <a:ea typeface="+mn-ea"/>
                    <a:cs typeface="+mn-cs"/>
                  </a:defRPr>
                </a:pPr>
                <a:endParaRPr lang="en-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Feuil1!$A$2:$A$5</c:f>
              <c:numCache>
                <c:formatCode>General</c:formatCode>
                <c:ptCount val="4"/>
              </c:numCache>
            </c:numRef>
          </c:cat>
          <c:val>
            <c:numRef>
              <c:f>Feuil1!$B$2:$B$5</c:f>
              <c:numCache>
                <c:formatCode>General</c:formatCode>
                <c:ptCount val="4"/>
                <c:pt idx="0">
                  <c:v>47</c:v>
                </c:pt>
                <c:pt idx="1">
                  <c:v>39</c:v>
                </c:pt>
                <c:pt idx="2">
                  <c:v>11</c:v>
                </c:pt>
                <c:pt idx="3">
                  <c:v>3</c:v>
                </c:pt>
              </c:numCache>
            </c:numRef>
          </c:val>
          <c:extLst>
            <c:ext xmlns:c16="http://schemas.microsoft.com/office/drawing/2014/chart" uri="{C3380CC4-5D6E-409C-BE32-E72D297353CC}">
              <c16:uniqueId val="{00000006-6122-44CE-AF1F-AB7F3944CD94}"/>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FR"/>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564625850340135E-3"/>
          <c:y val="9.5431449888583611E-2"/>
          <c:w val="0.9662632653061225"/>
          <c:h val="0.57266930714171538"/>
        </c:manualLayout>
      </c:layout>
      <c:lineChart>
        <c:grouping val="standard"/>
        <c:varyColors val="0"/>
        <c:ser>
          <c:idx val="0"/>
          <c:order val="0"/>
          <c:tx>
            <c:strRef>
              <c:f>Feuil1!$B$1</c:f>
              <c:strCache>
                <c:ptCount val="1"/>
                <c:pt idx="0">
                  <c:v>Série 1</c:v>
                </c:pt>
              </c:strCache>
            </c:strRef>
          </c:tx>
          <c:spPr>
            <a:ln w="28575" cap="rnd">
              <a:solidFill>
                <a:srgbClr val="B51A78"/>
              </a:solidFill>
              <a:round/>
            </a:ln>
            <a:effectLst/>
          </c:spPr>
          <c:marker>
            <c:symbol val="none"/>
          </c:marker>
          <c:dLbls>
            <c:dLbl>
              <c:idx val="0"/>
              <c:tx>
                <c:rich>
                  <a:bodyPr rot="0" spcFirstLastPara="1" vertOverflow="ellipsis" vert="horz" wrap="square" lIns="38100" tIns="19050" rIns="38100" bIns="19050" anchor="ctr" anchorCtr="0">
                    <a:spAutoFit/>
                  </a:bodyPr>
                  <a:lstStyle/>
                  <a:p>
                    <a:pPr algn="ctr" rtl="0">
                      <a:defRPr lang="en-US" sz="1197" b="0" i="0" u="none" strike="noStrike" kern="1200" baseline="0">
                        <a:solidFill>
                          <a:srgbClr val="2D1D4F"/>
                        </a:solidFill>
                        <a:latin typeface="Fira Sans" panose="020B0503050000020004" pitchFamily="34" charset="0"/>
                        <a:ea typeface="+mn-ea"/>
                        <a:cs typeface="+mn-cs"/>
                      </a:defRPr>
                    </a:pPr>
                    <a:fld id="{65E59DF1-B329-4C17-B4F3-792101D5A937}" type="VALUE">
                      <a:rPr lang="en-US" sz="1197" b="0" i="0" u="none" strike="noStrike" kern="1200" baseline="0">
                        <a:solidFill>
                          <a:srgbClr val="2D1D4F"/>
                        </a:solidFill>
                        <a:latin typeface="Fira Sans" panose="020B0503050000020004" pitchFamily="34" charset="0"/>
                        <a:ea typeface="+mn-ea"/>
                        <a:cs typeface="+mn-cs"/>
                      </a:rPr>
                      <a:pPr algn="ctr" rtl="0">
                        <a:defRPr lang="en-US">
                          <a:solidFill>
                            <a:srgbClr val="2D1D4F"/>
                          </a:solidFill>
                          <a:latin typeface="Fira Sans" panose="020B0503050000020004" pitchFamily="34" charset="0"/>
                        </a:defRPr>
                      </a:pPr>
                      <a:t>[VALEUR]</a:t>
                    </a:fld>
                    <a:endParaRPr lang="fr-FR"/>
                  </a:p>
                </c:rich>
              </c:tx>
              <c:spPr>
                <a:noFill/>
                <a:ln>
                  <a:noFill/>
                </a:ln>
                <a:effectLst/>
              </c:spPr>
              <c:txPr>
                <a:bodyPr rot="0" spcFirstLastPara="1" vertOverflow="ellipsis" vert="horz" wrap="square" lIns="38100" tIns="19050" rIns="38100" bIns="19050" anchor="ctr" anchorCtr="0">
                  <a:spAutoFit/>
                </a:bodyPr>
                <a:lstStyle/>
                <a:p>
                  <a:pPr algn="ctr" rtl="0">
                    <a:defRPr lang="en-US" sz="1197" b="0" i="0" u="none" strike="noStrike" kern="1200" baseline="0">
                      <a:solidFill>
                        <a:srgbClr val="2D1D4F"/>
                      </a:solidFill>
                      <a:latin typeface="Fira Sans" panose="020B0503050000020004" pitchFamily="34" charset="0"/>
                      <a:ea typeface="+mn-ea"/>
                      <a:cs typeface="+mn-cs"/>
                    </a:defRPr>
                  </a:pPr>
                  <a:endParaRPr lang="fr-FR"/>
                </a:p>
              </c:txPr>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563-4EA2-97ED-2E67E3131971}"/>
                </c:ext>
              </c:extLst>
            </c:dLbl>
            <c:dLbl>
              <c:idx val="1"/>
              <c:spPr>
                <a:noFill/>
                <a:ln>
                  <a:noFill/>
                </a:ln>
                <a:effectLst/>
              </c:spPr>
              <c:txPr>
                <a:bodyPr rot="0" spcFirstLastPara="1" vertOverflow="ellipsis" vert="horz" wrap="square" lIns="38100" tIns="19050" rIns="38100" bIns="19050" anchor="ctr" anchorCtr="0">
                  <a:spAutoFit/>
                </a:bodyPr>
                <a:lstStyle/>
                <a:p>
                  <a:pPr algn="ctr" rtl="0">
                    <a:defRPr lang="en-US" sz="1197" b="0" i="0" u="none" strike="noStrike" kern="1200" baseline="0">
                      <a:solidFill>
                        <a:srgbClr val="2D1D4F"/>
                      </a:solidFill>
                      <a:latin typeface="Fira Sans" panose="020B0503050000020004" pitchFamily="34" charset="0"/>
                      <a:ea typeface="+mn-ea"/>
                      <a:cs typeface="+mn-cs"/>
                    </a:defRPr>
                  </a:pPr>
                  <a:endParaRPr lang="en-FR"/>
                </a:p>
              </c:txPr>
              <c:dLblPos val="t"/>
              <c:showLegendKey val="0"/>
              <c:showVal val="1"/>
              <c:showCatName val="0"/>
              <c:showSerName val="0"/>
              <c:showPercent val="0"/>
              <c:showBubbleSize val="0"/>
              <c:extLst>
                <c:ext xmlns:c16="http://schemas.microsoft.com/office/drawing/2014/chart" uri="{C3380CC4-5D6E-409C-BE32-E72D297353CC}">
                  <c16:uniqueId val="{00000001-E563-4EA2-97ED-2E67E3131971}"/>
                </c:ext>
              </c:extLst>
            </c:dLbl>
            <c:dLbl>
              <c:idx val="2"/>
              <c:spPr>
                <a:noFill/>
                <a:ln>
                  <a:noFill/>
                </a:ln>
                <a:effectLst/>
              </c:spPr>
              <c:txPr>
                <a:bodyPr rot="0" spcFirstLastPara="1" vertOverflow="ellipsis" vert="horz" wrap="square" lIns="38100" tIns="19050" rIns="38100" bIns="19050" anchor="ctr" anchorCtr="0">
                  <a:spAutoFit/>
                </a:bodyPr>
                <a:lstStyle/>
                <a:p>
                  <a:pPr algn="ctr" rtl="0">
                    <a:defRPr lang="en-US" sz="1200" b="1" i="0" u="none" strike="noStrike" kern="1200" baseline="0">
                      <a:solidFill>
                        <a:srgbClr val="CAD300"/>
                      </a:solidFill>
                      <a:latin typeface="Fira Sans" panose="020B0503050000020004" pitchFamily="34" charset="0"/>
                      <a:ea typeface="+mn-ea"/>
                      <a:cs typeface="+mn-cs"/>
                    </a:defRPr>
                  </a:pPr>
                  <a:endParaRPr lang="en-FR"/>
                </a:p>
              </c:txPr>
              <c:dLblPos val="t"/>
              <c:showLegendKey val="0"/>
              <c:showVal val="1"/>
              <c:showCatName val="0"/>
              <c:showSerName val="0"/>
              <c:showPercent val="0"/>
              <c:showBubbleSize val="0"/>
              <c:extLst>
                <c:ext xmlns:c16="http://schemas.microsoft.com/office/drawing/2014/chart" uri="{C3380CC4-5D6E-409C-BE32-E72D297353CC}">
                  <c16:uniqueId val="{00000002-E563-4EA2-97ED-2E67E3131971}"/>
                </c:ext>
              </c:extLst>
            </c:dLbl>
            <c:dLbl>
              <c:idx val="3"/>
              <c:spPr>
                <a:noFill/>
                <a:ln>
                  <a:noFill/>
                </a:ln>
                <a:effectLst/>
              </c:spPr>
              <c:txPr>
                <a:bodyPr rot="0" spcFirstLastPara="1" vertOverflow="ellipsis" vert="horz" wrap="square" lIns="38100" tIns="19050" rIns="38100" bIns="19050" anchor="ctr" anchorCtr="0">
                  <a:spAutoFit/>
                </a:bodyPr>
                <a:lstStyle/>
                <a:p>
                  <a:pPr algn="ctr" rtl="0">
                    <a:defRPr lang="en-US" sz="1197" b="0" i="0" u="none" strike="noStrike" kern="1200" baseline="0">
                      <a:solidFill>
                        <a:srgbClr val="2D1D4F"/>
                      </a:solidFill>
                      <a:latin typeface="Fira Sans" panose="020B0503050000020004" pitchFamily="34" charset="0"/>
                      <a:ea typeface="+mn-ea"/>
                      <a:cs typeface="+mn-cs"/>
                    </a:defRPr>
                  </a:pPr>
                  <a:endParaRPr lang="en-FR"/>
                </a:p>
              </c:txPr>
              <c:dLblPos val="t"/>
              <c:showLegendKey val="0"/>
              <c:showVal val="1"/>
              <c:showCatName val="0"/>
              <c:showSerName val="0"/>
              <c:showPercent val="0"/>
              <c:showBubbleSize val="0"/>
              <c:extLst>
                <c:ext xmlns:c16="http://schemas.microsoft.com/office/drawing/2014/chart" uri="{C3380CC4-5D6E-409C-BE32-E72D297353CC}">
                  <c16:uniqueId val="{00000000-6A85-49DB-9E3D-5DCB7C217139}"/>
                </c:ext>
              </c:extLst>
            </c:dLbl>
            <c:dLbl>
              <c:idx val="4"/>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C107"/>
                      </a:solidFill>
                      <a:latin typeface="Fira Sans" panose="020B0503050000020004" pitchFamily="34" charset="0"/>
                      <a:ea typeface="+mn-ea"/>
                      <a:cs typeface="+mn-cs"/>
                    </a:defRPr>
                  </a:pPr>
                  <a:endParaRPr lang="en-FR"/>
                </a:p>
              </c:txPr>
              <c:dLblPos val="t"/>
              <c:showLegendKey val="0"/>
              <c:showVal val="1"/>
              <c:showCatName val="0"/>
              <c:showSerName val="0"/>
              <c:showPercent val="0"/>
              <c:showBubbleSize val="0"/>
              <c:extLst>
                <c:ext xmlns:c16="http://schemas.microsoft.com/office/drawing/2014/chart" uri="{C3380CC4-5D6E-409C-BE32-E72D297353CC}">
                  <c16:uniqueId val="{00000001-6A85-49DB-9E3D-5DCB7C217139}"/>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200F40"/>
                    </a:solidFill>
                    <a:latin typeface="Fira Sans" panose="020B0503050000020004" pitchFamily="34" charset="0"/>
                    <a:ea typeface="+mn-ea"/>
                    <a:cs typeface="+mn-cs"/>
                  </a:defRPr>
                </a:pPr>
                <a:endParaRPr lang="en-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Feuil1!$A$2:$A$6</c:f>
              <c:strCache>
                <c:ptCount val="5"/>
                <c:pt idx="0">
                  <c:v>Moins de 25 ans</c:v>
                </c:pt>
                <c:pt idx="1">
                  <c:v>25 à 34 ans</c:v>
                </c:pt>
                <c:pt idx="2">
                  <c:v>35 à 44 ans</c:v>
                </c:pt>
                <c:pt idx="3">
                  <c:v>45 à 59 ans</c:v>
                </c:pt>
                <c:pt idx="4">
                  <c:v>60 ans et plus</c:v>
                </c:pt>
              </c:strCache>
            </c:strRef>
          </c:cat>
          <c:val>
            <c:numRef>
              <c:f>Feuil1!$B$2:$B$6</c:f>
              <c:numCache>
                <c:formatCode>General</c:formatCode>
                <c:ptCount val="5"/>
                <c:pt idx="0">
                  <c:v>87</c:v>
                </c:pt>
                <c:pt idx="1">
                  <c:v>88</c:v>
                </c:pt>
                <c:pt idx="2">
                  <c:v>89</c:v>
                </c:pt>
                <c:pt idx="3">
                  <c:v>87</c:v>
                </c:pt>
                <c:pt idx="4">
                  <c:v>82</c:v>
                </c:pt>
              </c:numCache>
            </c:numRef>
          </c:val>
          <c:smooth val="1"/>
          <c:extLst>
            <c:ext xmlns:c16="http://schemas.microsoft.com/office/drawing/2014/chart" uri="{C3380CC4-5D6E-409C-BE32-E72D297353CC}">
              <c16:uniqueId val="{00000003-E563-4EA2-97ED-2E67E3131971}"/>
            </c:ext>
          </c:extLst>
        </c:ser>
        <c:dLbls>
          <c:showLegendKey val="0"/>
          <c:showVal val="0"/>
          <c:showCatName val="0"/>
          <c:showSerName val="0"/>
          <c:showPercent val="0"/>
          <c:showBubbleSize val="0"/>
        </c:dLbls>
        <c:smooth val="0"/>
        <c:axId val="223686623"/>
        <c:axId val="223688287"/>
      </c:lineChart>
      <c:catAx>
        <c:axId val="223686623"/>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rgbClr val="200F40"/>
                </a:solidFill>
                <a:latin typeface="Fira Sans" panose="020B0503050000020004" pitchFamily="34" charset="0"/>
                <a:ea typeface="+mn-ea"/>
                <a:cs typeface="+mn-cs"/>
              </a:defRPr>
            </a:pPr>
            <a:endParaRPr lang="en-FR"/>
          </a:p>
        </c:txPr>
        <c:crossAx val="223688287"/>
        <c:crosses val="autoZero"/>
        <c:auto val="1"/>
        <c:lblAlgn val="ctr"/>
        <c:lblOffset val="100"/>
        <c:noMultiLvlLbl val="0"/>
      </c:catAx>
      <c:valAx>
        <c:axId val="223688287"/>
        <c:scaling>
          <c:orientation val="minMax"/>
          <c:max val="105"/>
          <c:min val="50"/>
        </c:scaling>
        <c:delete val="1"/>
        <c:axPos val="l"/>
        <c:numFmt formatCode="General" sourceLinked="1"/>
        <c:majorTickMark val="out"/>
        <c:minorTickMark val="none"/>
        <c:tickLblPos val="nextTo"/>
        <c:crossAx val="2236866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FR"/>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5304179971587591E-2"/>
          <c:y val="6.0625944432437871E-2"/>
          <c:w val="0.94939164005682486"/>
          <c:h val="0.8787481111351243"/>
        </c:manualLayout>
      </c:layout>
      <c:barChart>
        <c:barDir val="col"/>
        <c:grouping val="clustered"/>
        <c:varyColors val="0"/>
        <c:ser>
          <c:idx val="1"/>
          <c:order val="1"/>
          <c:tx>
            <c:strRef>
              <c:f>Feuil1!$C$1</c:f>
              <c:strCache>
                <c:ptCount val="1"/>
                <c:pt idx="0">
                  <c:v>Colonne4</c:v>
                </c:pt>
              </c:strCache>
            </c:strRef>
          </c:tx>
          <c:spPr>
            <a:solidFill>
              <a:srgbClr val="D68CB5"/>
            </a:solidFill>
          </c:spPr>
          <c:invertIfNegative val="0"/>
          <c:dLbls>
            <c:dLbl>
              <c:idx val="0"/>
              <c:spPr>
                <a:noFill/>
                <a:ln>
                  <a:noFill/>
                </a:ln>
                <a:effectLst/>
              </c:spPr>
              <c:txPr>
                <a:bodyPr wrap="square" lIns="38100" tIns="19050" rIns="38100" bIns="19050" anchor="ctr">
                  <a:spAutoFit/>
                </a:bodyPr>
                <a:lstStyle/>
                <a:p>
                  <a:pPr>
                    <a:defRPr sz="1800" b="1">
                      <a:solidFill>
                        <a:srgbClr val="D68CB5"/>
                      </a:solidFill>
                      <a:latin typeface="Fira Sans ExtraBold" panose="020B0903050000020004" pitchFamily="34" charset="0"/>
                    </a:defRPr>
                  </a:pPr>
                  <a:endParaRPr lang="en-FR"/>
                </a:p>
              </c:txPr>
              <c:dLblPos val="outEnd"/>
              <c:showLegendKey val="0"/>
              <c:showVal val="1"/>
              <c:showCatName val="0"/>
              <c:showSerName val="0"/>
              <c:showPercent val="0"/>
              <c:showBubbleSize val="0"/>
              <c:extLst>
                <c:ext xmlns:c16="http://schemas.microsoft.com/office/drawing/2014/chart" uri="{C3380CC4-5D6E-409C-BE32-E72D297353CC}">
                  <c16:uniqueId val="{00000000-E1C9-4D86-8023-3F3ED84FAB20}"/>
                </c:ext>
              </c:extLst>
            </c:dLbl>
            <c:dLbl>
              <c:idx val="1"/>
              <c:layout>
                <c:manualLayout>
                  <c:x val="1.3973941350157685E-3"/>
                  <c:y val="-1.1022898987716028E-2"/>
                </c:manualLayout>
              </c:layout>
              <c:tx>
                <c:rich>
                  <a:bodyPr wrap="square" lIns="38100" tIns="19050" rIns="38100" bIns="19050" anchor="ctr" anchorCtr="0">
                    <a:spAutoFit/>
                  </a:bodyPr>
                  <a:lstStyle/>
                  <a:p>
                    <a:pPr algn="ctr" rtl="0">
                      <a:defRPr lang="en-US" sz="1400" b="1" i="0" u="none" strike="noStrike" kern="1200" baseline="0">
                        <a:solidFill>
                          <a:srgbClr val="FFC107"/>
                        </a:solidFill>
                        <a:latin typeface="Fira Sans ExtraBold" panose="020B0903050000020004" pitchFamily="34" charset="0"/>
                        <a:ea typeface="+mn-ea"/>
                        <a:cs typeface="+mn-cs"/>
                      </a:defRPr>
                    </a:pPr>
                    <a:fld id="{321D57D3-CBAA-41A8-A7EB-7A5F9675E8D4}" type="VALUE">
                      <a:rPr lang="en-US" sz="1400" b="1" i="0" u="none" strike="noStrike" kern="1200" baseline="0">
                        <a:solidFill>
                          <a:srgbClr val="FFC107"/>
                        </a:solidFill>
                        <a:latin typeface="Fira Sans ExtraBold" panose="020B0903050000020004" pitchFamily="34" charset="0"/>
                        <a:ea typeface="+mn-ea"/>
                        <a:cs typeface="+mn-cs"/>
                      </a:rPr>
                      <a:pPr algn="ctr" rtl="0">
                        <a:defRPr lang="en-US" sz="1400" b="1" i="0" u="none" strike="noStrike" kern="1200" baseline="0">
                          <a:solidFill>
                            <a:srgbClr val="FFC107"/>
                          </a:solidFill>
                          <a:latin typeface="Fira Sans ExtraBold" panose="020B0903050000020004" pitchFamily="34" charset="0"/>
                          <a:ea typeface="+mn-ea"/>
                          <a:cs typeface="+mn-cs"/>
                        </a:defRPr>
                      </a:pPr>
                      <a:t>[VALEUR]</a:t>
                    </a:fld>
                    <a:endParaRPr lang="fr-FR"/>
                  </a:p>
                </c:rich>
              </c:tx>
              <c:spPr>
                <a:noFill/>
                <a:ln>
                  <a:noFill/>
                </a:ln>
                <a:effectLst/>
              </c:sp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1C9-4D86-8023-3F3ED84FAB20}"/>
                </c:ext>
              </c:extLst>
            </c:dLbl>
            <c:dLbl>
              <c:idx val="2"/>
              <c:spPr>
                <a:noFill/>
                <a:ln>
                  <a:noFill/>
                </a:ln>
                <a:effectLst/>
              </c:spPr>
              <c:txPr>
                <a:bodyPr wrap="square" lIns="38100" tIns="19050" rIns="38100" bIns="19050" anchor="ctr" anchorCtr="0">
                  <a:spAutoFit/>
                </a:bodyPr>
                <a:lstStyle/>
                <a:p>
                  <a:pPr algn="ctr" rtl="0">
                    <a:defRPr lang="en-US" sz="1400" b="1" i="0" u="none" strike="noStrike" kern="1200" baseline="0">
                      <a:solidFill>
                        <a:srgbClr val="CAD300"/>
                      </a:solidFill>
                      <a:latin typeface="Fira Sans ExtraBold" panose="020B0903050000020004" pitchFamily="34" charset="0"/>
                      <a:ea typeface="+mn-ea"/>
                      <a:cs typeface="+mn-cs"/>
                    </a:defRPr>
                  </a:pPr>
                  <a:endParaRPr lang="en-FR"/>
                </a:p>
              </c:txPr>
              <c:dLblPos val="outEnd"/>
              <c:showLegendKey val="0"/>
              <c:showVal val="1"/>
              <c:showCatName val="0"/>
              <c:showSerName val="0"/>
              <c:showPercent val="0"/>
              <c:showBubbleSize val="0"/>
              <c:extLst>
                <c:ext xmlns:c16="http://schemas.microsoft.com/office/drawing/2014/chart" uri="{C3380CC4-5D6E-409C-BE32-E72D297353CC}">
                  <c16:uniqueId val="{00000002-E1C9-4D86-8023-3F3ED84FAB20}"/>
                </c:ext>
              </c:extLst>
            </c:dLbl>
            <c:dLbl>
              <c:idx val="3"/>
              <c:spPr>
                <a:noFill/>
                <a:ln>
                  <a:noFill/>
                </a:ln>
                <a:effectLst/>
              </c:spPr>
              <c:txPr>
                <a:bodyPr wrap="square" lIns="38100" tIns="19050" rIns="38100" bIns="19050" anchor="ctr" anchorCtr="0">
                  <a:spAutoFit/>
                </a:bodyPr>
                <a:lstStyle/>
                <a:p>
                  <a:pPr algn="ctr" rtl="0">
                    <a:defRPr lang="en-US" sz="1400" b="1" i="0" u="none" strike="noStrike" kern="1200" baseline="0">
                      <a:solidFill>
                        <a:srgbClr val="CAD300"/>
                      </a:solidFill>
                      <a:latin typeface="Fira Sans ExtraBold" panose="020B0903050000020004" pitchFamily="34" charset="0"/>
                      <a:ea typeface="+mn-ea"/>
                      <a:cs typeface="+mn-cs"/>
                    </a:defRPr>
                  </a:pPr>
                  <a:endParaRPr lang="en-FR"/>
                </a:p>
              </c:txPr>
              <c:dLblPos val="outEnd"/>
              <c:showLegendKey val="0"/>
              <c:showVal val="1"/>
              <c:showCatName val="0"/>
              <c:showSerName val="0"/>
              <c:showPercent val="0"/>
              <c:showBubbleSize val="0"/>
              <c:extLst>
                <c:ext xmlns:c16="http://schemas.microsoft.com/office/drawing/2014/chart" uri="{C3380CC4-5D6E-409C-BE32-E72D297353CC}">
                  <c16:uniqueId val="{00000003-E1C9-4D86-8023-3F3ED84FAB20}"/>
                </c:ext>
              </c:extLst>
            </c:dLbl>
            <c:dLbl>
              <c:idx val="4"/>
              <c:spPr>
                <a:noFill/>
                <a:ln>
                  <a:noFill/>
                </a:ln>
                <a:effectLst/>
              </c:spPr>
              <c:txPr>
                <a:bodyPr wrap="square" lIns="38100" tIns="19050" rIns="38100" bIns="19050" anchor="ctr" anchorCtr="0">
                  <a:spAutoFit/>
                </a:bodyPr>
                <a:lstStyle/>
                <a:p>
                  <a:pPr algn="ctr" rtl="0">
                    <a:defRPr lang="en-US" sz="1400" b="1" i="0" u="none" strike="noStrike" kern="1200" baseline="0">
                      <a:solidFill>
                        <a:srgbClr val="CAD300"/>
                      </a:solidFill>
                      <a:latin typeface="Fira Sans ExtraBold" panose="020B0903050000020004" pitchFamily="34" charset="0"/>
                      <a:ea typeface="+mn-ea"/>
                      <a:cs typeface="+mn-cs"/>
                    </a:defRPr>
                  </a:pPr>
                  <a:endParaRPr lang="en-FR"/>
                </a:p>
              </c:txPr>
              <c:dLblPos val="outEnd"/>
              <c:showLegendKey val="0"/>
              <c:showVal val="1"/>
              <c:showCatName val="0"/>
              <c:showSerName val="0"/>
              <c:showPercent val="0"/>
              <c:showBubbleSize val="0"/>
              <c:extLst>
                <c:ext xmlns:c16="http://schemas.microsoft.com/office/drawing/2014/chart" uri="{C3380CC4-5D6E-409C-BE32-E72D297353CC}">
                  <c16:uniqueId val="{00000004-E1C9-4D86-8023-3F3ED84FAB20}"/>
                </c:ext>
              </c:extLst>
            </c:dLbl>
            <c:dLbl>
              <c:idx val="5"/>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en-FR"/>
                </a:p>
              </c:txPr>
              <c:dLblPos val="outEnd"/>
              <c:showLegendKey val="0"/>
              <c:showVal val="1"/>
              <c:showCatName val="0"/>
              <c:showSerName val="0"/>
              <c:showPercent val="0"/>
              <c:showBubbleSize val="0"/>
              <c:extLst>
                <c:ext xmlns:c16="http://schemas.microsoft.com/office/drawing/2014/chart" uri="{C3380CC4-5D6E-409C-BE32-E72D297353CC}">
                  <c16:uniqueId val="{00000005-E1C9-4D86-8023-3F3ED84FAB20}"/>
                </c:ext>
              </c:extLst>
            </c:dLbl>
            <c:dLbl>
              <c:idx val="6"/>
              <c:layout>
                <c:manualLayout>
                  <c:x val="7.8625769013593826E-4"/>
                  <c:y val="2.2287370369330203E-2"/>
                </c:manualLayout>
              </c:layout>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en-FR"/>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1C9-4D86-8023-3F3ED84FAB20}"/>
                </c:ext>
              </c:extLst>
            </c:dLbl>
            <c:dLbl>
              <c:idx val="7"/>
              <c:spPr>
                <a:noFill/>
                <a:ln>
                  <a:noFill/>
                </a:ln>
                <a:effectLst/>
              </c:spPr>
              <c:txPr>
                <a:bodyPr wrap="square" lIns="38100" tIns="19050" rIns="38100" bIns="19050" anchor="ctr" anchorCtr="0">
                  <a:spAutoFit/>
                </a:bodyPr>
                <a:lstStyle/>
                <a:p>
                  <a:pPr algn="ctr" rtl="0">
                    <a:defRPr lang="en-US" sz="1400" b="1" i="0" u="none" strike="noStrike" kern="1200" baseline="0">
                      <a:solidFill>
                        <a:srgbClr val="FFC107"/>
                      </a:solidFill>
                      <a:latin typeface="Fira Sans ExtraBold" panose="020B0903050000020004" pitchFamily="34" charset="0"/>
                      <a:ea typeface="+mn-ea"/>
                      <a:cs typeface="+mn-cs"/>
                    </a:defRPr>
                  </a:pPr>
                  <a:endParaRPr lang="en-FR"/>
                </a:p>
              </c:txPr>
              <c:dLblPos val="outEnd"/>
              <c:showLegendKey val="0"/>
              <c:showVal val="1"/>
              <c:showCatName val="0"/>
              <c:showSerName val="0"/>
              <c:showPercent val="0"/>
              <c:showBubbleSize val="0"/>
              <c:extLst>
                <c:ext xmlns:c16="http://schemas.microsoft.com/office/drawing/2014/chart" uri="{C3380CC4-5D6E-409C-BE32-E72D297353CC}">
                  <c16:uniqueId val="{00000007-E1C9-4D86-8023-3F3ED84FAB20}"/>
                </c:ext>
              </c:extLst>
            </c:dLbl>
            <c:dLbl>
              <c:idx val="8"/>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en-FR"/>
                </a:p>
              </c:txPr>
              <c:dLblPos val="outEnd"/>
              <c:showLegendKey val="0"/>
              <c:showVal val="1"/>
              <c:showCatName val="0"/>
              <c:showSerName val="0"/>
              <c:showPercent val="0"/>
              <c:showBubbleSize val="0"/>
              <c:extLst>
                <c:ext xmlns:c16="http://schemas.microsoft.com/office/drawing/2014/chart" uri="{C3380CC4-5D6E-409C-BE32-E72D297353CC}">
                  <c16:uniqueId val="{00000008-E1C9-4D86-8023-3F3ED84FAB20}"/>
                </c:ext>
              </c:extLst>
            </c:dLbl>
            <c:dLbl>
              <c:idx val="9"/>
              <c:spPr>
                <a:noFill/>
                <a:ln>
                  <a:noFill/>
                </a:ln>
                <a:effectLst/>
              </c:spPr>
              <c:txPr>
                <a:bodyPr wrap="square" lIns="38100" tIns="19050" rIns="38100" bIns="19050" anchor="ctr" anchorCtr="0">
                  <a:spAutoFit/>
                </a:bodyPr>
                <a:lstStyle/>
                <a:p>
                  <a:pPr algn="ctr" rtl="0">
                    <a:defRPr lang="en-US" sz="1400" b="1" i="0" u="none" strike="noStrike" kern="1200" baseline="0">
                      <a:solidFill>
                        <a:srgbClr val="CAD300"/>
                      </a:solidFill>
                      <a:latin typeface="Fira Sans ExtraBold" panose="020B0903050000020004" pitchFamily="34" charset="0"/>
                      <a:ea typeface="+mn-ea"/>
                      <a:cs typeface="+mn-cs"/>
                    </a:defRPr>
                  </a:pPr>
                  <a:endParaRPr lang="en-FR"/>
                </a:p>
              </c:txPr>
              <c:dLblPos val="outEnd"/>
              <c:showLegendKey val="0"/>
              <c:showVal val="1"/>
              <c:showCatName val="0"/>
              <c:showSerName val="0"/>
              <c:showPercent val="0"/>
              <c:showBubbleSize val="0"/>
              <c:extLst>
                <c:ext xmlns:c16="http://schemas.microsoft.com/office/drawing/2014/chart" uri="{C3380CC4-5D6E-409C-BE32-E72D297353CC}">
                  <c16:uniqueId val="{00000009-E1C9-4D86-8023-3F3ED84FAB20}"/>
                </c:ext>
              </c:extLst>
            </c:dLbl>
            <c:dLbl>
              <c:idx val="10"/>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en-FR"/>
                </a:p>
              </c:txPr>
              <c:dLblPos val="outEnd"/>
              <c:showLegendKey val="0"/>
              <c:showVal val="1"/>
              <c:showCatName val="0"/>
              <c:showSerName val="0"/>
              <c:showPercent val="0"/>
              <c:showBubbleSize val="0"/>
              <c:extLst>
                <c:ext xmlns:c16="http://schemas.microsoft.com/office/drawing/2014/chart" uri="{C3380CC4-5D6E-409C-BE32-E72D297353CC}">
                  <c16:uniqueId val="{0000000A-E1C9-4D86-8023-3F3ED84FAB20}"/>
                </c:ext>
              </c:extLst>
            </c:dLbl>
            <c:dLbl>
              <c:idx val="11"/>
              <c:tx>
                <c:rich>
                  <a:bodyPr wrap="square" lIns="38100" tIns="19050" rIns="38100" bIns="19050" anchor="ctr" anchorCtr="0">
                    <a:spAutoFit/>
                  </a:bodyPr>
                  <a:lstStyle/>
                  <a:p>
                    <a:pPr algn="ctr" rtl="0">
                      <a:defRPr lang="en-US" sz="1400" b="1" i="0" u="none" strike="noStrike" kern="1200" baseline="0">
                        <a:solidFill>
                          <a:srgbClr val="FFC107"/>
                        </a:solidFill>
                        <a:latin typeface="Fira Sans" panose="020B0503050000020004" pitchFamily="34" charset="0"/>
                        <a:ea typeface="+mn-ea"/>
                        <a:cs typeface="+mn-cs"/>
                      </a:defRPr>
                    </a:pPr>
                    <a:fld id="{7A4D664E-8624-8E4F-9065-5EE77BCD3276}" type="VALUE">
                      <a:rPr lang="en-US" sz="1400" b="1" i="0" u="none" strike="noStrike" kern="1200" baseline="0">
                        <a:solidFill>
                          <a:srgbClr val="FFC107"/>
                        </a:solidFill>
                        <a:latin typeface="Fira Sans ExtraBold" panose="020B0903050000020004" pitchFamily="34" charset="0"/>
                        <a:ea typeface="+mn-ea"/>
                        <a:cs typeface="+mn-cs"/>
                      </a:rPr>
                      <a:pPr algn="ctr" rtl="0">
                        <a:defRPr lang="en-US" sz="1400" b="1" i="0" u="none" strike="noStrike" kern="1200" baseline="0">
                          <a:solidFill>
                            <a:srgbClr val="FFC107"/>
                          </a:solidFill>
                          <a:latin typeface="Fira Sans" panose="020B0503050000020004" pitchFamily="34" charset="0"/>
                          <a:ea typeface="+mn-ea"/>
                          <a:cs typeface="+mn-cs"/>
                        </a:defRPr>
                      </a:pPr>
                      <a:t>[VALEUR]</a:t>
                    </a:fld>
                    <a:endParaRPr lang="fr-FR"/>
                  </a:p>
                </c:rich>
              </c:tx>
              <c:spPr>
                <a:noFill/>
                <a:ln>
                  <a:noFill/>
                </a:ln>
                <a:effectLst/>
              </c:sp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E1C9-4D86-8023-3F3ED84FAB20}"/>
                </c:ext>
              </c:extLst>
            </c:dLbl>
            <c:dLbl>
              <c:idx val="12"/>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en-FR"/>
                </a:p>
              </c:txPr>
              <c:dLblPos val="outEnd"/>
              <c:showLegendKey val="0"/>
              <c:showVal val="1"/>
              <c:showCatName val="0"/>
              <c:showSerName val="0"/>
              <c:showPercent val="0"/>
              <c:showBubbleSize val="0"/>
              <c:extLst>
                <c:ext xmlns:c16="http://schemas.microsoft.com/office/drawing/2014/chart" uri="{C3380CC4-5D6E-409C-BE32-E72D297353CC}">
                  <c16:uniqueId val="{0000000C-E1C9-4D86-8023-3F3ED84FAB20}"/>
                </c:ext>
              </c:extLst>
            </c:dLbl>
            <c:dLbl>
              <c:idx val="13"/>
              <c:spPr>
                <a:noFill/>
                <a:ln>
                  <a:noFill/>
                </a:ln>
                <a:effectLst/>
              </c:spPr>
              <c:txPr>
                <a:bodyPr wrap="square" lIns="38100" tIns="19050" rIns="38100" bIns="19050" anchor="ctr" anchorCtr="0">
                  <a:spAutoFit/>
                </a:bodyPr>
                <a:lstStyle/>
                <a:p>
                  <a:pPr algn="ctr" rtl="0">
                    <a:defRPr lang="en-US" sz="1400" b="1" i="0" u="none" strike="noStrike" kern="1200" baseline="0">
                      <a:solidFill>
                        <a:srgbClr val="FFC107"/>
                      </a:solidFill>
                      <a:latin typeface="Fira Sans ExtraBold" panose="020B0903050000020004" pitchFamily="34" charset="0"/>
                      <a:ea typeface="+mn-ea"/>
                      <a:cs typeface="+mn-cs"/>
                    </a:defRPr>
                  </a:pPr>
                  <a:endParaRPr lang="en-FR"/>
                </a:p>
              </c:txPr>
              <c:dLblPos val="outEnd"/>
              <c:showLegendKey val="0"/>
              <c:showVal val="1"/>
              <c:showCatName val="0"/>
              <c:showSerName val="0"/>
              <c:showPercent val="0"/>
              <c:showBubbleSize val="0"/>
              <c:extLst>
                <c:ext xmlns:c16="http://schemas.microsoft.com/office/drawing/2014/chart" uri="{C3380CC4-5D6E-409C-BE32-E72D297353CC}">
                  <c16:uniqueId val="{0000000D-E1C9-4D86-8023-3F3ED84FAB20}"/>
                </c:ext>
              </c:extLst>
            </c:dLbl>
            <c:dLbl>
              <c:idx val="14"/>
              <c:spPr>
                <a:noFill/>
                <a:ln>
                  <a:noFill/>
                </a:ln>
                <a:effectLst/>
              </c:spPr>
              <c:txPr>
                <a:bodyPr wrap="square" lIns="38100" tIns="19050" rIns="38100" bIns="19050" anchor="ctr" anchorCtr="0">
                  <a:spAutoFit/>
                </a:bodyPr>
                <a:lstStyle/>
                <a:p>
                  <a:pPr algn="ctr" rtl="0">
                    <a:defRPr lang="en-US" sz="1400" b="1" i="0" u="none" strike="noStrike" kern="1200" baseline="0">
                      <a:solidFill>
                        <a:srgbClr val="CAD300"/>
                      </a:solidFill>
                      <a:latin typeface="Fira Sans ExtraBold" panose="020B0903050000020004" pitchFamily="34" charset="0"/>
                      <a:ea typeface="+mn-ea"/>
                      <a:cs typeface="+mn-cs"/>
                    </a:defRPr>
                  </a:pPr>
                  <a:endParaRPr lang="en-FR"/>
                </a:p>
              </c:txPr>
              <c:dLblPos val="outEnd"/>
              <c:showLegendKey val="0"/>
              <c:showVal val="1"/>
              <c:showCatName val="0"/>
              <c:showSerName val="0"/>
              <c:showPercent val="0"/>
              <c:showBubbleSize val="0"/>
              <c:extLst>
                <c:ext xmlns:c16="http://schemas.microsoft.com/office/drawing/2014/chart" uri="{C3380CC4-5D6E-409C-BE32-E72D297353CC}">
                  <c16:uniqueId val="{0000000E-E1C9-4D86-8023-3F3ED84FAB20}"/>
                </c:ext>
              </c:extLst>
            </c:dLbl>
            <c:spPr>
              <a:noFill/>
              <a:ln>
                <a:noFill/>
              </a:ln>
              <a:effectLst/>
            </c:spPr>
            <c:txPr>
              <a:bodyPr wrap="square" lIns="38100" tIns="19050" rIns="38100" bIns="19050" anchor="ctr">
                <a:spAutoFit/>
              </a:bodyPr>
              <a:lstStyle/>
              <a:p>
                <a:pPr>
                  <a:defRPr sz="1400" b="1">
                    <a:solidFill>
                      <a:srgbClr val="D68CB5"/>
                    </a:solidFill>
                    <a:latin typeface="Fira Sans ExtraBold" panose="020B0903050000020004" pitchFamily="34" charset="0"/>
                  </a:defRPr>
                </a:pPr>
                <a:endParaRPr lang="en-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Feuil1!$A$2:$A$16</c:f>
              <c:numCache>
                <c:formatCode>General</c:formatCode>
                <c:ptCount val="15"/>
              </c:numCache>
            </c:numRef>
          </c:cat>
          <c:val>
            <c:numRef>
              <c:f>Feuil1!$C$2:$C$16</c:f>
              <c:numCache>
                <c:formatCode>General</c:formatCode>
                <c:ptCount val="15"/>
                <c:pt idx="0">
                  <c:v>86</c:v>
                </c:pt>
                <c:pt idx="1">
                  <c:v>81</c:v>
                </c:pt>
                <c:pt idx="2">
                  <c:v>95</c:v>
                </c:pt>
                <c:pt idx="3">
                  <c:v>95</c:v>
                </c:pt>
                <c:pt idx="4">
                  <c:v>95</c:v>
                </c:pt>
                <c:pt idx="5">
                  <c:v>84</c:v>
                </c:pt>
                <c:pt idx="6">
                  <c:v>84</c:v>
                </c:pt>
                <c:pt idx="7">
                  <c:v>71</c:v>
                </c:pt>
                <c:pt idx="8">
                  <c:v>89</c:v>
                </c:pt>
                <c:pt idx="9">
                  <c:v>94</c:v>
                </c:pt>
                <c:pt idx="10">
                  <c:v>90</c:v>
                </c:pt>
                <c:pt idx="11">
                  <c:v>76</c:v>
                </c:pt>
                <c:pt idx="12">
                  <c:v>87</c:v>
                </c:pt>
                <c:pt idx="13">
                  <c:v>82</c:v>
                </c:pt>
                <c:pt idx="14">
                  <c:v>92</c:v>
                </c:pt>
              </c:numCache>
            </c:numRef>
          </c:val>
          <c:extLst>
            <c:ext xmlns:c16="http://schemas.microsoft.com/office/drawing/2014/chart" uri="{C3380CC4-5D6E-409C-BE32-E72D297353CC}">
              <c16:uniqueId val="{0000000F-E1C9-4D86-8023-3F3ED84FAB20}"/>
            </c:ext>
          </c:extLst>
        </c:ser>
        <c:dLbls>
          <c:showLegendKey val="0"/>
          <c:showVal val="0"/>
          <c:showCatName val="0"/>
          <c:showSerName val="0"/>
          <c:showPercent val="0"/>
          <c:showBubbleSize val="0"/>
        </c:dLbls>
        <c:gapWidth val="220"/>
        <c:axId val="546324272"/>
        <c:axId val="546324624"/>
      </c:barChart>
      <c:barChart>
        <c:barDir val="col"/>
        <c:grouping val="clustered"/>
        <c:varyColors val="0"/>
        <c:ser>
          <c:idx val="0"/>
          <c:order val="0"/>
          <c:tx>
            <c:strRef>
              <c:f>Feuil1!$B$1</c:f>
              <c:strCache>
                <c:ptCount val="1"/>
                <c:pt idx="0">
                  <c:v>Colonne3</c:v>
                </c:pt>
              </c:strCache>
            </c:strRef>
          </c:tx>
          <c:spPr>
            <a:solidFill>
              <a:srgbClr val="B51A78"/>
            </a:solidFill>
            <a:ln cap="sq">
              <a:solidFill>
                <a:srgbClr val="B81179"/>
              </a:solidFill>
            </a:ln>
            <a:effectLst>
              <a:outerShdw algn="ctr" rotWithShape="0">
                <a:srgbClr val="000000">
                  <a:alpha val="43137"/>
                </a:srgbClr>
              </a:outerShdw>
              <a:softEdge rad="0"/>
            </a:effectLst>
          </c:spPr>
          <c:invertIfNegative val="0"/>
          <c:dLbls>
            <c:dLbl>
              <c:idx val="0"/>
              <c:spPr>
                <a:noFill/>
                <a:ln>
                  <a:noFill/>
                </a:ln>
                <a:effectLst/>
              </c:spPr>
              <c:txPr>
                <a:bodyPr wrap="square" lIns="38100" tIns="19050" rIns="38100" bIns="19050" anchor="ctr">
                  <a:spAutoFit/>
                </a:bodyPr>
                <a:lstStyle/>
                <a:p>
                  <a:pPr>
                    <a:defRPr sz="1400" b="1">
                      <a:solidFill>
                        <a:schemeClr val="bg1"/>
                      </a:solidFill>
                      <a:latin typeface="Fira Sans" panose="020B0503050000020004" pitchFamily="34" charset="0"/>
                    </a:defRPr>
                  </a:pPr>
                  <a:endParaRPr lang="en-FR"/>
                </a:p>
              </c:txPr>
              <c:dLblPos val="ctr"/>
              <c:showLegendKey val="0"/>
              <c:showVal val="1"/>
              <c:showCatName val="0"/>
              <c:showSerName val="0"/>
              <c:showPercent val="0"/>
              <c:showBubbleSize val="0"/>
              <c:extLst>
                <c:ext xmlns:c16="http://schemas.microsoft.com/office/drawing/2014/chart" uri="{C3380CC4-5D6E-409C-BE32-E72D297353CC}">
                  <c16:uniqueId val="{00000000-8241-4295-A78F-F92D2E6ADA6D}"/>
                </c:ext>
              </c:extLst>
            </c:dLbl>
            <c:dLbl>
              <c:idx val="1"/>
              <c:spPr>
                <a:noFill/>
                <a:ln>
                  <a:noFill/>
                </a:ln>
                <a:effectLst/>
              </c:spPr>
              <c:txPr>
                <a:bodyPr wrap="square" lIns="38100" tIns="19050" rIns="38100" bIns="19050" anchor="ctr" anchorCtr="0">
                  <a:spAutoFit/>
                </a:bodyPr>
                <a:lstStyle/>
                <a:p>
                  <a:pPr algn="ctr" rtl="0">
                    <a:defRPr lang="en-US" sz="1400" b="0" i="0" u="none" strike="noStrike" kern="1200" baseline="0">
                      <a:solidFill>
                        <a:prstClr val="white"/>
                      </a:solidFill>
                      <a:latin typeface="Fira Sans" panose="020B0503050000020004" pitchFamily="34" charset="0"/>
                      <a:ea typeface="+mn-ea"/>
                      <a:cs typeface="+mn-cs"/>
                    </a:defRPr>
                  </a:pPr>
                  <a:endParaRPr lang="en-FR"/>
                </a:p>
              </c:txPr>
              <c:dLblPos val="ctr"/>
              <c:showLegendKey val="0"/>
              <c:showVal val="1"/>
              <c:showCatName val="0"/>
              <c:showSerName val="0"/>
              <c:showPercent val="0"/>
              <c:showBubbleSize val="0"/>
              <c:extLst>
                <c:ext xmlns:c16="http://schemas.microsoft.com/office/drawing/2014/chart" uri="{C3380CC4-5D6E-409C-BE32-E72D297353CC}">
                  <c16:uniqueId val="{00000010-E1C9-4D86-8023-3F3ED84FAB20}"/>
                </c:ext>
              </c:extLst>
            </c:dLbl>
            <c:dLbl>
              <c:idx val="2"/>
              <c:spPr>
                <a:noFill/>
                <a:ln>
                  <a:noFill/>
                </a:ln>
                <a:effectLst/>
              </c:spPr>
              <c:txPr>
                <a:bodyPr wrap="square" lIns="38100" tIns="19050" rIns="38100" bIns="19050" anchor="ctr" anchorCtr="0">
                  <a:spAutoFit/>
                </a:bodyPr>
                <a:lstStyle/>
                <a:p>
                  <a:pPr algn="ctr" rtl="0">
                    <a:defRPr lang="en-US" sz="1400" b="1" i="0" u="none" strike="noStrike" kern="1200" baseline="0">
                      <a:solidFill>
                        <a:srgbClr val="CAD300"/>
                      </a:solidFill>
                      <a:latin typeface="Fira Sans ExtraBold" panose="020B0903050000020004" pitchFamily="34" charset="0"/>
                      <a:ea typeface="+mn-ea"/>
                      <a:cs typeface="+mn-cs"/>
                    </a:defRPr>
                  </a:pPr>
                  <a:endParaRPr lang="en-FR"/>
                </a:p>
              </c:txPr>
              <c:dLblPos val="ctr"/>
              <c:showLegendKey val="0"/>
              <c:showVal val="1"/>
              <c:showCatName val="0"/>
              <c:showSerName val="0"/>
              <c:showPercent val="0"/>
              <c:showBubbleSize val="0"/>
              <c:extLst>
                <c:ext xmlns:c16="http://schemas.microsoft.com/office/drawing/2014/chart" uri="{C3380CC4-5D6E-409C-BE32-E72D297353CC}">
                  <c16:uniqueId val="{00000000-5C2A-4D80-8451-49E245B219EC}"/>
                </c:ext>
              </c:extLst>
            </c:dLbl>
            <c:dLbl>
              <c:idx val="3"/>
              <c:spPr>
                <a:noFill/>
                <a:ln>
                  <a:noFill/>
                </a:ln>
                <a:effectLst/>
              </c:spPr>
              <c:txPr>
                <a:bodyPr wrap="square" lIns="38100" tIns="19050" rIns="38100" bIns="19050" anchor="ctr" anchorCtr="0">
                  <a:spAutoFit/>
                </a:bodyPr>
                <a:lstStyle/>
                <a:p>
                  <a:pPr algn="ctr" rtl="0">
                    <a:defRPr lang="en-US" sz="1400" b="1" i="0" u="none" strike="noStrike" kern="1200" baseline="0">
                      <a:solidFill>
                        <a:srgbClr val="CAD300"/>
                      </a:solidFill>
                      <a:latin typeface="Fira Sans ExtraBold" panose="020B0903050000020004" pitchFamily="34" charset="0"/>
                      <a:ea typeface="+mn-ea"/>
                      <a:cs typeface="+mn-cs"/>
                    </a:defRPr>
                  </a:pPr>
                  <a:endParaRPr lang="en-FR"/>
                </a:p>
              </c:txPr>
              <c:dLblPos val="ctr"/>
              <c:showLegendKey val="0"/>
              <c:showVal val="1"/>
              <c:showCatName val="0"/>
              <c:showSerName val="0"/>
              <c:showPercent val="0"/>
              <c:showBubbleSize val="0"/>
              <c:extLst>
                <c:ext xmlns:c16="http://schemas.microsoft.com/office/drawing/2014/chart" uri="{C3380CC4-5D6E-409C-BE32-E72D297353CC}">
                  <c16:uniqueId val="{00000001-5C2A-4D80-8451-49E245B219EC}"/>
                </c:ext>
              </c:extLst>
            </c:dLbl>
            <c:dLbl>
              <c:idx val="4"/>
              <c:spPr>
                <a:noFill/>
                <a:ln>
                  <a:noFill/>
                </a:ln>
                <a:effectLst/>
              </c:spPr>
              <c:txPr>
                <a:bodyPr wrap="square" lIns="38100" tIns="19050" rIns="38100" bIns="19050" anchor="ctr" anchorCtr="0">
                  <a:spAutoFit/>
                </a:bodyPr>
                <a:lstStyle/>
                <a:p>
                  <a:pPr algn="ctr" rtl="0">
                    <a:defRPr lang="en-US" sz="1400" b="1" i="0" u="none" strike="noStrike" kern="1200" baseline="0">
                      <a:solidFill>
                        <a:srgbClr val="CAD300"/>
                      </a:solidFill>
                      <a:latin typeface="Fira Sans ExtraBold" panose="020B0903050000020004" pitchFamily="34" charset="0"/>
                      <a:ea typeface="+mn-ea"/>
                      <a:cs typeface="+mn-cs"/>
                    </a:defRPr>
                  </a:pPr>
                  <a:endParaRPr lang="en-FR"/>
                </a:p>
              </c:txPr>
              <c:dLblPos val="ctr"/>
              <c:showLegendKey val="0"/>
              <c:showVal val="1"/>
              <c:showCatName val="0"/>
              <c:showSerName val="0"/>
              <c:showPercent val="0"/>
              <c:showBubbleSize val="0"/>
              <c:extLst>
                <c:ext xmlns:c16="http://schemas.microsoft.com/office/drawing/2014/chart" uri="{C3380CC4-5D6E-409C-BE32-E72D297353CC}">
                  <c16:uniqueId val="{00000002-5C2A-4D80-8451-49E245B219EC}"/>
                </c:ext>
              </c:extLst>
            </c:dLbl>
            <c:dLbl>
              <c:idx val="5"/>
              <c:spPr>
                <a:noFill/>
                <a:ln>
                  <a:noFill/>
                </a:ln>
                <a:effectLst/>
              </c:spPr>
              <c:txPr>
                <a:bodyPr wrap="square" lIns="38100" tIns="19050" rIns="38100" bIns="19050" anchor="ctr" anchorCtr="0">
                  <a:spAutoFit/>
                </a:bodyPr>
                <a:lstStyle/>
                <a:p>
                  <a:pPr algn="ctr" rtl="0">
                    <a:defRPr lang="en-US" sz="1400" b="1" i="0" u="none" strike="noStrike" kern="1200" baseline="0">
                      <a:solidFill>
                        <a:srgbClr val="FFC107"/>
                      </a:solidFill>
                      <a:latin typeface="Fira Sans ExtraBold" panose="020B0903050000020004" pitchFamily="34" charset="0"/>
                      <a:ea typeface="+mn-ea"/>
                      <a:cs typeface="+mn-cs"/>
                    </a:defRPr>
                  </a:pPr>
                  <a:endParaRPr lang="en-FR"/>
                </a:p>
              </c:txPr>
              <c:dLblPos val="ctr"/>
              <c:showLegendKey val="0"/>
              <c:showVal val="1"/>
              <c:showCatName val="0"/>
              <c:showSerName val="0"/>
              <c:showPercent val="0"/>
              <c:showBubbleSize val="0"/>
              <c:extLst>
                <c:ext xmlns:c16="http://schemas.microsoft.com/office/drawing/2014/chart" uri="{C3380CC4-5D6E-409C-BE32-E72D297353CC}">
                  <c16:uniqueId val="{00000011-E1C9-4D86-8023-3F3ED84FAB20}"/>
                </c:ext>
              </c:extLst>
            </c:dLbl>
            <c:dLbl>
              <c:idx val="6"/>
              <c:spPr>
                <a:noFill/>
                <a:ln>
                  <a:noFill/>
                </a:ln>
                <a:effectLst/>
              </c:spPr>
              <c:txPr>
                <a:bodyPr wrap="square" lIns="38100" tIns="19050" rIns="38100" bIns="19050" anchor="ctr" anchorCtr="0">
                  <a:spAutoFit/>
                </a:bodyPr>
                <a:lstStyle/>
                <a:p>
                  <a:pPr algn="ctr" rtl="0">
                    <a:defRPr lang="en-US" sz="1400" b="1" i="0" u="none" strike="noStrike" kern="1200" baseline="0">
                      <a:solidFill>
                        <a:srgbClr val="FFC107"/>
                      </a:solidFill>
                      <a:latin typeface="Fira Sans ExtraBold" panose="020B0903050000020004" pitchFamily="34" charset="0"/>
                      <a:ea typeface="+mn-ea"/>
                      <a:cs typeface="+mn-cs"/>
                    </a:defRPr>
                  </a:pPr>
                  <a:endParaRPr lang="en-FR"/>
                </a:p>
              </c:txPr>
              <c:dLblPos val="ctr"/>
              <c:showLegendKey val="0"/>
              <c:showVal val="1"/>
              <c:showCatName val="0"/>
              <c:showSerName val="0"/>
              <c:showPercent val="0"/>
              <c:showBubbleSize val="0"/>
              <c:extLst>
                <c:ext xmlns:c16="http://schemas.microsoft.com/office/drawing/2014/chart" uri="{C3380CC4-5D6E-409C-BE32-E72D297353CC}">
                  <c16:uniqueId val="{00000012-E1C9-4D86-8023-3F3ED84FAB20}"/>
                </c:ext>
              </c:extLst>
            </c:dLbl>
            <c:dLbl>
              <c:idx val="7"/>
              <c:spPr>
                <a:noFill/>
                <a:ln>
                  <a:noFill/>
                </a:ln>
                <a:effectLst/>
              </c:spPr>
              <c:txPr>
                <a:bodyPr wrap="square" lIns="38100" tIns="19050" rIns="38100" bIns="19050" anchor="ctr" anchorCtr="0">
                  <a:spAutoFit/>
                </a:bodyPr>
                <a:lstStyle/>
                <a:p>
                  <a:pPr algn="ctr" rtl="0">
                    <a:defRPr lang="en-US" sz="1400" b="1" i="0" u="none" strike="noStrike" kern="1200" baseline="0">
                      <a:solidFill>
                        <a:srgbClr val="FFC107"/>
                      </a:solidFill>
                      <a:latin typeface="Fira Sans ExtraBold" panose="020B0903050000020004" pitchFamily="34" charset="0"/>
                      <a:ea typeface="+mn-ea"/>
                      <a:cs typeface="+mn-cs"/>
                    </a:defRPr>
                  </a:pPr>
                  <a:endParaRPr lang="en-FR"/>
                </a:p>
              </c:txPr>
              <c:dLblPos val="ctr"/>
              <c:showLegendKey val="0"/>
              <c:showVal val="1"/>
              <c:showCatName val="0"/>
              <c:showSerName val="0"/>
              <c:showPercent val="0"/>
              <c:showBubbleSize val="0"/>
              <c:extLst>
                <c:ext xmlns:c16="http://schemas.microsoft.com/office/drawing/2014/chart" uri="{C3380CC4-5D6E-409C-BE32-E72D297353CC}">
                  <c16:uniqueId val="{00000013-E1C9-4D86-8023-3F3ED84FAB20}"/>
                </c:ext>
              </c:extLst>
            </c:dLbl>
            <c:dLbl>
              <c:idx val="8"/>
              <c:spPr>
                <a:noFill/>
                <a:ln>
                  <a:noFill/>
                </a:ln>
                <a:effectLst/>
              </c:spPr>
              <c:txPr>
                <a:bodyPr wrap="square" lIns="38100" tIns="19050" rIns="38100" bIns="19050" anchor="ctr" anchorCtr="0">
                  <a:spAutoFit/>
                </a:bodyPr>
                <a:lstStyle/>
                <a:p>
                  <a:pPr algn="ctr" rtl="0">
                    <a:defRPr lang="en-US" sz="1400" b="0" i="0" u="none" strike="noStrike" kern="1200" baseline="0">
                      <a:solidFill>
                        <a:prstClr val="white"/>
                      </a:solidFill>
                      <a:latin typeface="Fira Sans" panose="020B0503050000020004" pitchFamily="34" charset="0"/>
                      <a:ea typeface="+mn-ea"/>
                      <a:cs typeface="+mn-cs"/>
                    </a:defRPr>
                  </a:pPr>
                  <a:endParaRPr lang="en-FR"/>
                </a:p>
              </c:txPr>
              <c:dLblPos val="ctr"/>
              <c:showLegendKey val="0"/>
              <c:showVal val="1"/>
              <c:showCatName val="0"/>
              <c:showSerName val="0"/>
              <c:showPercent val="0"/>
              <c:showBubbleSize val="0"/>
              <c:extLst>
                <c:ext xmlns:c16="http://schemas.microsoft.com/office/drawing/2014/chart" uri="{C3380CC4-5D6E-409C-BE32-E72D297353CC}">
                  <c16:uniqueId val="{00000014-E1C9-4D86-8023-3F3ED84FAB20}"/>
                </c:ext>
              </c:extLst>
            </c:dLbl>
            <c:dLbl>
              <c:idx val="9"/>
              <c:spPr>
                <a:noFill/>
                <a:ln>
                  <a:noFill/>
                </a:ln>
                <a:effectLst/>
              </c:spPr>
              <c:txPr>
                <a:bodyPr wrap="square" lIns="38100" tIns="19050" rIns="38100" bIns="19050" anchor="ctr" anchorCtr="0">
                  <a:spAutoFit/>
                </a:bodyPr>
                <a:lstStyle/>
                <a:p>
                  <a:pPr algn="ctr" rtl="0">
                    <a:defRPr lang="en-US" sz="1400" b="1" i="0" u="none" strike="noStrike" kern="1200" baseline="0">
                      <a:solidFill>
                        <a:srgbClr val="CAD300"/>
                      </a:solidFill>
                      <a:latin typeface="Fira Sans ExtraBold" panose="020B0903050000020004" pitchFamily="34" charset="0"/>
                      <a:ea typeface="+mn-ea"/>
                      <a:cs typeface="+mn-cs"/>
                    </a:defRPr>
                  </a:pPr>
                  <a:endParaRPr lang="en-FR"/>
                </a:p>
              </c:txPr>
              <c:dLblPos val="ctr"/>
              <c:showLegendKey val="0"/>
              <c:showVal val="1"/>
              <c:showCatName val="0"/>
              <c:showSerName val="0"/>
              <c:showPercent val="0"/>
              <c:showBubbleSize val="0"/>
              <c:extLst>
                <c:ext xmlns:c16="http://schemas.microsoft.com/office/drawing/2014/chart" uri="{C3380CC4-5D6E-409C-BE32-E72D297353CC}">
                  <c16:uniqueId val="{00000015-E1C9-4D86-8023-3F3ED84FAB20}"/>
                </c:ext>
              </c:extLst>
            </c:dLbl>
            <c:dLbl>
              <c:idx val="10"/>
              <c:tx>
                <c:rich>
                  <a:bodyPr wrap="square" lIns="38100" tIns="19050" rIns="38100" bIns="19050" anchor="ctr" anchorCtr="0">
                    <a:spAutoFit/>
                  </a:bodyPr>
                  <a:lstStyle/>
                  <a:p>
                    <a:pPr algn="ctr" rtl="0">
                      <a:defRPr lang="en-US" sz="1400" b="1" i="0" u="none" strike="noStrike" kern="1200" baseline="0">
                        <a:solidFill>
                          <a:srgbClr val="FFC107"/>
                        </a:solidFill>
                        <a:latin typeface="Fira Sans" panose="020B0503050000020004" pitchFamily="34" charset="0"/>
                        <a:ea typeface="+mn-ea"/>
                        <a:cs typeface="+mn-cs"/>
                      </a:defRPr>
                    </a:pPr>
                    <a:fld id="{3CE32D8F-5505-2444-8226-F064DFA1146D}" type="VALUE">
                      <a:rPr lang="en-US" sz="1400" b="1" i="0" u="none" strike="noStrike" kern="1200" baseline="0">
                        <a:solidFill>
                          <a:srgbClr val="FFC107"/>
                        </a:solidFill>
                        <a:latin typeface="Fira Sans ExtraBold" panose="020B0903050000020004" pitchFamily="34" charset="0"/>
                        <a:ea typeface="+mn-ea"/>
                        <a:cs typeface="+mn-cs"/>
                      </a:rPr>
                      <a:pPr algn="ctr" rtl="0">
                        <a:defRPr lang="en-US" sz="1400" b="1" i="0" u="none" strike="noStrike" kern="1200" baseline="0">
                          <a:solidFill>
                            <a:srgbClr val="FFC107"/>
                          </a:solidFill>
                          <a:latin typeface="Fira Sans" panose="020B0503050000020004" pitchFamily="34" charset="0"/>
                          <a:ea typeface="+mn-ea"/>
                          <a:cs typeface="+mn-cs"/>
                        </a:defRPr>
                      </a:pPr>
                      <a:t>[VALEUR]</a:t>
                    </a:fld>
                    <a:endParaRPr lang="fr-FR"/>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6-E1C9-4D86-8023-3F3ED84FAB20}"/>
                </c:ext>
              </c:extLst>
            </c:dLbl>
            <c:dLbl>
              <c:idx val="11"/>
              <c:tx>
                <c:rich>
                  <a:bodyPr wrap="square" lIns="38100" tIns="19050" rIns="38100" bIns="19050" anchor="ctr" anchorCtr="0">
                    <a:spAutoFit/>
                  </a:bodyPr>
                  <a:lstStyle/>
                  <a:p>
                    <a:pPr algn="ctr" rtl="0">
                      <a:defRPr lang="en-US" sz="1400" b="1" i="0" u="none" strike="noStrike" kern="1200" baseline="0">
                        <a:solidFill>
                          <a:srgbClr val="FFC107"/>
                        </a:solidFill>
                        <a:latin typeface="Fira Sans" panose="020B0503050000020004" pitchFamily="34" charset="0"/>
                        <a:ea typeface="+mn-ea"/>
                        <a:cs typeface="+mn-cs"/>
                      </a:defRPr>
                    </a:pPr>
                    <a:fld id="{0FD3B9D9-CF7E-1B43-A2C1-6E2F517A10EF}" type="VALUE">
                      <a:rPr lang="en-US" sz="1400" b="1" i="0" u="none" strike="noStrike" kern="1200" baseline="0">
                        <a:solidFill>
                          <a:srgbClr val="FFC107"/>
                        </a:solidFill>
                        <a:latin typeface="Fira Sans ExtraBold" panose="020B0903050000020004" pitchFamily="34" charset="0"/>
                        <a:ea typeface="+mn-ea"/>
                        <a:cs typeface="+mn-cs"/>
                      </a:rPr>
                      <a:pPr algn="ctr" rtl="0">
                        <a:defRPr lang="en-US" sz="1400" b="1" i="0" u="none" strike="noStrike" kern="1200" baseline="0">
                          <a:solidFill>
                            <a:srgbClr val="FFC107"/>
                          </a:solidFill>
                          <a:latin typeface="Fira Sans" panose="020B0503050000020004" pitchFamily="34" charset="0"/>
                          <a:ea typeface="+mn-ea"/>
                          <a:cs typeface="+mn-cs"/>
                        </a:defRPr>
                      </a:pPr>
                      <a:t>[VALEUR]</a:t>
                    </a:fld>
                    <a:endParaRPr lang="fr-FR"/>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7-E1C9-4D86-8023-3F3ED84FAB20}"/>
                </c:ext>
              </c:extLst>
            </c:dLbl>
            <c:dLbl>
              <c:idx val="12"/>
              <c:spPr>
                <a:noFill/>
                <a:ln>
                  <a:noFill/>
                </a:ln>
                <a:effectLst/>
              </c:spPr>
              <c:txPr>
                <a:bodyPr wrap="square" lIns="38100" tIns="19050" rIns="38100" bIns="19050" anchor="ctr" anchorCtr="0">
                  <a:spAutoFit/>
                </a:bodyPr>
                <a:lstStyle/>
                <a:p>
                  <a:pPr algn="ctr" rtl="0">
                    <a:defRPr lang="en-US" sz="1400" b="1" i="0" u="none" strike="noStrike" kern="1200" baseline="0">
                      <a:solidFill>
                        <a:srgbClr val="FFC107"/>
                      </a:solidFill>
                      <a:latin typeface="Fira Sans ExtraBold" panose="020B0903050000020004" pitchFamily="34" charset="0"/>
                      <a:ea typeface="+mn-ea"/>
                      <a:cs typeface="+mn-cs"/>
                    </a:defRPr>
                  </a:pPr>
                  <a:endParaRPr lang="en-FR"/>
                </a:p>
              </c:txPr>
              <c:dLblPos val="ctr"/>
              <c:showLegendKey val="0"/>
              <c:showVal val="1"/>
              <c:showCatName val="0"/>
              <c:showSerName val="0"/>
              <c:showPercent val="0"/>
              <c:showBubbleSize val="0"/>
              <c:extLst>
                <c:ext xmlns:c16="http://schemas.microsoft.com/office/drawing/2014/chart" uri="{C3380CC4-5D6E-409C-BE32-E72D297353CC}">
                  <c16:uniqueId val="{00000018-E1C9-4D86-8023-3F3ED84FAB20}"/>
                </c:ext>
              </c:extLst>
            </c:dLbl>
            <c:dLbl>
              <c:idx val="13"/>
              <c:spPr>
                <a:noFill/>
                <a:ln>
                  <a:noFill/>
                </a:ln>
                <a:effectLst/>
              </c:spPr>
              <c:txPr>
                <a:bodyPr wrap="square" lIns="38100" tIns="19050" rIns="38100" bIns="19050" anchor="ctr" anchorCtr="0">
                  <a:spAutoFit/>
                </a:bodyPr>
                <a:lstStyle/>
                <a:p>
                  <a:pPr algn="ctr" rtl="0">
                    <a:defRPr lang="en-US" sz="1400" b="1" i="0" u="none" strike="noStrike" kern="1200" baseline="0">
                      <a:solidFill>
                        <a:srgbClr val="FFC107"/>
                      </a:solidFill>
                      <a:latin typeface="Fira Sans ExtraBold" panose="020B0903050000020004" pitchFamily="34" charset="0"/>
                      <a:ea typeface="+mn-ea"/>
                      <a:cs typeface="+mn-cs"/>
                    </a:defRPr>
                  </a:pPr>
                  <a:endParaRPr lang="en-FR"/>
                </a:p>
              </c:txPr>
              <c:dLblPos val="ctr"/>
              <c:showLegendKey val="0"/>
              <c:showVal val="1"/>
              <c:showCatName val="0"/>
              <c:showSerName val="0"/>
              <c:showPercent val="0"/>
              <c:showBubbleSize val="0"/>
              <c:extLst>
                <c:ext xmlns:c16="http://schemas.microsoft.com/office/drawing/2014/chart" uri="{C3380CC4-5D6E-409C-BE32-E72D297353CC}">
                  <c16:uniqueId val="{00000019-E1C9-4D86-8023-3F3ED84FAB20}"/>
                </c:ext>
              </c:extLst>
            </c:dLbl>
            <c:dLbl>
              <c:idx val="14"/>
              <c:spPr>
                <a:noFill/>
                <a:ln>
                  <a:noFill/>
                </a:ln>
                <a:effectLst/>
              </c:spPr>
              <c:txPr>
                <a:bodyPr wrap="square" lIns="38100" tIns="19050" rIns="38100" bIns="19050" anchor="ctr" anchorCtr="0">
                  <a:spAutoFit/>
                </a:bodyPr>
                <a:lstStyle/>
                <a:p>
                  <a:pPr algn="ctr" rtl="0">
                    <a:defRPr lang="en-US" sz="1400" b="1" i="0" u="none" strike="noStrike" kern="1200" baseline="0">
                      <a:solidFill>
                        <a:srgbClr val="CAD300"/>
                      </a:solidFill>
                      <a:latin typeface="Fira Sans ExtraBold" panose="020B0903050000020004" pitchFamily="34" charset="0"/>
                      <a:ea typeface="+mn-ea"/>
                      <a:cs typeface="+mn-cs"/>
                    </a:defRPr>
                  </a:pPr>
                  <a:endParaRPr lang="en-FR"/>
                </a:p>
              </c:txPr>
              <c:dLblPos val="ctr"/>
              <c:showLegendKey val="0"/>
              <c:showVal val="1"/>
              <c:showCatName val="0"/>
              <c:showSerName val="0"/>
              <c:showPercent val="0"/>
              <c:showBubbleSize val="0"/>
              <c:extLst>
                <c:ext xmlns:c16="http://schemas.microsoft.com/office/drawing/2014/chart" uri="{C3380CC4-5D6E-409C-BE32-E72D297353CC}">
                  <c16:uniqueId val="{0000001A-E1C9-4D86-8023-3F3ED84FAB20}"/>
                </c:ext>
              </c:extLst>
            </c:dLbl>
            <c:spPr>
              <a:noFill/>
              <a:ln>
                <a:noFill/>
              </a:ln>
              <a:effectLst/>
            </c:spPr>
            <c:txPr>
              <a:bodyPr wrap="square" lIns="38100" tIns="19050" rIns="38100" bIns="19050" anchor="ctr">
                <a:spAutoFit/>
              </a:bodyPr>
              <a:lstStyle/>
              <a:p>
                <a:pPr>
                  <a:defRPr sz="1400">
                    <a:solidFill>
                      <a:schemeClr val="bg1"/>
                    </a:solidFill>
                    <a:latin typeface="Fira Sans" panose="020B0503050000020004" pitchFamily="34" charset="0"/>
                  </a:defRPr>
                </a:pPr>
                <a:endParaRPr lang="en-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Feuil1!$A$2:$A$16</c:f>
              <c:numCache>
                <c:formatCode>General</c:formatCode>
                <c:ptCount val="15"/>
              </c:numCache>
            </c:numRef>
          </c:cat>
          <c:val>
            <c:numRef>
              <c:f>Feuil1!$B$2:$B$16</c:f>
              <c:numCache>
                <c:formatCode>General</c:formatCode>
                <c:ptCount val="15"/>
                <c:pt idx="0">
                  <c:v>47</c:v>
                </c:pt>
                <c:pt idx="1">
                  <c:v>44</c:v>
                </c:pt>
                <c:pt idx="2">
                  <c:v>73</c:v>
                </c:pt>
                <c:pt idx="3">
                  <c:v>68</c:v>
                </c:pt>
                <c:pt idx="4">
                  <c:v>77</c:v>
                </c:pt>
                <c:pt idx="5">
                  <c:v>40</c:v>
                </c:pt>
                <c:pt idx="6">
                  <c:v>35</c:v>
                </c:pt>
                <c:pt idx="7">
                  <c:v>31</c:v>
                </c:pt>
                <c:pt idx="8">
                  <c:v>43</c:v>
                </c:pt>
                <c:pt idx="9">
                  <c:v>64</c:v>
                </c:pt>
                <c:pt idx="10">
                  <c:v>30</c:v>
                </c:pt>
                <c:pt idx="11">
                  <c:v>37</c:v>
                </c:pt>
                <c:pt idx="12">
                  <c:v>43</c:v>
                </c:pt>
                <c:pt idx="13">
                  <c:v>32</c:v>
                </c:pt>
                <c:pt idx="14">
                  <c:v>53</c:v>
                </c:pt>
              </c:numCache>
            </c:numRef>
          </c:val>
          <c:extLst>
            <c:ext xmlns:c16="http://schemas.microsoft.com/office/drawing/2014/chart" uri="{C3380CC4-5D6E-409C-BE32-E72D297353CC}">
              <c16:uniqueId val="{0000001B-E1C9-4D86-8023-3F3ED84FAB20}"/>
            </c:ext>
          </c:extLst>
        </c:ser>
        <c:dLbls>
          <c:showLegendKey val="0"/>
          <c:showVal val="0"/>
          <c:showCatName val="0"/>
          <c:showSerName val="0"/>
          <c:showPercent val="0"/>
          <c:showBubbleSize val="0"/>
        </c:dLbls>
        <c:gapWidth val="150"/>
        <c:axId val="1914530240"/>
        <c:axId val="1914529824"/>
      </c:barChart>
      <c:catAx>
        <c:axId val="546324272"/>
        <c:scaling>
          <c:orientation val="minMax"/>
        </c:scaling>
        <c:delete val="1"/>
        <c:axPos val="b"/>
        <c:numFmt formatCode="General" sourceLinked="1"/>
        <c:majorTickMark val="out"/>
        <c:minorTickMark val="none"/>
        <c:tickLblPos val="nextTo"/>
        <c:crossAx val="546324624"/>
        <c:crosses val="autoZero"/>
        <c:auto val="1"/>
        <c:lblAlgn val="ctr"/>
        <c:lblOffset val="100"/>
        <c:noMultiLvlLbl val="0"/>
      </c:catAx>
      <c:valAx>
        <c:axId val="546324624"/>
        <c:scaling>
          <c:orientation val="minMax"/>
        </c:scaling>
        <c:delete val="1"/>
        <c:axPos val="l"/>
        <c:numFmt formatCode="General" sourceLinked="1"/>
        <c:majorTickMark val="out"/>
        <c:minorTickMark val="none"/>
        <c:tickLblPos val="nextTo"/>
        <c:crossAx val="546324272"/>
        <c:crosses val="autoZero"/>
        <c:crossBetween val="between"/>
      </c:valAx>
      <c:valAx>
        <c:axId val="1914529824"/>
        <c:scaling>
          <c:orientation val="minMax"/>
        </c:scaling>
        <c:delete val="1"/>
        <c:axPos val="r"/>
        <c:numFmt formatCode="General" sourceLinked="1"/>
        <c:majorTickMark val="out"/>
        <c:minorTickMark val="none"/>
        <c:tickLblPos val="nextTo"/>
        <c:crossAx val="1914530240"/>
        <c:crosses val="max"/>
        <c:crossBetween val="between"/>
      </c:valAx>
      <c:catAx>
        <c:axId val="1914530240"/>
        <c:scaling>
          <c:orientation val="minMax"/>
        </c:scaling>
        <c:delete val="1"/>
        <c:axPos val="b"/>
        <c:numFmt formatCode="General" sourceLinked="1"/>
        <c:majorTickMark val="out"/>
        <c:minorTickMark val="none"/>
        <c:tickLblPos val="nextTo"/>
        <c:crossAx val="1914529824"/>
        <c:crosses val="autoZero"/>
        <c:auto val="1"/>
        <c:lblAlgn val="ctr"/>
        <c:lblOffset val="100"/>
        <c:noMultiLvlLbl val="0"/>
      </c:catAx>
    </c:plotArea>
    <c:plotVisOnly val="1"/>
    <c:dispBlanksAs val="gap"/>
    <c:showDLblsOverMax val="0"/>
    <c:extLst>
      <c:ext xmlns:c16r3="http://schemas.microsoft.com/office/drawing/2017/03/chart" uri="{56B9EC1D-385E-4148-901F-78D8002777C0}">
        <c16r3:dataDisplayOptions16>
          <c16r3:dispNaAsBlank val="1"/>
        </c16r3:dataDisplayOptions16>
      </c:ext>
    </c:extLst>
  </c:chart>
  <c:txPr>
    <a:bodyPr/>
    <a:lstStyle/>
    <a:p>
      <a:pPr>
        <a:defRPr sz="1800"/>
      </a:pPr>
      <a:endParaRPr lang="en-FR"/>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5304179971587591E-2"/>
          <c:y val="0.12125188886487574"/>
          <c:w val="0.94939164005682486"/>
          <c:h val="0.81812216670268634"/>
        </c:manualLayout>
      </c:layout>
      <c:barChart>
        <c:barDir val="col"/>
        <c:grouping val="clustered"/>
        <c:varyColors val="0"/>
        <c:ser>
          <c:idx val="1"/>
          <c:order val="1"/>
          <c:tx>
            <c:strRef>
              <c:f>Feuil1!$C$1</c:f>
              <c:strCache>
                <c:ptCount val="1"/>
                <c:pt idx="0">
                  <c:v>Colonne4</c:v>
                </c:pt>
              </c:strCache>
            </c:strRef>
          </c:tx>
          <c:spPr>
            <a:solidFill>
              <a:srgbClr val="D68CB5"/>
            </a:solidFill>
          </c:spPr>
          <c:invertIfNegative val="0"/>
          <c:dLbls>
            <c:dLbl>
              <c:idx val="0"/>
              <c:spPr>
                <a:noFill/>
                <a:ln>
                  <a:noFill/>
                </a:ln>
                <a:effectLst/>
              </c:spPr>
              <c:txPr>
                <a:bodyPr wrap="square" lIns="38100" tIns="19050" rIns="38100" bIns="19050" anchor="ctr">
                  <a:spAutoFit/>
                </a:bodyPr>
                <a:lstStyle/>
                <a:p>
                  <a:pPr>
                    <a:defRPr sz="1800" b="1">
                      <a:solidFill>
                        <a:srgbClr val="D68CB5"/>
                      </a:solidFill>
                      <a:latin typeface="Fira Sans ExtraBold" panose="020B0903050000020004" pitchFamily="34" charset="0"/>
                    </a:defRPr>
                  </a:pPr>
                  <a:endParaRPr lang="en-FR"/>
                </a:p>
              </c:txPr>
              <c:dLblPos val="outEnd"/>
              <c:showLegendKey val="0"/>
              <c:showVal val="1"/>
              <c:showCatName val="0"/>
              <c:showSerName val="0"/>
              <c:showPercent val="0"/>
              <c:showBubbleSize val="0"/>
              <c:extLst>
                <c:ext xmlns:c16="http://schemas.microsoft.com/office/drawing/2014/chart" uri="{C3380CC4-5D6E-409C-BE32-E72D297353CC}">
                  <c16:uniqueId val="{00000001-8C65-491B-8B83-51B0B24C20C3}"/>
                </c:ext>
              </c:extLst>
            </c:dLbl>
            <c:dLbl>
              <c:idx val="1"/>
              <c:layout>
                <c:manualLayout>
                  <c:x val="1.3973853302841001E-3"/>
                  <c:y val="-1.102289898771599E-2"/>
                </c:manualLayout>
              </c:layout>
              <c:tx>
                <c:rich>
                  <a:bodyPr wrap="square" lIns="38100" tIns="19050" rIns="38100" bIns="19050" anchor="ctr" anchorCtr="0">
                    <a:spAutoFit/>
                  </a:bodyPr>
                  <a:lstStyle/>
                  <a:p>
                    <a:pPr algn="ctr" rtl="0">
                      <a:defRPr lang="en-US" sz="1800" b="1" i="0" u="none" strike="noStrike" kern="1200" baseline="0">
                        <a:solidFill>
                          <a:srgbClr val="D68CB5"/>
                        </a:solidFill>
                        <a:latin typeface="Fira Sans ExtraBold" panose="020B0903050000020004" pitchFamily="34" charset="0"/>
                        <a:ea typeface="+mn-ea"/>
                        <a:cs typeface="+mn-cs"/>
                      </a:defRPr>
                    </a:pPr>
                    <a:fld id="{321D57D3-CBAA-41A8-A7EB-7A5F9675E8D4}" type="VALUE">
                      <a:rPr lang="en-US" sz="1800" b="1" i="0" u="none" strike="noStrike" kern="1200" baseline="0">
                        <a:solidFill>
                          <a:srgbClr val="D68CB5"/>
                        </a:solidFill>
                        <a:latin typeface="Fira Sans ExtraBold" panose="020B0903050000020004" pitchFamily="34" charset="0"/>
                        <a:ea typeface="+mn-ea"/>
                        <a:cs typeface="+mn-cs"/>
                      </a:rPr>
                      <a:pPr algn="ctr" rtl="0">
                        <a:defRPr lang="en-US" sz="1800" b="1" i="0" u="none" strike="noStrike" kern="1200" baseline="0">
                          <a:solidFill>
                            <a:srgbClr val="D68CB5"/>
                          </a:solidFill>
                          <a:latin typeface="Fira Sans ExtraBold" panose="020B0903050000020004" pitchFamily="34" charset="0"/>
                          <a:ea typeface="+mn-ea"/>
                          <a:cs typeface="+mn-cs"/>
                        </a:defRPr>
                      </a:pPr>
                      <a:t>[VALEUR]</a:t>
                    </a:fld>
                    <a:endParaRPr lang="fr-FR"/>
                  </a:p>
                </c:rich>
              </c:tx>
              <c:spPr>
                <a:noFill/>
                <a:ln w="19050">
                  <a:solidFill>
                    <a:srgbClr val="CAD300"/>
                  </a:solidFill>
                </a:ln>
                <a:effectLst/>
              </c:sp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8C65-491B-8B83-51B0B24C20C3}"/>
                </c:ext>
              </c:extLst>
            </c:dLbl>
            <c:dLbl>
              <c:idx val="2"/>
              <c:spPr>
                <a:noFill/>
                <a:ln>
                  <a:noFill/>
                </a:ln>
                <a:effectLst/>
              </c:spPr>
              <c:txPr>
                <a:bodyPr wrap="square" lIns="38100" tIns="19050" rIns="38100" bIns="19050" anchor="ctr">
                  <a:spAutoFit/>
                </a:bodyPr>
                <a:lstStyle/>
                <a:p>
                  <a:pPr>
                    <a:defRPr sz="1400" b="0">
                      <a:solidFill>
                        <a:srgbClr val="D68CB5"/>
                      </a:solidFill>
                      <a:latin typeface="Fira Sans  "/>
                    </a:defRPr>
                  </a:pPr>
                  <a:endParaRPr lang="en-FR"/>
                </a:p>
              </c:txPr>
              <c:dLblPos val="outEnd"/>
              <c:showLegendKey val="0"/>
              <c:showVal val="1"/>
              <c:showCatName val="0"/>
              <c:showSerName val="0"/>
              <c:showPercent val="0"/>
              <c:showBubbleSize val="0"/>
              <c:extLst>
                <c:ext xmlns:c16="http://schemas.microsoft.com/office/drawing/2014/chart" uri="{C3380CC4-5D6E-409C-BE32-E72D297353CC}">
                  <c16:uniqueId val="{00000000-AFA4-448D-942C-BF139519E960}"/>
                </c:ext>
              </c:extLst>
            </c:dLbl>
            <c:dLbl>
              <c:idx val="3"/>
              <c:spPr>
                <a:noFill/>
                <a:ln>
                  <a:noFill/>
                </a:ln>
                <a:effectLst/>
              </c:spPr>
              <c:txPr>
                <a:bodyPr wrap="square" lIns="38100" tIns="19050" rIns="38100" bIns="19050" anchor="ctr">
                  <a:spAutoFit/>
                </a:bodyPr>
                <a:lstStyle/>
                <a:p>
                  <a:pPr>
                    <a:defRPr sz="1400" b="0">
                      <a:solidFill>
                        <a:srgbClr val="D68CB5"/>
                      </a:solidFill>
                      <a:latin typeface="Fira Sans "/>
                    </a:defRPr>
                  </a:pPr>
                  <a:endParaRPr lang="en-FR"/>
                </a:p>
              </c:txPr>
              <c:dLblPos val="outEnd"/>
              <c:showLegendKey val="0"/>
              <c:showVal val="1"/>
              <c:showCatName val="0"/>
              <c:showSerName val="0"/>
              <c:showPercent val="0"/>
              <c:showBubbleSize val="0"/>
              <c:extLst>
                <c:ext xmlns:c16="http://schemas.microsoft.com/office/drawing/2014/chart" uri="{C3380CC4-5D6E-409C-BE32-E72D297353CC}">
                  <c16:uniqueId val="{00000001-AFA4-448D-942C-BF139519E960}"/>
                </c:ext>
              </c:extLst>
            </c:dLbl>
            <c:dLbl>
              <c:idx val="4"/>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en-FR"/>
                </a:p>
              </c:txPr>
              <c:dLblPos val="outEnd"/>
              <c:showLegendKey val="0"/>
              <c:showVal val="1"/>
              <c:showCatName val="0"/>
              <c:showSerName val="0"/>
              <c:showPercent val="0"/>
              <c:showBubbleSize val="0"/>
              <c:extLst>
                <c:ext xmlns:c16="http://schemas.microsoft.com/office/drawing/2014/chart" uri="{C3380CC4-5D6E-409C-BE32-E72D297353CC}">
                  <c16:uniqueId val="{00000002-AFA4-448D-942C-BF139519E960}"/>
                </c:ext>
              </c:extLst>
            </c:dLbl>
            <c:dLbl>
              <c:idx val="5"/>
              <c:spPr>
                <a:noFill/>
                <a:ln>
                  <a:noFill/>
                </a:ln>
                <a:effectLst/>
              </c:spPr>
              <c:txPr>
                <a:bodyPr wrap="square" lIns="38100" tIns="19050" rIns="38100" bIns="19050" anchor="ctr" anchorCtr="0">
                  <a:spAutoFit/>
                </a:bodyPr>
                <a:lstStyle/>
                <a:p>
                  <a:pPr algn="ctr" rtl="0">
                    <a:defRPr lang="en-US" sz="1400" b="1" i="0" u="none" strike="noStrike" kern="1200" baseline="0">
                      <a:solidFill>
                        <a:srgbClr val="CAD300"/>
                      </a:solidFill>
                      <a:latin typeface="Fira Sans "/>
                      <a:ea typeface="+mn-ea"/>
                      <a:cs typeface="+mn-cs"/>
                    </a:defRPr>
                  </a:pPr>
                  <a:endParaRPr lang="en-FR"/>
                </a:p>
              </c:txPr>
              <c:dLblPos val="outEnd"/>
              <c:showLegendKey val="0"/>
              <c:showVal val="1"/>
              <c:showCatName val="0"/>
              <c:showSerName val="0"/>
              <c:showPercent val="0"/>
              <c:showBubbleSize val="0"/>
              <c:extLst>
                <c:ext xmlns:c16="http://schemas.microsoft.com/office/drawing/2014/chart" uri="{C3380CC4-5D6E-409C-BE32-E72D297353CC}">
                  <c16:uniqueId val="{00000008-8C65-491B-8B83-51B0B24C20C3}"/>
                </c:ext>
              </c:extLst>
            </c:dLbl>
            <c:dLbl>
              <c:idx val="6"/>
              <c:layout>
                <c:manualLayout>
                  <c:x val="-1.8662885105695118E-3"/>
                  <c:y val="1.6534348481573966E-2"/>
                </c:manualLayout>
              </c:layout>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en-FR"/>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C65-491B-8B83-51B0B24C20C3}"/>
                </c:ext>
              </c:extLst>
            </c:dLbl>
            <c:dLbl>
              <c:idx val="7"/>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en-FR"/>
                </a:p>
              </c:txPr>
              <c:dLblPos val="outEnd"/>
              <c:showLegendKey val="0"/>
              <c:showVal val="1"/>
              <c:showCatName val="0"/>
              <c:showSerName val="0"/>
              <c:showPercent val="0"/>
              <c:showBubbleSize val="0"/>
              <c:extLst>
                <c:ext xmlns:c16="http://schemas.microsoft.com/office/drawing/2014/chart" uri="{C3380CC4-5D6E-409C-BE32-E72D297353CC}">
                  <c16:uniqueId val="{00000009-8C65-491B-8B83-51B0B24C20C3}"/>
                </c:ext>
              </c:extLst>
            </c:dLbl>
            <c:dLbl>
              <c:idx val="8"/>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en-FR"/>
                </a:p>
              </c:txPr>
              <c:dLblPos val="outEnd"/>
              <c:showLegendKey val="0"/>
              <c:showVal val="1"/>
              <c:showCatName val="0"/>
              <c:showSerName val="0"/>
              <c:showPercent val="0"/>
              <c:showBubbleSize val="0"/>
              <c:extLst>
                <c:ext xmlns:c16="http://schemas.microsoft.com/office/drawing/2014/chart" uri="{C3380CC4-5D6E-409C-BE32-E72D297353CC}">
                  <c16:uniqueId val="{00000003-AFA4-448D-942C-BF139519E960}"/>
                </c:ext>
              </c:extLst>
            </c:dLbl>
            <c:dLbl>
              <c:idx val="9"/>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en-FR"/>
                </a:p>
              </c:txPr>
              <c:dLblPos val="outEnd"/>
              <c:showLegendKey val="0"/>
              <c:showVal val="1"/>
              <c:showCatName val="0"/>
              <c:showSerName val="0"/>
              <c:showPercent val="0"/>
              <c:showBubbleSize val="0"/>
              <c:extLst>
                <c:ext xmlns:c16="http://schemas.microsoft.com/office/drawing/2014/chart" uri="{C3380CC4-5D6E-409C-BE32-E72D297353CC}">
                  <c16:uniqueId val="{00000005-8C65-491B-8B83-51B0B24C20C3}"/>
                </c:ext>
              </c:extLst>
            </c:dLbl>
            <c:dLbl>
              <c:idx val="10"/>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en-FR"/>
                </a:p>
              </c:txPr>
              <c:dLblPos val="outEnd"/>
              <c:showLegendKey val="0"/>
              <c:showVal val="1"/>
              <c:showCatName val="0"/>
              <c:showSerName val="0"/>
              <c:showPercent val="0"/>
              <c:showBubbleSize val="0"/>
              <c:extLst>
                <c:ext xmlns:c16="http://schemas.microsoft.com/office/drawing/2014/chart" uri="{C3380CC4-5D6E-409C-BE32-E72D297353CC}">
                  <c16:uniqueId val="{00000001-D135-4749-9364-3DDF0C1FCE7C}"/>
                </c:ext>
              </c:extLst>
            </c:dLbl>
            <c:dLbl>
              <c:idx val="11"/>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en-FR"/>
                </a:p>
              </c:txPr>
              <c:dLblPos val="outEnd"/>
              <c:showLegendKey val="0"/>
              <c:showVal val="1"/>
              <c:showCatName val="0"/>
              <c:showSerName val="0"/>
              <c:showPercent val="0"/>
              <c:showBubbleSize val="0"/>
              <c:extLst>
                <c:ext xmlns:c16="http://schemas.microsoft.com/office/drawing/2014/chart" uri="{C3380CC4-5D6E-409C-BE32-E72D297353CC}">
                  <c16:uniqueId val="{00000002-D135-4749-9364-3DDF0C1FCE7C}"/>
                </c:ext>
              </c:extLst>
            </c:dLbl>
            <c:dLbl>
              <c:idx val="12"/>
              <c:spPr>
                <a:noFill/>
                <a:ln>
                  <a:noFill/>
                </a:ln>
                <a:effectLst/>
              </c:spPr>
              <c:txPr>
                <a:bodyPr wrap="square" lIns="38100" tIns="19050" rIns="38100" bIns="19050" anchor="ctr" anchorCtr="0">
                  <a:spAutoFit/>
                </a:bodyPr>
                <a:lstStyle/>
                <a:p>
                  <a:pPr algn="ctr" rtl="0">
                    <a:defRPr lang="en-US" sz="1400" b="0" i="0" u="none" strike="noStrike" kern="1200" baseline="0">
                      <a:solidFill>
                        <a:srgbClr val="D68CB5"/>
                      </a:solidFill>
                      <a:latin typeface="Fira Sans "/>
                      <a:ea typeface="+mn-ea"/>
                      <a:cs typeface="+mn-cs"/>
                    </a:defRPr>
                  </a:pPr>
                  <a:endParaRPr lang="en-FR"/>
                </a:p>
              </c:txPr>
              <c:dLblPos val="outEnd"/>
              <c:showLegendKey val="0"/>
              <c:showVal val="1"/>
              <c:showCatName val="0"/>
              <c:showSerName val="0"/>
              <c:showPercent val="0"/>
              <c:showBubbleSize val="0"/>
              <c:extLst>
                <c:ext xmlns:c16="http://schemas.microsoft.com/office/drawing/2014/chart" uri="{C3380CC4-5D6E-409C-BE32-E72D297353CC}">
                  <c16:uniqueId val="{00000003-D135-4749-9364-3DDF0C1FCE7C}"/>
                </c:ext>
              </c:extLst>
            </c:dLbl>
            <c:spPr>
              <a:noFill/>
              <a:ln>
                <a:noFill/>
              </a:ln>
              <a:effectLst/>
            </c:spPr>
            <c:txPr>
              <a:bodyPr wrap="square" lIns="38100" tIns="19050" rIns="38100" bIns="19050" anchor="ctr">
                <a:spAutoFit/>
              </a:bodyPr>
              <a:lstStyle/>
              <a:p>
                <a:pPr>
                  <a:defRPr sz="1400" b="1">
                    <a:solidFill>
                      <a:srgbClr val="D68CB5"/>
                    </a:solidFill>
                    <a:latin typeface="Fira Sans ExtraBold" panose="020B0903050000020004" pitchFamily="34" charset="0"/>
                  </a:defRPr>
                </a:pPr>
                <a:endParaRPr lang="en-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Feuil1!$A$2:$A$14</c:f>
              <c:numCache>
                <c:formatCode>General</c:formatCode>
                <c:ptCount val="13"/>
              </c:numCache>
            </c:numRef>
          </c:cat>
          <c:val>
            <c:numRef>
              <c:f>Feuil1!$C$2:$C$14</c:f>
              <c:numCache>
                <c:formatCode>General</c:formatCode>
                <c:ptCount val="13"/>
                <c:pt idx="0">
                  <c:v>86</c:v>
                </c:pt>
                <c:pt idx="1">
                  <c:v>88</c:v>
                </c:pt>
                <c:pt idx="2">
                  <c:v>86</c:v>
                </c:pt>
                <c:pt idx="3">
                  <c:v>86</c:v>
                </c:pt>
                <c:pt idx="4">
                  <c:v>88</c:v>
                </c:pt>
                <c:pt idx="5">
                  <c:v>93</c:v>
                </c:pt>
                <c:pt idx="6">
                  <c:v>91</c:v>
                </c:pt>
                <c:pt idx="7">
                  <c:v>87</c:v>
                </c:pt>
                <c:pt idx="8">
                  <c:v>90</c:v>
                </c:pt>
                <c:pt idx="9">
                  <c:v>90</c:v>
                </c:pt>
                <c:pt idx="10">
                  <c:v>90</c:v>
                </c:pt>
                <c:pt idx="11">
                  <c:v>90</c:v>
                </c:pt>
                <c:pt idx="12">
                  <c:v>89</c:v>
                </c:pt>
              </c:numCache>
            </c:numRef>
          </c:val>
          <c:extLst>
            <c:ext xmlns:c16="http://schemas.microsoft.com/office/drawing/2014/chart" uri="{C3380CC4-5D6E-409C-BE32-E72D297353CC}">
              <c16:uniqueId val="{00000000-C8F6-4A1B-9A7B-E9BF2D420831}"/>
            </c:ext>
          </c:extLst>
        </c:ser>
        <c:dLbls>
          <c:showLegendKey val="0"/>
          <c:showVal val="0"/>
          <c:showCatName val="0"/>
          <c:showSerName val="0"/>
          <c:showPercent val="0"/>
          <c:showBubbleSize val="0"/>
        </c:dLbls>
        <c:gapWidth val="220"/>
        <c:axId val="546324272"/>
        <c:axId val="546324624"/>
      </c:barChart>
      <c:barChart>
        <c:barDir val="col"/>
        <c:grouping val="clustered"/>
        <c:varyColors val="0"/>
        <c:ser>
          <c:idx val="0"/>
          <c:order val="0"/>
          <c:tx>
            <c:strRef>
              <c:f>Feuil1!$B$1</c:f>
              <c:strCache>
                <c:ptCount val="1"/>
                <c:pt idx="0">
                  <c:v>Colonne3</c:v>
                </c:pt>
              </c:strCache>
            </c:strRef>
          </c:tx>
          <c:spPr>
            <a:solidFill>
              <a:srgbClr val="B51A78"/>
            </a:solidFill>
            <a:ln cap="sq">
              <a:solidFill>
                <a:srgbClr val="B81179"/>
              </a:solidFill>
            </a:ln>
            <a:effectLst>
              <a:outerShdw algn="ctr" rotWithShape="0">
                <a:srgbClr val="000000">
                  <a:alpha val="43137"/>
                </a:srgbClr>
              </a:outerShdw>
              <a:softEdge rad="0"/>
            </a:effectLst>
          </c:spPr>
          <c:invertIfNegative val="0"/>
          <c:dLbls>
            <c:dLbl>
              <c:idx val="0"/>
              <c:spPr>
                <a:noFill/>
                <a:ln>
                  <a:noFill/>
                </a:ln>
                <a:effectLst/>
              </c:spPr>
              <c:txPr>
                <a:bodyPr wrap="square" lIns="38100" tIns="19050" rIns="38100" bIns="19050" anchor="ctr">
                  <a:spAutoFit/>
                </a:bodyPr>
                <a:lstStyle/>
                <a:p>
                  <a:pPr>
                    <a:defRPr sz="1400" b="1">
                      <a:solidFill>
                        <a:schemeClr val="bg1"/>
                      </a:solidFill>
                      <a:latin typeface="Fira Sans" panose="020B0503050000020004" pitchFamily="34" charset="0"/>
                    </a:defRPr>
                  </a:pPr>
                  <a:endParaRPr lang="en-FR"/>
                </a:p>
              </c:txPr>
              <c:dLblPos val="ctr"/>
              <c:showLegendKey val="0"/>
              <c:showVal val="1"/>
              <c:showCatName val="0"/>
              <c:showSerName val="0"/>
              <c:showPercent val="0"/>
              <c:showBubbleSize val="0"/>
              <c:extLst>
                <c:ext xmlns:c16="http://schemas.microsoft.com/office/drawing/2014/chart" uri="{C3380CC4-5D6E-409C-BE32-E72D297353CC}">
                  <c16:uniqueId val="{00000000-19E7-45E6-96D5-8605E6095649}"/>
                </c:ext>
              </c:extLst>
            </c:dLbl>
            <c:dLbl>
              <c:idx val="1"/>
              <c:spPr>
                <a:noFill/>
                <a:ln w="19050">
                  <a:solidFill>
                    <a:srgbClr val="CAD300"/>
                  </a:solidFill>
                </a:ln>
                <a:effectLst/>
              </c:spPr>
              <c:txPr>
                <a:bodyPr wrap="square" lIns="38100" tIns="19050" rIns="38100" bIns="19050" anchor="ctr" anchorCtr="0">
                  <a:spAutoFit/>
                </a:bodyPr>
                <a:lstStyle/>
                <a:p>
                  <a:pPr algn="ctr" rtl="0">
                    <a:defRPr lang="en-US" sz="1400" b="1" i="0" u="none" strike="noStrike" kern="1200" baseline="0">
                      <a:solidFill>
                        <a:schemeClr val="bg1"/>
                      </a:solidFill>
                      <a:latin typeface="Fira Sans ExtraBold" panose="020B0903050000020004" pitchFamily="34" charset="0"/>
                      <a:ea typeface="+mn-ea"/>
                      <a:cs typeface="+mn-cs"/>
                    </a:defRPr>
                  </a:pPr>
                  <a:endParaRPr lang="en-FR"/>
                </a:p>
              </c:txPr>
              <c:dLblPos val="ctr"/>
              <c:showLegendKey val="0"/>
              <c:showVal val="1"/>
              <c:showCatName val="0"/>
              <c:showSerName val="0"/>
              <c:showPercent val="0"/>
              <c:showBubbleSize val="0"/>
              <c:extLst>
                <c:ext xmlns:c16="http://schemas.microsoft.com/office/drawing/2014/chart" uri="{C3380CC4-5D6E-409C-BE32-E72D297353CC}">
                  <c16:uniqueId val="{00000000-D135-4749-9364-3DDF0C1FCE7C}"/>
                </c:ext>
              </c:extLst>
            </c:dLbl>
            <c:dLbl>
              <c:idx val="4"/>
              <c:spPr>
                <a:noFill/>
                <a:ln>
                  <a:noFill/>
                </a:ln>
                <a:effectLst/>
              </c:spPr>
              <c:txPr>
                <a:bodyPr wrap="square" lIns="38100" tIns="19050" rIns="38100" bIns="19050" anchor="ctr" anchorCtr="0">
                  <a:spAutoFit/>
                </a:bodyPr>
                <a:lstStyle/>
                <a:p>
                  <a:pPr algn="ctr" rtl="0">
                    <a:defRPr lang="en-US" sz="1400" b="0" i="0" u="none" strike="noStrike" kern="1200" baseline="0">
                      <a:solidFill>
                        <a:schemeClr val="bg1"/>
                      </a:solidFill>
                      <a:latin typeface="Fira Sans" panose="020B0503050000020004" pitchFamily="34" charset="0"/>
                      <a:ea typeface="+mn-ea"/>
                      <a:cs typeface="+mn-cs"/>
                    </a:defRPr>
                  </a:pPr>
                  <a:endParaRPr lang="en-FR"/>
                </a:p>
              </c:txPr>
              <c:dLblPos val="ctr"/>
              <c:showLegendKey val="0"/>
              <c:showVal val="1"/>
              <c:showCatName val="0"/>
              <c:showSerName val="0"/>
              <c:showPercent val="0"/>
              <c:showBubbleSize val="0"/>
              <c:extLst>
                <c:ext xmlns:c16="http://schemas.microsoft.com/office/drawing/2014/chart" uri="{C3380CC4-5D6E-409C-BE32-E72D297353CC}">
                  <c16:uniqueId val="{00000000-61B3-41A5-82D0-30A3491EEB00}"/>
                </c:ext>
              </c:extLst>
            </c:dLbl>
            <c:dLbl>
              <c:idx val="5"/>
              <c:tx>
                <c:rich>
                  <a:bodyPr wrap="square" lIns="38100" tIns="19050" rIns="38100" bIns="19050" anchor="ctr" anchorCtr="0">
                    <a:spAutoFit/>
                  </a:bodyPr>
                  <a:lstStyle/>
                  <a:p>
                    <a:pPr algn="ctr">
                      <a:defRPr lang="en-US" sz="1400" b="1" i="0" u="none" strike="noStrike" kern="1200" baseline="0">
                        <a:solidFill>
                          <a:srgbClr val="CAD300"/>
                        </a:solidFill>
                        <a:latin typeface="Fira Sans" panose="020B0503050000020004" pitchFamily="34" charset="0"/>
                        <a:ea typeface="+mn-ea"/>
                        <a:cs typeface="+mn-cs"/>
                      </a:defRPr>
                    </a:pPr>
                    <a:fld id="{145EEC86-4180-564F-B59C-B3A587621510}" type="VALUE">
                      <a:rPr lang="en-US" sz="1400" b="1" i="0" u="none" strike="noStrike" kern="1200" baseline="0">
                        <a:solidFill>
                          <a:srgbClr val="CAD300"/>
                        </a:solidFill>
                        <a:latin typeface="Fira Sans" panose="020B0503050000020004" pitchFamily="34" charset="0"/>
                        <a:ea typeface="+mn-ea"/>
                        <a:cs typeface="+mn-cs"/>
                      </a:rPr>
                      <a:pPr algn="ctr">
                        <a:defRPr lang="en-US" sz="1400" b="1" i="0" u="none" strike="noStrike" kern="1200" baseline="0">
                          <a:solidFill>
                            <a:srgbClr val="CAD300"/>
                          </a:solidFill>
                          <a:latin typeface="Fira Sans" panose="020B0503050000020004" pitchFamily="34" charset="0"/>
                          <a:ea typeface="+mn-ea"/>
                          <a:cs typeface="+mn-cs"/>
                        </a:defRPr>
                      </a:pPr>
                      <a:t>[VALEUR]</a:t>
                    </a:fld>
                    <a:endParaRPr lang="fr-FR"/>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007-42AD-8F3D-4DBB039E21D5}"/>
                </c:ext>
              </c:extLst>
            </c:dLbl>
            <c:dLbl>
              <c:idx val="6"/>
              <c:tx>
                <c:rich>
                  <a:bodyPr wrap="square" lIns="38100" tIns="19050" rIns="38100" bIns="19050" anchor="ctr" anchorCtr="0">
                    <a:spAutoFit/>
                  </a:bodyPr>
                  <a:lstStyle/>
                  <a:p>
                    <a:pPr algn="ctr" rtl="0">
                      <a:defRPr lang="en-US" sz="1400" b="1" i="0" u="none" strike="noStrike" kern="1200" baseline="0">
                        <a:solidFill>
                          <a:srgbClr val="CAD300"/>
                        </a:solidFill>
                        <a:latin typeface="Fira Sans" panose="020B0503050000020004" pitchFamily="34" charset="0"/>
                        <a:ea typeface="+mn-ea"/>
                        <a:cs typeface="+mn-cs"/>
                      </a:defRPr>
                    </a:pPr>
                    <a:fld id="{DD694F44-A058-CD43-A671-8846D4E3E14E}" type="VALUE">
                      <a:rPr lang="en-US" sz="1400" b="1" i="0" u="none" strike="noStrike" kern="1200" baseline="0">
                        <a:solidFill>
                          <a:srgbClr val="CAD300"/>
                        </a:solidFill>
                        <a:latin typeface="Fira Sans" panose="020B0503050000020004" pitchFamily="34" charset="0"/>
                        <a:ea typeface="+mn-ea"/>
                        <a:cs typeface="+mn-cs"/>
                      </a:rPr>
                      <a:pPr algn="ctr" rtl="0">
                        <a:defRPr lang="en-US" sz="1400" b="1" i="0" u="none" strike="noStrike" kern="1200" baseline="0">
                          <a:solidFill>
                            <a:srgbClr val="CAD300"/>
                          </a:solidFill>
                          <a:latin typeface="Fira Sans" panose="020B0503050000020004" pitchFamily="34" charset="0"/>
                          <a:ea typeface="+mn-ea"/>
                          <a:cs typeface="+mn-cs"/>
                        </a:defRPr>
                      </a:pPr>
                      <a:t>[VALEUR]</a:t>
                    </a:fld>
                    <a:endParaRPr lang="fr-FR"/>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007-42AD-8F3D-4DBB039E21D5}"/>
                </c:ext>
              </c:extLst>
            </c:dLbl>
            <c:dLbl>
              <c:idx val="7"/>
              <c:spPr>
                <a:noFill/>
                <a:ln>
                  <a:noFill/>
                </a:ln>
                <a:effectLst/>
              </c:spPr>
              <c:txPr>
                <a:bodyPr wrap="square" lIns="38100" tIns="19050" rIns="38100" bIns="19050" anchor="ctr" anchorCtr="0">
                  <a:spAutoFit/>
                </a:bodyPr>
                <a:lstStyle/>
                <a:p>
                  <a:pPr algn="ctr" rtl="0">
                    <a:defRPr lang="en-US" sz="1400" b="0" i="0" u="none" strike="noStrike" kern="1200" baseline="0">
                      <a:solidFill>
                        <a:schemeClr val="bg1"/>
                      </a:solidFill>
                      <a:latin typeface="Fira Sans" panose="020B0503050000020004" pitchFamily="34" charset="0"/>
                      <a:ea typeface="+mn-ea"/>
                      <a:cs typeface="+mn-cs"/>
                    </a:defRPr>
                  </a:pPr>
                  <a:endParaRPr lang="en-FR"/>
                </a:p>
              </c:txPr>
              <c:dLblPos val="ctr"/>
              <c:showLegendKey val="0"/>
              <c:showVal val="1"/>
              <c:showCatName val="0"/>
              <c:showSerName val="0"/>
              <c:showPercent val="0"/>
              <c:showBubbleSize val="0"/>
              <c:extLst>
                <c:ext xmlns:c16="http://schemas.microsoft.com/office/drawing/2014/chart" uri="{C3380CC4-5D6E-409C-BE32-E72D297353CC}">
                  <c16:uniqueId val="{00000002-D007-42AD-8F3D-4DBB039E21D5}"/>
                </c:ext>
              </c:extLst>
            </c:dLbl>
            <c:dLbl>
              <c:idx val="8"/>
              <c:spPr>
                <a:noFill/>
                <a:ln>
                  <a:noFill/>
                </a:ln>
                <a:effectLst/>
              </c:spPr>
              <c:txPr>
                <a:bodyPr wrap="square" lIns="38100" tIns="19050" rIns="38100" bIns="19050" anchor="ctr" anchorCtr="0">
                  <a:spAutoFit/>
                </a:bodyPr>
                <a:lstStyle/>
                <a:p>
                  <a:pPr algn="ctr" rtl="0">
                    <a:defRPr lang="en-US" sz="1400" b="0" i="0" u="none" strike="noStrike" kern="1200" baseline="0">
                      <a:solidFill>
                        <a:schemeClr val="bg1"/>
                      </a:solidFill>
                      <a:latin typeface="Fira Sans" panose="020B0503050000020004" pitchFamily="34" charset="0"/>
                      <a:ea typeface="+mn-ea"/>
                      <a:cs typeface="+mn-cs"/>
                    </a:defRPr>
                  </a:pPr>
                  <a:endParaRPr lang="en-FR"/>
                </a:p>
              </c:txPr>
              <c:dLblPos val="ctr"/>
              <c:showLegendKey val="0"/>
              <c:showVal val="1"/>
              <c:showCatName val="0"/>
              <c:showSerName val="0"/>
              <c:showPercent val="0"/>
              <c:showBubbleSize val="0"/>
              <c:extLst>
                <c:ext xmlns:c16="http://schemas.microsoft.com/office/drawing/2014/chart" uri="{C3380CC4-5D6E-409C-BE32-E72D297353CC}">
                  <c16:uniqueId val="{00000003-D007-42AD-8F3D-4DBB039E21D5}"/>
                </c:ext>
              </c:extLst>
            </c:dLbl>
            <c:dLbl>
              <c:idx val="9"/>
              <c:spPr>
                <a:noFill/>
                <a:ln>
                  <a:noFill/>
                </a:ln>
                <a:effectLst/>
              </c:spPr>
              <c:txPr>
                <a:bodyPr wrap="square" lIns="38100" tIns="19050" rIns="38100" bIns="19050" anchor="ctr" anchorCtr="0">
                  <a:spAutoFit/>
                </a:bodyPr>
                <a:lstStyle/>
                <a:p>
                  <a:pPr algn="ctr" rtl="0">
                    <a:defRPr lang="en-US" sz="1400" b="0" i="0" u="none" strike="noStrike" kern="1200" baseline="0">
                      <a:solidFill>
                        <a:schemeClr val="bg1"/>
                      </a:solidFill>
                      <a:latin typeface="Fira Sans" panose="020B0503050000020004" pitchFamily="34" charset="0"/>
                      <a:ea typeface="+mn-ea"/>
                      <a:cs typeface="+mn-cs"/>
                    </a:defRPr>
                  </a:pPr>
                  <a:endParaRPr lang="en-FR"/>
                </a:p>
              </c:txPr>
              <c:dLblPos val="ctr"/>
              <c:showLegendKey val="0"/>
              <c:showVal val="1"/>
              <c:showCatName val="0"/>
              <c:showSerName val="0"/>
              <c:showPercent val="0"/>
              <c:showBubbleSize val="0"/>
              <c:extLst>
                <c:ext xmlns:c16="http://schemas.microsoft.com/office/drawing/2014/chart" uri="{C3380CC4-5D6E-409C-BE32-E72D297353CC}">
                  <c16:uniqueId val="{00000004-D007-42AD-8F3D-4DBB039E21D5}"/>
                </c:ext>
              </c:extLst>
            </c:dLbl>
            <c:dLbl>
              <c:idx val="10"/>
              <c:spPr>
                <a:noFill/>
                <a:ln>
                  <a:noFill/>
                </a:ln>
                <a:effectLst/>
              </c:spPr>
              <c:txPr>
                <a:bodyPr wrap="square" lIns="38100" tIns="19050" rIns="38100" bIns="19050" anchor="ctr" anchorCtr="0">
                  <a:spAutoFit/>
                </a:bodyPr>
                <a:lstStyle/>
                <a:p>
                  <a:pPr algn="ctr" rtl="0">
                    <a:defRPr lang="en-US" sz="1400" b="1" i="0" u="none" strike="noStrike" kern="1200" baseline="0">
                      <a:solidFill>
                        <a:srgbClr val="CAD300"/>
                      </a:solidFill>
                      <a:latin typeface="Fira Sans" panose="020B0503050000020004" pitchFamily="34" charset="0"/>
                      <a:ea typeface="+mn-ea"/>
                      <a:cs typeface="+mn-cs"/>
                    </a:defRPr>
                  </a:pPr>
                  <a:endParaRPr lang="en-FR"/>
                </a:p>
              </c:txPr>
              <c:dLblPos val="ctr"/>
              <c:showLegendKey val="0"/>
              <c:showVal val="1"/>
              <c:showCatName val="0"/>
              <c:showSerName val="0"/>
              <c:showPercent val="0"/>
              <c:showBubbleSize val="0"/>
              <c:extLst>
                <c:ext xmlns:c16="http://schemas.microsoft.com/office/drawing/2014/chart" uri="{C3380CC4-5D6E-409C-BE32-E72D297353CC}">
                  <c16:uniqueId val="{00000004-D135-4749-9364-3DDF0C1FCE7C}"/>
                </c:ext>
              </c:extLst>
            </c:dLbl>
            <c:dLbl>
              <c:idx val="11"/>
              <c:spPr>
                <a:noFill/>
                <a:ln>
                  <a:noFill/>
                </a:ln>
                <a:effectLst/>
              </c:spPr>
              <c:txPr>
                <a:bodyPr wrap="square" lIns="38100" tIns="19050" rIns="38100" bIns="19050" anchor="ctr" anchorCtr="0">
                  <a:spAutoFit/>
                </a:bodyPr>
                <a:lstStyle/>
                <a:p>
                  <a:pPr algn="ctr" rtl="0">
                    <a:defRPr lang="en-US" sz="1400" b="0" i="0" u="none" strike="noStrike" kern="1200" baseline="0">
                      <a:solidFill>
                        <a:schemeClr val="bg1"/>
                      </a:solidFill>
                      <a:latin typeface="Fira Sans" panose="020B0503050000020004" pitchFamily="34" charset="0"/>
                      <a:ea typeface="+mn-ea"/>
                      <a:cs typeface="+mn-cs"/>
                    </a:defRPr>
                  </a:pPr>
                  <a:endParaRPr lang="en-FR"/>
                </a:p>
              </c:txPr>
              <c:dLblPos val="ctr"/>
              <c:showLegendKey val="0"/>
              <c:showVal val="1"/>
              <c:showCatName val="0"/>
              <c:showSerName val="0"/>
              <c:showPercent val="0"/>
              <c:showBubbleSize val="0"/>
              <c:extLst>
                <c:ext xmlns:c16="http://schemas.microsoft.com/office/drawing/2014/chart" uri="{C3380CC4-5D6E-409C-BE32-E72D297353CC}">
                  <c16:uniqueId val="{00000001-3213-4021-92EA-C702E44380B8}"/>
                </c:ext>
              </c:extLst>
            </c:dLbl>
            <c:dLbl>
              <c:idx val="12"/>
              <c:spPr>
                <a:noFill/>
                <a:ln>
                  <a:noFill/>
                </a:ln>
                <a:effectLst/>
              </c:spPr>
              <c:txPr>
                <a:bodyPr wrap="square" lIns="38100" tIns="19050" rIns="38100" bIns="19050" anchor="ctr" anchorCtr="0">
                  <a:spAutoFit/>
                </a:bodyPr>
                <a:lstStyle/>
                <a:p>
                  <a:pPr algn="ctr" rtl="0">
                    <a:defRPr lang="en-US" sz="1400" b="0" i="0" u="none" strike="noStrike" kern="1200" baseline="0">
                      <a:solidFill>
                        <a:schemeClr val="bg1"/>
                      </a:solidFill>
                      <a:latin typeface="Fira Sans" panose="020B0503050000020004" pitchFamily="34" charset="0"/>
                      <a:ea typeface="+mn-ea"/>
                      <a:cs typeface="+mn-cs"/>
                    </a:defRPr>
                  </a:pPr>
                  <a:endParaRPr lang="en-FR"/>
                </a:p>
              </c:txPr>
              <c:dLblPos val="ctr"/>
              <c:showLegendKey val="0"/>
              <c:showVal val="1"/>
              <c:showCatName val="0"/>
              <c:showSerName val="0"/>
              <c:showPercent val="0"/>
              <c:showBubbleSize val="0"/>
              <c:extLst>
                <c:ext xmlns:c16="http://schemas.microsoft.com/office/drawing/2014/chart" uri="{C3380CC4-5D6E-409C-BE32-E72D297353CC}">
                  <c16:uniqueId val="{00000005-D135-4749-9364-3DDF0C1FCE7C}"/>
                </c:ext>
              </c:extLst>
            </c:dLbl>
            <c:spPr>
              <a:noFill/>
              <a:ln>
                <a:noFill/>
              </a:ln>
              <a:effectLst/>
            </c:spPr>
            <c:txPr>
              <a:bodyPr wrap="square" lIns="38100" tIns="19050" rIns="38100" bIns="19050" anchor="ctr">
                <a:spAutoFit/>
              </a:bodyPr>
              <a:lstStyle/>
              <a:p>
                <a:pPr>
                  <a:defRPr sz="1400">
                    <a:solidFill>
                      <a:schemeClr val="bg1"/>
                    </a:solidFill>
                    <a:latin typeface="Fira Sans" panose="020B0503050000020004" pitchFamily="34" charset="0"/>
                  </a:defRPr>
                </a:pPr>
                <a:endParaRPr lang="en-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Feuil1!$A$2:$A$14</c:f>
              <c:numCache>
                <c:formatCode>General</c:formatCode>
                <c:ptCount val="13"/>
              </c:numCache>
            </c:numRef>
          </c:cat>
          <c:val>
            <c:numRef>
              <c:f>Feuil1!$B$2:$B$14</c:f>
              <c:numCache>
                <c:formatCode>General</c:formatCode>
                <c:ptCount val="13"/>
                <c:pt idx="0">
                  <c:v>47</c:v>
                </c:pt>
                <c:pt idx="1">
                  <c:v>51</c:v>
                </c:pt>
                <c:pt idx="2">
                  <c:v>49</c:v>
                </c:pt>
                <c:pt idx="3">
                  <c:v>50</c:v>
                </c:pt>
                <c:pt idx="4">
                  <c:v>52</c:v>
                </c:pt>
                <c:pt idx="5">
                  <c:v>57</c:v>
                </c:pt>
                <c:pt idx="6">
                  <c:v>59</c:v>
                </c:pt>
                <c:pt idx="7">
                  <c:v>43</c:v>
                </c:pt>
                <c:pt idx="8">
                  <c:v>51</c:v>
                </c:pt>
                <c:pt idx="9">
                  <c:v>54</c:v>
                </c:pt>
                <c:pt idx="10">
                  <c:v>57</c:v>
                </c:pt>
                <c:pt idx="11">
                  <c:v>57</c:v>
                </c:pt>
                <c:pt idx="12">
                  <c:v>54</c:v>
                </c:pt>
              </c:numCache>
            </c:numRef>
          </c:val>
          <c:extLst>
            <c:ext xmlns:c16="http://schemas.microsoft.com/office/drawing/2014/chart" uri="{C3380CC4-5D6E-409C-BE32-E72D297353CC}">
              <c16:uniqueId val="{00000000-F6F8-40F8-A626-E893C0458F38}"/>
            </c:ext>
          </c:extLst>
        </c:ser>
        <c:dLbls>
          <c:showLegendKey val="0"/>
          <c:showVal val="0"/>
          <c:showCatName val="0"/>
          <c:showSerName val="0"/>
          <c:showPercent val="0"/>
          <c:showBubbleSize val="0"/>
        </c:dLbls>
        <c:gapWidth val="150"/>
        <c:axId val="1914530240"/>
        <c:axId val="1914529824"/>
      </c:barChart>
      <c:catAx>
        <c:axId val="546324272"/>
        <c:scaling>
          <c:orientation val="minMax"/>
        </c:scaling>
        <c:delete val="1"/>
        <c:axPos val="b"/>
        <c:numFmt formatCode="General" sourceLinked="1"/>
        <c:majorTickMark val="out"/>
        <c:minorTickMark val="none"/>
        <c:tickLblPos val="nextTo"/>
        <c:crossAx val="546324624"/>
        <c:crosses val="autoZero"/>
        <c:auto val="1"/>
        <c:lblAlgn val="ctr"/>
        <c:lblOffset val="100"/>
        <c:noMultiLvlLbl val="0"/>
      </c:catAx>
      <c:valAx>
        <c:axId val="546324624"/>
        <c:scaling>
          <c:orientation val="minMax"/>
        </c:scaling>
        <c:delete val="1"/>
        <c:axPos val="l"/>
        <c:numFmt formatCode="General" sourceLinked="1"/>
        <c:majorTickMark val="out"/>
        <c:minorTickMark val="none"/>
        <c:tickLblPos val="nextTo"/>
        <c:crossAx val="546324272"/>
        <c:crosses val="autoZero"/>
        <c:crossBetween val="between"/>
      </c:valAx>
      <c:valAx>
        <c:axId val="1914529824"/>
        <c:scaling>
          <c:orientation val="minMax"/>
        </c:scaling>
        <c:delete val="1"/>
        <c:axPos val="r"/>
        <c:numFmt formatCode="General" sourceLinked="1"/>
        <c:majorTickMark val="out"/>
        <c:minorTickMark val="none"/>
        <c:tickLblPos val="nextTo"/>
        <c:crossAx val="1914530240"/>
        <c:crosses val="max"/>
        <c:crossBetween val="between"/>
      </c:valAx>
      <c:catAx>
        <c:axId val="1914530240"/>
        <c:scaling>
          <c:orientation val="minMax"/>
        </c:scaling>
        <c:delete val="1"/>
        <c:axPos val="b"/>
        <c:numFmt formatCode="General" sourceLinked="1"/>
        <c:majorTickMark val="out"/>
        <c:minorTickMark val="none"/>
        <c:tickLblPos val="nextTo"/>
        <c:crossAx val="1914529824"/>
        <c:crosses val="autoZero"/>
        <c:auto val="1"/>
        <c:lblAlgn val="ctr"/>
        <c:lblOffset val="100"/>
        <c:noMultiLvlLbl val="0"/>
      </c:catAx>
    </c:plotArea>
    <c:plotVisOnly val="1"/>
    <c:dispBlanksAs val="gap"/>
    <c:showDLblsOverMax val="0"/>
    <c:extLst>
      <c:ext xmlns:c16r3="http://schemas.microsoft.com/office/drawing/2017/03/chart" uri="{56B9EC1D-385E-4148-901F-78D8002777C0}">
        <c16r3:dataDisplayOptions16>
          <c16r3:dispNaAsBlank val="1"/>
        </c16r3:dataDisplayOptions16>
      </c:ext>
    </c:extLst>
  </c:chart>
  <c:txPr>
    <a:bodyPr/>
    <a:lstStyle/>
    <a:p>
      <a:pPr>
        <a:defRPr sz="1800"/>
      </a:pPr>
      <a:endParaRPr lang="en-FR"/>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593482673272162"/>
          <c:y val="5.9645883512968439E-3"/>
          <c:w val="0.63765542677530829"/>
          <c:h val="0.95090091566124424"/>
        </c:manualLayout>
      </c:layout>
      <c:barChart>
        <c:barDir val="bar"/>
        <c:grouping val="percentStacked"/>
        <c:varyColors val="0"/>
        <c:ser>
          <c:idx val="0"/>
          <c:order val="0"/>
          <c:tx>
            <c:strRef>
              <c:f>Feuil1!$B$1</c:f>
              <c:strCache>
                <c:ptCount val="1"/>
                <c:pt idx="0">
                  <c:v>daily</c:v>
                </c:pt>
              </c:strCache>
            </c:strRef>
          </c:tx>
          <c:spPr>
            <a:solidFill>
              <a:srgbClr val="B81179"/>
            </a:solidFill>
            <a:ln>
              <a:solidFill>
                <a:schemeClr val="bg1"/>
              </a:solidFill>
            </a:ln>
          </c:spPr>
          <c:invertIfNegative val="0"/>
          <c:dPt>
            <c:idx val="2"/>
            <c:invertIfNegative val="0"/>
            <c:bubble3D val="0"/>
            <c:extLst>
              <c:ext xmlns:c16="http://schemas.microsoft.com/office/drawing/2014/chart" uri="{C3380CC4-5D6E-409C-BE32-E72D297353CC}">
                <c16:uniqueId val="{00000000-9ED9-4CD0-83CC-34DE899D0C63}"/>
              </c:ext>
            </c:extLst>
          </c:dPt>
          <c:dLbls>
            <c:spPr>
              <a:noFill/>
              <a:ln>
                <a:noFill/>
              </a:ln>
              <a:effectLst/>
            </c:spPr>
            <c:txPr>
              <a:bodyPr wrap="square" lIns="38100" tIns="19050" rIns="38100" bIns="19050" anchor="ctr" anchorCtr="0">
                <a:spAutoFit/>
              </a:bodyPr>
              <a:lstStyle/>
              <a:p>
                <a:pPr algn="ctr">
                  <a:defRPr lang="en-US" sz="1100" b="0" i="0" u="none" strike="noStrike" kern="1200" baseline="0">
                    <a:solidFill>
                      <a:schemeClr val="bg1"/>
                    </a:solidFill>
                    <a:latin typeface="Fira Sans" panose="020B0503050000020004" pitchFamily="34" charset="0"/>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Feuil1!$A$2:$A$8</c:f>
              <c:strCache>
                <c:ptCount val="7"/>
                <c:pt idx="0">
                  <c:v>Wear cotton underwear</c:v>
                </c:pt>
                <c:pt idx="1">
                  <c:v>Use deodorant or a hygiene spray specifically on your intimate areas </c:v>
                </c:pt>
                <c:pt idx="2">
                  <c:v>Practice vaginal douching </c:v>
                </c:pt>
                <c:pt idx="3">
                  <c:v>Use a soap-free cleansing solution for your intimate areas </c:v>
                </c:pt>
                <c:pt idx="4">
                  <c:v>Prefer self-medication in case of irritation, itching, or burning sensations in intimate areas instead of visiting healthcare professionals</c:v>
                </c:pt>
                <c:pt idx="5">
                  <c:v>Sleep without underwear</c:v>
                </c:pt>
                <c:pt idx="6">
                  <c:v>Wash your body two or more times a day</c:v>
                </c:pt>
              </c:strCache>
            </c:strRef>
          </c:cat>
          <c:val>
            <c:numRef>
              <c:f>Feuil1!$B$2:$B$8</c:f>
              <c:numCache>
                <c:formatCode>General</c:formatCode>
                <c:ptCount val="7"/>
                <c:pt idx="0">
                  <c:v>51</c:v>
                </c:pt>
                <c:pt idx="1">
                  <c:v>9</c:v>
                </c:pt>
                <c:pt idx="2">
                  <c:v>11</c:v>
                </c:pt>
                <c:pt idx="3">
                  <c:v>28</c:v>
                </c:pt>
                <c:pt idx="4">
                  <c:v>6</c:v>
                </c:pt>
                <c:pt idx="5">
                  <c:v>23</c:v>
                </c:pt>
                <c:pt idx="6">
                  <c:v>29</c:v>
                </c:pt>
              </c:numCache>
            </c:numRef>
          </c:val>
          <c:extLst>
            <c:ext xmlns:c16="http://schemas.microsoft.com/office/drawing/2014/chart" uri="{C3380CC4-5D6E-409C-BE32-E72D297353CC}">
              <c16:uniqueId val="{00000002-9ED9-4CD0-83CC-34DE899D0C63}"/>
            </c:ext>
          </c:extLst>
        </c:ser>
        <c:ser>
          <c:idx val="1"/>
          <c:order val="1"/>
          <c:tx>
            <c:strRef>
              <c:f>Feuil1!$C$1</c:f>
              <c:strCache>
                <c:ptCount val="1"/>
                <c:pt idx="0">
                  <c:v>several times a week</c:v>
                </c:pt>
              </c:strCache>
            </c:strRef>
          </c:tx>
          <c:spPr>
            <a:solidFill>
              <a:srgbClr val="D68CB5"/>
            </a:solidFill>
            <a:ln>
              <a:solidFill>
                <a:schemeClr val="bg1"/>
              </a:solidFill>
            </a:ln>
          </c:spPr>
          <c:invertIfNegative val="0"/>
          <c:dLbls>
            <c:spPr>
              <a:noFill/>
              <a:ln>
                <a:noFill/>
              </a:ln>
              <a:effectLst/>
            </c:spPr>
            <c:txPr>
              <a:bodyPr/>
              <a:lstStyle/>
              <a:p>
                <a:pPr>
                  <a:defRPr sz="1100">
                    <a:solidFill>
                      <a:schemeClr val="bg1"/>
                    </a:solidFill>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Feuil1!$A$2:$A$8</c:f>
              <c:strCache>
                <c:ptCount val="7"/>
                <c:pt idx="0">
                  <c:v>Wear cotton underwear</c:v>
                </c:pt>
                <c:pt idx="1">
                  <c:v>Use deodorant or a hygiene spray specifically on your intimate areas </c:v>
                </c:pt>
                <c:pt idx="2">
                  <c:v>Practice vaginal douching </c:v>
                </c:pt>
                <c:pt idx="3">
                  <c:v>Use a soap-free cleansing solution for your intimate areas </c:v>
                </c:pt>
                <c:pt idx="4">
                  <c:v>Prefer self-medication in case of irritation, itching, or burning sensations in intimate areas instead of visiting healthcare professionals</c:v>
                </c:pt>
                <c:pt idx="5">
                  <c:v>Sleep without underwear</c:v>
                </c:pt>
                <c:pt idx="6">
                  <c:v>Wash your body two or more times a day</c:v>
                </c:pt>
              </c:strCache>
            </c:strRef>
          </c:cat>
          <c:val>
            <c:numRef>
              <c:f>Feuil1!$C$2:$C$8</c:f>
              <c:numCache>
                <c:formatCode>General</c:formatCode>
                <c:ptCount val="7"/>
                <c:pt idx="0">
                  <c:v>23</c:v>
                </c:pt>
                <c:pt idx="1">
                  <c:v>7</c:v>
                </c:pt>
                <c:pt idx="2">
                  <c:v>9</c:v>
                </c:pt>
                <c:pt idx="3">
                  <c:v>16</c:v>
                </c:pt>
                <c:pt idx="4">
                  <c:v>7</c:v>
                </c:pt>
                <c:pt idx="5">
                  <c:v>9</c:v>
                </c:pt>
                <c:pt idx="6">
                  <c:v>18</c:v>
                </c:pt>
              </c:numCache>
            </c:numRef>
          </c:val>
          <c:extLst>
            <c:ext xmlns:c16="http://schemas.microsoft.com/office/drawing/2014/chart" uri="{C3380CC4-5D6E-409C-BE32-E72D297353CC}">
              <c16:uniqueId val="{00000003-9ED9-4CD0-83CC-34DE899D0C63}"/>
            </c:ext>
          </c:extLst>
        </c:ser>
        <c:ser>
          <c:idx val="2"/>
          <c:order val="2"/>
          <c:tx>
            <c:strRef>
              <c:f>Feuil1!$D$1</c:f>
              <c:strCache>
                <c:ptCount val="1"/>
                <c:pt idx="0">
                  <c:v>weekly</c:v>
                </c:pt>
              </c:strCache>
            </c:strRef>
          </c:tx>
          <c:spPr>
            <a:solidFill>
              <a:srgbClr val="E7BBD3"/>
            </a:solidFill>
            <a:ln>
              <a:solidFill>
                <a:schemeClr val="bg1"/>
              </a:solidFill>
            </a:ln>
          </c:spPr>
          <c:invertIfNegative val="0"/>
          <c:dLbls>
            <c:spPr>
              <a:noFill/>
              <a:ln>
                <a:noFill/>
              </a:ln>
              <a:effectLst/>
            </c:spPr>
            <c:txPr>
              <a:bodyPr/>
              <a:lstStyle/>
              <a:p>
                <a:pPr>
                  <a:defRPr sz="1100">
                    <a:solidFill>
                      <a:schemeClr val="bg1"/>
                    </a:solidFill>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Feuil1!$A$2:$A$8</c:f>
              <c:strCache>
                <c:ptCount val="7"/>
                <c:pt idx="0">
                  <c:v>Wear cotton underwear</c:v>
                </c:pt>
                <c:pt idx="1">
                  <c:v>Use deodorant or a hygiene spray specifically on your intimate areas </c:v>
                </c:pt>
                <c:pt idx="2">
                  <c:v>Practice vaginal douching </c:v>
                </c:pt>
                <c:pt idx="3">
                  <c:v>Use a soap-free cleansing solution for your intimate areas </c:v>
                </c:pt>
                <c:pt idx="4">
                  <c:v>Prefer self-medication in case of irritation, itching, or burning sensations in intimate areas instead of visiting healthcare professionals</c:v>
                </c:pt>
                <c:pt idx="5">
                  <c:v>Sleep without underwear</c:v>
                </c:pt>
                <c:pt idx="6">
                  <c:v>Wash your body two or more times a day</c:v>
                </c:pt>
              </c:strCache>
            </c:strRef>
          </c:cat>
          <c:val>
            <c:numRef>
              <c:f>Feuil1!$D$2:$D$8</c:f>
              <c:numCache>
                <c:formatCode>General</c:formatCode>
                <c:ptCount val="7"/>
                <c:pt idx="0">
                  <c:v>9</c:v>
                </c:pt>
                <c:pt idx="1">
                  <c:v>6</c:v>
                </c:pt>
                <c:pt idx="2">
                  <c:v>8</c:v>
                </c:pt>
                <c:pt idx="3">
                  <c:v>9</c:v>
                </c:pt>
                <c:pt idx="4">
                  <c:v>8</c:v>
                </c:pt>
                <c:pt idx="5">
                  <c:v>6</c:v>
                </c:pt>
                <c:pt idx="6">
                  <c:v>11</c:v>
                </c:pt>
              </c:numCache>
            </c:numRef>
          </c:val>
          <c:extLst>
            <c:ext xmlns:c16="http://schemas.microsoft.com/office/drawing/2014/chart" uri="{C3380CC4-5D6E-409C-BE32-E72D297353CC}">
              <c16:uniqueId val="{00000004-9ED9-4CD0-83CC-34DE899D0C63}"/>
            </c:ext>
          </c:extLst>
        </c:ser>
        <c:ser>
          <c:idx val="3"/>
          <c:order val="3"/>
          <c:tx>
            <c:strRef>
              <c:f>Feuil1!$E$1</c:f>
              <c:strCache>
                <c:ptCount val="1"/>
                <c:pt idx="0">
                  <c:v>monthly</c:v>
                </c:pt>
              </c:strCache>
            </c:strRef>
          </c:tx>
          <c:spPr>
            <a:solidFill>
              <a:srgbClr val="B6ACC0"/>
            </a:solidFill>
            <a:ln>
              <a:solidFill>
                <a:schemeClr val="bg1"/>
              </a:solidFill>
            </a:ln>
          </c:spPr>
          <c:invertIfNegative val="0"/>
          <c:dLbls>
            <c:spPr>
              <a:noFill/>
              <a:ln>
                <a:noFill/>
              </a:ln>
              <a:effectLst/>
            </c:spPr>
            <c:txPr>
              <a:bodyPr wrap="square" lIns="38100" tIns="19050" rIns="38100" bIns="19050" anchor="ctr" anchorCtr="0">
                <a:spAutoFit/>
              </a:bodyPr>
              <a:lstStyle/>
              <a:p>
                <a:pPr algn="ctr">
                  <a:defRPr lang="en-US" sz="1100" b="0" i="0" u="none" strike="noStrike" kern="1200" baseline="0">
                    <a:solidFill>
                      <a:schemeClr val="bg1"/>
                    </a:solidFill>
                    <a:latin typeface="Fira Sans" panose="020B0503050000020004" pitchFamily="34" charset="0"/>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Feuil1!$A$2:$A$8</c:f>
              <c:strCache>
                <c:ptCount val="7"/>
                <c:pt idx="0">
                  <c:v>Wear cotton underwear</c:v>
                </c:pt>
                <c:pt idx="1">
                  <c:v>Use deodorant or a hygiene spray specifically on your intimate areas </c:v>
                </c:pt>
                <c:pt idx="2">
                  <c:v>Practice vaginal douching </c:v>
                </c:pt>
                <c:pt idx="3">
                  <c:v>Use a soap-free cleansing solution for your intimate areas </c:v>
                </c:pt>
                <c:pt idx="4">
                  <c:v>Prefer self-medication in case of irritation, itching, or burning sensations in intimate areas instead of visiting healthcare professionals</c:v>
                </c:pt>
                <c:pt idx="5">
                  <c:v>Sleep without underwear</c:v>
                </c:pt>
                <c:pt idx="6">
                  <c:v>Wash your body two or more times a day</c:v>
                </c:pt>
              </c:strCache>
            </c:strRef>
          </c:cat>
          <c:val>
            <c:numRef>
              <c:f>Feuil1!$E$2:$E$8</c:f>
              <c:numCache>
                <c:formatCode>General</c:formatCode>
                <c:ptCount val="7"/>
                <c:pt idx="0">
                  <c:v>5</c:v>
                </c:pt>
                <c:pt idx="1">
                  <c:v>3</c:v>
                </c:pt>
                <c:pt idx="2">
                  <c:v>5</c:v>
                </c:pt>
                <c:pt idx="3">
                  <c:v>4</c:v>
                </c:pt>
                <c:pt idx="4">
                  <c:v>8</c:v>
                </c:pt>
                <c:pt idx="5">
                  <c:v>4</c:v>
                </c:pt>
                <c:pt idx="6">
                  <c:v>5</c:v>
                </c:pt>
              </c:numCache>
            </c:numRef>
          </c:val>
          <c:extLst>
            <c:ext xmlns:c16="http://schemas.microsoft.com/office/drawing/2014/chart" uri="{C3380CC4-5D6E-409C-BE32-E72D297353CC}">
              <c16:uniqueId val="{00000000-A384-42CC-9B76-248AF31303F2}"/>
            </c:ext>
          </c:extLst>
        </c:ser>
        <c:ser>
          <c:idx val="4"/>
          <c:order val="4"/>
          <c:tx>
            <c:strRef>
              <c:f>Feuil1!$F$1</c:f>
              <c:strCache>
                <c:ptCount val="1"/>
                <c:pt idx="0">
                  <c:v>less than monthly</c:v>
                </c:pt>
              </c:strCache>
            </c:strRef>
          </c:tx>
          <c:spPr>
            <a:solidFill>
              <a:srgbClr val="7F6F91"/>
            </a:solidFill>
            <a:ln>
              <a:solidFill>
                <a:schemeClr val="bg1"/>
              </a:solidFill>
            </a:ln>
          </c:spPr>
          <c:invertIfNegative val="0"/>
          <c:dLbls>
            <c:spPr>
              <a:noFill/>
              <a:ln>
                <a:noFill/>
              </a:ln>
              <a:effectLst/>
            </c:spPr>
            <c:txPr>
              <a:bodyPr wrap="square" lIns="38100" tIns="19050" rIns="38100" bIns="19050" anchor="ctr" anchorCtr="0">
                <a:spAutoFit/>
              </a:bodyPr>
              <a:lstStyle/>
              <a:p>
                <a:pPr algn="ctr">
                  <a:defRPr lang="en-US" sz="1100" b="0" i="0" u="none" strike="noStrike" kern="1200" baseline="0">
                    <a:solidFill>
                      <a:schemeClr val="bg1"/>
                    </a:solidFill>
                    <a:latin typeface="Fira Sans" panose="020B0503050000020004" pitchFamily="34" charset="0"/>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Feuil1!$A$2:$A$8</c:f>
              <c:strCache>
                <c:ptCount val="7"/>
                <c:pt idx="0">
                  <c:v>Wear cotton underwear</c:v>
                </c:pt>
                <c:pt idx="1">
                  <c:v>Use deodorant or a hygiene spray specifically on your intimate areas </c:v>
                </c:pt>
                <c:pt idx="2">
                  <c:v>Practice vaginal douching </c:v>
                </c:pt>
                <c:pt idx="3">
                  <c:v>Use a soap-free cleansing solution for your intimate areas </c:v>
                </c:pt>
                <c:pt idx="4">
                  <c:v>Prefer self-medication in case of irritation, itching, or burning sensations in intimate areas instead of visiting healthcare professionals</c:v>
                </c:pt>
                <c:pt idx="5">
                  <c:v>Sleep without underwear</c:v>
                </c:pt>
                <c:pt idx="6">
                  <c:v>Wash your body two or more times a day</c:v>
                </c:pt>
              </c:strCache>
            </c:strRef>
          </c:cat>
          <c:val>
            <c:numRef>
              <c:f>Feuil1!$F$2:$F$8</c:f>
              <c:numCache>
                <c:formatCode>General</c:formatCode>
                <c:ptCount val="7"/>
                <c:pt idx="0">
                  <c:v>6</c:v>
                </c:pt>
                <c:pt idx="1">
                  <c:v>6</c:v>
                </c:pt>
                <c:pt idx="2">
                  <c:v>11</c:v>
                </c:pt>
                <c:pt idx="3">
                  <c:v>8</c:v>
                </c:pt>
                <c:pt idx="4">
                  <c:v>27</c:v>
                </c:pt>
                <c:pt idx="5">
                  <c:v>10</c:v>
                </c:pt>
                <c:pt idx="6">
                  <c:v>12</c:v>
                </c:pt>
              </c:numCache>
            </c:numRef>
          </c:val>
          <c:extLst>
            <c:ext xmlns:c16="http://schemas.microsoft.com/office/drawing/2014/chart" uri="{C3380CC4-5D6E-409C-BE32-E72D297353CC}">
              <c16:uniqueId val="{00000001-A384-42CC-9B76-248AF31303F2}"/>
            </c:ext>
          </c:extLst>
        </c:ser>
        <c:ser>
          <c:idx val="5"/>
          <c:order val="5"/>
          <c:tx>
            <c:strRef>
              <c:f>Feuil1!$G$1</c:f>
              <c:strCache>
                <c:ptCount val="1"/>
                <c:pt idx="0">
                  <c:v>never</c:v>
                </c:pt>
              </c:strCache>
            </c:strRef>
          </c:tx>
          <c:spPr>
            <a:solidFill>
              <a:srgbClr val="29193E"/>
            </a:solidFill>
            <a:ln>
              <a:solidFill>
                <a:schemeClr val="bg1"/>
              </a:solidFill>
            </a:ln>
          </c:spPr>
          <c:invertIfNegative val="0"/>
          <c:dLbls>
            <c:spPr>
              <a:noFill/>
              <a:ln>
                <a:noFill/>
              </a:ln>
              <a:effectLst/>
            </c:spPr>
            <c:txPr>
              <a:bodyPr wrap="square" lIns="38100" tIns="19050" rIns="38100" bIns="19050" anchor="ctr" anchorCtr="0">
                <a:spAutoFit/>
              </a:bodyPr>
              <a:lstStyle/>
              <a:p>
                <a:pPr algn="ctr">
                  <a:defRPr lang="en-US" sz="1100" b="0" i="0" u="none" strike="noStrike" kern="1200" baseline="0">
                    <a:solidFill>
                      <a:schemeClr val="bg1"/>
                    </a:solidFill>
                    <a:latin typeface="Fira Sans" panose="020B0503050000020004" pitchFamily="34" charset="0"/>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Feuil1!$A$2:$A$8</c:f>
              <c:strCache>
                <c:ptCount val="7"/>
                <c:pt idx="0">
                  <c:v>Wear cotton underwear</c:v>
                </c:pt>
                <c:pt idx="1">
                  <c:v>Use deodorant or a hygiene spray specifically on your intimate areas </c:v>
                </c:pt>
                <c:pt idx="2">
                  <c:v>Practice vaginal douching </c:v>
                </c:pt>
                <c:pt idx="3">
                  <c:v>Use a soap-free cleansing solution for your intimate areas </c:v>
                </c:pt>
                <c:pt idx="4">
                  <c:v>Prefer self-medication in case of irritation, itching, or burning sensations in intimate areas instead of visiting healthcare professionals</c:v>
                </c:pt>
                <c:pt idx="5">
                  <c:v>Sleep without underwear</c:v>
                </c:pt>
                <c:pt idx="6">
                  <c:v>Wash your body two or more times a day</c:v>
                </c:pt>
              </c:strCache>
            </c:strRef>
          </c:cat>
          <c:val>
            <c:numRef>
              <c:f>Feuil1!$G$2:$G$8</c:f>
              <c:numCache>
                <c:formatCode>General</c:formatCode>
                <c:ptCount val="7"/>
                <c:pt idx="0">
                  <c:v>6</c:v>
                </c:pt>
                <c:pt idx="1">
                  <c:v>69</c:v>
                </c:pt>
                <c:pt idx="2">
                  <c:v>56</c:v>
                </c:pt>
                <c:pt idx="3">
                  <c:v>35</c:v>
                </c:pt>
                <c:pt idx="4">
                  <c:v>44</c:v>
                </c:pt>
                <c:pt idx="5">
                  <c:v>48</c:v>
                </c:pt>
                <c:pt idx="6">
                  <c:v>25</c:v>
                </c:pt>
              </c:numCache>
            </c:numRef>
          </c:val>
          <c:extLst>
            <c:ext xmlns:c16="http://schemas.microsoft.com/office/drawing/2014/chart" uri="{C3380CC4-5D6E-409C-BE32-E72D297353CC}">
              <c16:uniqueId val="{00000002-A384-42CC-9B76-248AF31303F2}"/>
            </c:ext>
          </c:extLst>
        </c:ser>
        <c:dLbls>
          <c:showLegendKey val="0"/>
          <c:showVal val="0"/>
          <c:showCatName val="0"/>
          <c:showSerName val="0"/>
          <c:showPercent val="0"/>
          <c:showBubbleSize val="0"/>
        </c:dLbls>
        <c:gapWidth val="101"/>
        <c:overlap val="100"/>
        <c:axId val="140757248"/>
        <c:axId val="140759040"/>
      </c:barChart>
      <c:catAx>
        <c:axId val="140757248"/>
        <c:scaling>
          <c:orientation val="maxMin"/>
        </c:scaling>
        <c:delete val="1"/>
        <c:axPos val="l"/>
        <c:numFmt formatCode="0\%" sourceLinked="0"/>
        <c:majorTickMark val="out"/>
        <c:minorTickMark val="none"/>
        <c:tickLblPos val="nextTo"/>
        <c:crossAx val="140759040"/>
        <c:crosses val="autoZero"/>
        <c:auto val="1"/>
        <c:lblAlgn val="ctr"/>
        <c:lblOffset val="100"/>
        <c:noMultiLvlLbl val="0"/>
      </c:catAx>
      <c:valAx>
        <c:axId val="140759040"/>
        <c:scaling>
          <c:orientation val="minMax"/>
          <c:max val="1"/>
        </c:scaling>
        <c:delete val="1"/>
        <c:axPos val="t"/>
        <c:numFmt formatCode="0%" sourceLinked="1"/>
        <c:majorTickMark val="out"/>
        <c:minorTickMark val="none"/>
        <c:tickLblPos val="nextTo"/>
        <c:crossAx val="140757248"/>
        <c:crosses val="autoZero"/>
        <c:crossBetween val="between"/>
      </c:valAx>
    </c:plotArea>
    <c:plotVisOnly val="1"/>
    <c:dispBlanksAs val="gap"/>
    <c:showDLblsOverMax val="0"/>
  </c:chart>
  <c:txPr>
    <a:bodyPr/>
    <a:lstStyle/>
    <a:p>
      <a:pPr>
        <a:defRPr sz="1400">
          <a:latin typeface="Fira Sans" panose="020B0503050000020004" pitchFamily="34" charset="0"/>
        </a:defRPr>
      </a:pPr>
      <a:endParaRPr lang="fr-F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CB42F3-A555-4058-B9C2-F509881838E9}" type="datetimeFigureOut">
              <a:rPr lang="fr-FR" smtClean="0"/>
              <a:t>24/07/2026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4D160-A450-4203-A55B-4C75AB2FD361}" type="slidenum">
              <a:rPr lang="fr-FR" smtClean="0"/>
              <a:t>‹N°›</a:t>
            </a:fld>
            <a:endParaRPr lang="fr-FR"/>
          </a:p>
        </p:txBody>
      </p:sp>
    </p:spTree>
    <p:extLst>
      <p:ext uri="{BB962C8B-B14F-4D97-AF65-F5344CB8AC3E}">
        <p14:creationId xmlns:p14="http://schemas.microsoft.com/office/powerpoint/2010/main" val="1447981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615950" lvl="1" indent="0">
              <a:buFontTx/>
              <a:buNone/>
            </a:pPr>
            <a:endParaRPr lang="fr-F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6011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22a85beee1f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217" name="Google Shape;217;g22a85beee1f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5F83DF69-8DB4-81D0-EF77-11FCC777FD4B}"/>
            </a:ext>
          </a:extLst>
        </p:cNvPr>
        <p:cNvGrpSpPr/>
        <p:nvPr/>
      </p:nvGrpSpPr>
      <p:grpSpPr>
        <a:xfrm>
          <a:off x="0" y="0"/>
          <a:ext cx="0" cy="0"/>
          <a:chOff x="0" y="0"/>
          <a:chExt cx="0" cy="0"/>
        </a:xfrm>
      </p:grpSpPr>
      <p:sp>
        <p:nvSpPr>
          <p:cNvPr id="63" name="Google Shape;63;g22a85beee1f_0_127:notes">
            <a:extLst>
              <a:ext uri="{FF2B5EF4-FFF2-40B4-BE49-F238E27FC236}">
                <a16:creationId xmlns:a16="http://schemas.microsoft.com/office/drawing/2014/main" id="{C1D9E9F7-0B75-DC9B-A0EF-53F4075F2662}"/>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64" name="Google Shape;64;g22a85beee1f_0_127:notes">
            <a:extLst>
              <a:ext uri="{FF2B5EF4-FFF2-40B4-BE49-F238E27FC236}">
                <a16:creationId xmlns:a16="http://schemas.microsoft.com/office/drawing/2014/main" id="{4720D562-4770-7F74-E140-AC9CF9C6F2FD}"/>
              </a:ext>
            </a:extLst>
          </p:cNvPr>
          <p:cNvSpPr txBox="1">
            <a:spLocks noGrp="1"/>
          </p:cNvSpPr>
          <p:nvPr>
            <p:ph type="body" idx="1"/>
          </p:nvPr>
        </p:nvSpPr>
        <p:spPr>
          <a:xfrm>
            <a:off x="680562" y="4723448"/>
            <a:ext cx="5444490" cy="447484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fr-FR">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1378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22a85beee1f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217" name="Google Shape;217;g22a85beee1f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a:p>
        </p:txBody>
      </p:sp>
    </p:spTree>
    <p:extLst>
      <p:ext uri="{BB962C8B-B14F-4D97-AF65-F5344CB8AC3E}">
        <p14:creationId xmlns:p14="http://schemas.microsoft.com/office/powerpoint/2010/main" val="3717241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7216857B-0F80-F3F5-7D06-3E7536036144}"/>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B34B3E2D-D1A7-7436-6ACD-DC6D4858FD50}"/>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3" name="Espace réservé des notes 2">
            <a:extLst>
              <a:ext uri="{FF2B5EF4-FFF2-40B4-BE49-F238E27FC236}">
                <a16:creationId xmlns:a16="http://schemas.microsoft.com/office/drawing/2014/main" id="{5F3E0D63-6935-73CC-2DEA-1E72EF0A05A4}"/>
              </a:ext>
            </a:extLst>
          </p:cNvPr>
          <p:cNvSpPr>
            <a:spLocks noGrp="1"/>
          </p:cNvSpPr>
          <p:nvPr>
            <p:ph type="body" idx="1"/>
          </p:nvPr>
        </p:nvSpPr>
        <p:spPr/>
        <p:txBody>
          <a:bodyPr/>
          <a:lstStyle/>
          <a:p>
            <a:pPr marL="158750" indent="0">
              <a:buNone/>
            </a:pPr>
            <a:endParaRPr lang="fr-FR" dirty="0"/>
          </a:p>
        </p:txBody>
      </p:sp>
    </p:spTree>
    <p:extLst>
      <p:ext uri="{BB962C8B-B14F-4D97-AF65-F5344CB8AC3E}">
        <p14:creationId xmlns:p14="http://schemas.microsoft.com/office/powerpoint/2010/main" val="3567372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43029F8C-40B0-2358-BDF4-9C3FAEF0EFB4}"/>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409E6F36-3492-AEE5-5B71-907F4659C143}"/>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3" name="Espace réservé des notes 2">
            <a:extLst>
              <a:ext uri="{FF2B5EF4-FFF2-40B4-BE49-F238E27FC236}">
                <a16:creationId xmlns:a16="http://schemas.microsoft.com/office/drawing/2014/main" id="{AB1B5E5E-16CA-F333-F023-58356C16A492}"/>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3238276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E84922ED-283F-6CED-545F-381E8BD2AC8F}"/>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63D468C4-3218-8012-C585-EFB9E35AE5C2}"/>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3" name="Espace réservé des notes 2">
            <a:extLst>
              <a:ext uri="{FF2B5EF4-FFF2-40B4-BE49-F238E27FC236}">
                <a16:creationId xmlns:a16="http://schemas.microsoft.com/office/drawing/2014/main" id="{4B14B5E4-144F-7711-1714-19B9222A8B73}"/>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2456369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a:extLst>
            <a:ext uri="{FF2B5EF4-FFF2-40B4-BE49-F238E27FC236}">
              <a16:creationId xmlns:a16="http://schemas.microsoft.com/office/drawing/2014/main" id="{C87F0934-8E83-A374-AA84-94BCC19953C7}"/>
            </a:ext>
          </a:extLst>
        </p:cNvPr>
        <p:cNvGrpSpPr/>
        <p:nvPr/>
      </p:nvGrpSpPr>
      <p:grpSpPr>
        <a:xfrm>
          <a:off x="0" y="0"/>
          <a:ext cx="0" cy="0"/>
          <a:chOff x="0" y="0"/>
          <a:chExt cx="0" cy="0"/>
        </a:xfrm>
      </p:grpSpPr>
      <p:sp>
        <p:nvSpPr>
          <p:cNvPr id="216" name="Google Shape;216;g22a85beee1f_0_29:notes">
            <a:extLst>
              <a:ext uri="{FF2B5EF4-FFF2-40B4-BE49-F238E27FC236}">
                <a16:creationId xmlns:a16="http://schemas.microsoft.com/office/drawing/2014/main" id="{58D6E78D-B331-C336-0617-4049F796157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3" name="Espace réservé des notes 2">
            <a:extLst>
              <a:ext uri="{FF2B5EF4-FFF2-40B4-BE49-F238E27FC236}">
                <a16:creationId xmlns:a16="http://schemas.microsoft.com/office/drawing/2014/main" id="{726BB0B9-AF35-6E43-3398-EC12FCF544F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920928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a:extLst>
            <a:ext uri="{FF2B5EF4-FFF2-40B4-BE49-F238E27FC236}">
              <a16:creationId xmlns:a16="http://schemas.microsoft.com/office/drawing/2014/main" id="{518B11D5-E4B7-53C6-B0FF-693C9D45120A}"/>
            </a:ext>
          </a:extLst>
        </p:cNvPr>
        <p:cNvGrpSpPr/>
        <p:nvPr/>
      </p:nvGrpSpPr>
      <p:grpSpPr>
        <a:xfrm>
          <a:off x="0" y="0"/>
          <a:ext cx="0" cy="0"/>
          <a:chOff x="0" y="0"/>
          <a:chExt cx="0" cy="0"/>
        </a:xfrm>
      </p:grpSpPr>
      <p:sp>
        <p:nvSpPr>
          <p:cNvPr id="138" name="Google Shape;138;g22a85beee1f_0_173:notes">
            <a:extLst>
              <a:ext uri="{FF2B5EF4-FFF2-40B4-BE49-F238E27FC236}">
                <a16:creationId xmlns:a16="http://schemas.microsoft.com/office/drawing/2014/main" id="{242B2554-8B32-0F3A-5F44-534CEFCC6EA8}"/>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3" name="Espace réservé des notes 2">
            <a:extLst>
              <a:ext uri="{FF2B5EF4-FFF2-40B4-BE49-F238E27FC236}">
                <a16:creationId xmlns:a16="http://schemas.microsoft.com/office/drawing/2014/main" id="{F2B496AF-D347-1FE6-8E53-1C0238A4282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19025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C3CEAC35-F269-3D2D-9F74-B2F7163B8801}"/>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6031D2D1-CDE4-DAB7-1811-E5AF33415923}"/>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3" name="Espace réservé des notes 2">
            <a:extLst>
              <a:ext uri="{FF2B5EF4-FFF2-40B4-BE49-F238E27FC236}">
                <a16:creationId xmlns:a16="http://schemas.microsoft.com/office/drawing/2014/main" id="{0A2FB4CB-D52E-8564-5DF1-E5D4806E1E63}"/>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16764503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2800CDC8-9436-7065-BCDC-316E856D0E1F}"/>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03DB12EF-C4A7-BFA2-0268-CBA0FA7EEC85}"/>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3" name="Espace réservé des notes 2">
            <a:extLst>
              <a:ext uri="{FF2B5EF4-FFF2-40B4-BE49-F238E27FC236}">
                <a16:creationId xmlns:a16="http://schemas.microsoft.com/office/drawing/2014/main" id="{1899CF1A-B694-EE24-A199-BEB1164617EC}"/>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43496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2a85beee1f_0_74:notes"/>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4" name="Espace réservé des notes 3">
            <a:extLst>
              <a:ext uri="{FF2B5EF4-FFF2-40B4-BE49-F238E27FC236}">
                <a16:creationId xmlns:a16="http://schemas.microsoft.com/office/drawing/2014/main" id="{DB775876-456F-7BE3-4049-36124D5F00D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469115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ACB04E2E-EA06-F276-B162-B43654CC0CD1}"/>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BA4D9811-210F-3A4C-C0E0-B50BF04C24B6}"/>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3" name="Espace réservé des notes 2">
            <a:extLst>
              <a:ext uri="{FF2B5EF4-FFF2-40B4-BE49-F238E27FC236}">
                <a16:creationId xmlns:a16="http://schemas.microsoft.com/office/drawing/2014/main" id="{24659669-F261-EAF8-9E9D-4A7C0FCEA3F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042770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72218FA3-6377-4B0F-9413-EE9EE0BFED7E}"/>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FEA080FB-B0BB-BB70-5A94-F567B88DC3A7}"/>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3" name="Espace réservé des notes 2">
            <a:extLst>
              <a:ext uri="{FF2B5EF4-FFF2-40B4-BE49-F238E27FC236}">
                <a16:creationId xmlns:a16="http://schemas.microsoft.com/office/drawing/2014/main" id="{DB107B85-4655-2535-6524-652B9D17438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392676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2a85beee1f_0_74:notes"/>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4" name="Espace réservé des notes 3">
            <a:extLst>
              <a:ext uri="{FF2B5EF4-FFF2-40B4-BE49-F238E27FC236}">
                <a16:creationId xmlns:a16="http://schemas.microsoft.com/office/drawing/2014/main" id="{3169AF51-0C73-1D0E-2913-96734A0DB16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793754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2a85beee1f_0_74:notes"/>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3" name="Espace réservé des notes 2">
            <a:extLst>
              <a:ext uri="{FF2B5EF4-FFF2-40B4-BE49-F238E27FC236}">
                <a16:creationId xmlns:a16="http://schemas.microsoft.com/office/drawing/2014/main" id="{AEEF6FD7-42C5-656E-8B2B-ECDA7C9D60A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3869933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060A8ACE-C769-2229-44D7-75BAD32BA5E5}"/>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553AFE28-F6BD-B6E3-509B-C5BD95B203F0}"/>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3" name="Espace réservé des notes 2">
            <a:extLst>
              <a:ext uri="{FF2B5EF4-FFF2-40B4-BE49-F238E27FC236}">
                <a16:creationId xmlns:a16="http://schemas.microsoft.com/office/drawing/2014/main" id="{646B40E0-F15D-BEFD-9ED7-2F1969E04F2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11580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29866EAC-EF0B-BEE9-289F-471B0C4D5BAA}"/>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0F234930-92A3-4C7D-68A1-5225C5B7D89F}"/>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3" name="Espace réservé des notes 2">
            <a:extLst>
              <a:ext uri="{FF2B5EF4-FFF2-40B4-BE49-F238E27FC236}">
                <a16:creationId xmlns:a16="http://schemas.microsoft.com/office/drawing/2014/main" id="{B34BC0B8-DC8E-1596-46E8-79BDDAC9343B}"/>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15536065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1731C911-C42D-E511-26BE-EC7F7A73CB7F}"/>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93F429F7-E8CB-FC91-B263-9F04C7D82819}"/>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3" name="Espace réservé des notes 2">
            <a:extLst>
              <a:ext uri="{FF2B5EF4-FFF2-40B4-BE49-F238E27FC236}">
                <a16:creationId xmlns:a16="http://schemas.microsoft.com/office/drawing/2014/main" id="{C51E96E3-4EBE-7885-0D72-45784FC94FF4}"/>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10072140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E3048950-EFFF-7EF3-8F42-2F40A615ADF4}"/>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89DA8408-29AD-A416-5CC1-BBA4C87B1FAB}"/>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3" name="Espace réservé des notes 2">
            <a:extLst>
              <a:ext uri="{FF2B5EF4-FFF2-40B4-BE49-F238E27FC236}">
                <a16:creationId xmlns:a16="http://schemas.microsoft.com/office/drawing/2014/main" id="{5C5C160B-2C44-CC02-D733-FB472B8BC06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7605099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BC1D138F-9B6E-D3AF-BB9E-ACF1AC1DD1C9}"/>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EC387CAF-0E50-3AB4-2A1E-53271DEE5F03}"/>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4" name="Espace réservé des notes 3">
            <a:extLst>
              <a:ext uri="{FF2B5EF4-FFF2-40B4-BE49-F238E27FC236}">
                <a16:creationId xmlns:a16="http://schemas.microsoft.com/office/drawing/2014/main" id="{0B230E84-7F8F-9936-42E6-DC34AD169D4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7160604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D2BC1BA8-E828-0559-B241-5D132ED79109}"/>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6E519A14-D0EE-8D1D-74A8-AB5D88C2F0FF}"/>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4" name="Espace réservé des notes 3">
            <a:extLst>
              <a:ext uri="{FF2B5EF4-FFF2-40B4-BE49-F238E27FC236}">
                <a16:creationId xmlns:a16="http://schemas.microsoft.com/office/drawing/2014/main" id="{4B8066F8-D551-DCF6-6FC5-C183A2FDCBA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67441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44600E6F-2338-CCFB-904C-9FD6E33F9857}"/>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875D001F-B459-6585-084D-0C70E7D8A9C8}"/>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4" name="Espace réservé des notes 3">
            <a:extLst>
              <a:ext uri="{FF2B5EF4-FFF2-40B4-BE49-F238E27FC236}">
                <a16:creationId xmlns:a16="http://schemas.microsoft.com/office/drawing/2014/main" id="{FA0A7155-1B69-7B71-FA1D-4595E4BA910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020220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2a85beee1f_0_74:notes"/>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4" name="Espace réservé des notes 3">
            <a:extLst>
              <a:ext uri="{FF2B5EF4-FFF2-40B4-BE49-F238E27FC236}">
                <a16:creationId xmlns:a16="http://schemas.microsoft.com/office/drawing/2014/main" id="{E240C748-9823-EFA3-EEB8-C935E78132E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955985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10DC8E31-B127-2207-53B7-8AF02B53B149}"/>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E83FA1C6-E04B-C828-9968-800A9404CF8D}"/>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3" name="Espace réservé des notes 2">
            <a:extLst>
              <a:ext uri="{FF2B5EF4-FFF2-40B4-BE49-F238E27FC236}">
                <a16:creationId xmlns:a16="http://schemas.microsoft.com/office/drawing/2014/main" id="{CEF0ABE1-115B-90FA-8A55-7CF9BB166D5C}"/>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25335367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0732B378-A5B7-709F-4EEA-624F11CE043B}"/>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E383489F-59EB-FD2C-73B6-A71499B64F47}"/>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3" name="Espace réservé des notes 2">
            <a:extLst>
              <a:ext uri="{FF2B5EF4-FFF2-40B4-BE49-F238E27FC236}">
                <a16:creationId xmlns:a16="http://schemas.microsoft.com/office/drawing/2014/main" id="{DE4FDB8E-0169-6B84-75EC-EA73B33DFE3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630701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D407D327-596E-7856-C77C-53FE70098DFC}"/>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4771A10C-DF24-6AF6-2548-E98878F1C9FB}"/>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4" name="Espace réservé des notes 3">
            <a:extLst>
              <a:ext uri="{FF2B5EF4-FFF2-40B4-BE49-F238E27FC236}">
                <a16:creationId xmlns:a16="http://schemas.microsoft.com/office/drawing/2014/main" id="{7C0E321C-DEBA-8C20-184C-5E80487ED7F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134171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2a85beee1f_0_74:notes"/>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3" name="Espace réservé des notes 2">
            <a:extLst>
              <a:ext uri="{FF2B5EF4-FFF2-40B4-BE49-F238E27FC236}">
                <a16:creationId xmlns:a16="http://schemas.microsoft.com/office/drawing/2014/main" id="{E51B200C-9D06-B2CF-803E-20D077B73FB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0257866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7D342436-8E74-4A11-0BE3-BF8342A63D34}"/>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B2E494B6-EF13-591C-09F3-61ED2F2A14D1}"/>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3" name="Espace réservé des notes 2">
            <a:extLst>
              <a:ext uri="{FF2B5EF4-FFF2-40B4-BE49-F238E27FC236}">
                <a16:creationId xmlns:a16="http://schemas.microsoft.com/office/drawing/2014/main" id="{45F0ED47-CCBB-E5BA-D41D-90FA0320EDB5}"/>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28620978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96830698-9EB2-41DF-CE65-8D206B70F665}"/>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1FA8E520-9DDD-F7BC-5331-55B96C08C7A7}"/>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3" name="Espace réservé des notes 2">
            <a:extLst>
              <a:ext uri="{FF2B5EF4-FFF2-40B4-BE49-F238E27FC236}">
                <a16:creationId xmlns:a16="http://schemas.microsoft.com/office/drawing/2014/main" id="{407DFAC2-4515-3170-DAE9-F57D39CEC12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10556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C5AE68B6-930C-E54E-879F-DFDF61B0BE20}"/>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922BF2AD-A625-EB2E-B77F-2B913C1110F3}"/>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4" name="Espace réservé des notes 3">
            <a:extLst>
              <a:ext uri="{FF2B5EF4-FFF2-40B4-BE49-F238E27FC236}">
                <a16:creationId xmlns:a16="http://schemas.microsoft.com/office/drawing/2014/main" id="{9C86DD72-DE6F-6653-5110-819052B3E5F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156921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66A7BBF9-6105-15B7-FAB4-985ECE15ACBF}"/>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CDD2A29A-50BC-733A-60E8-18E1E1F17FC8}"/>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4" name="Espace réservé des notes 3">
            <a:extLst>
              <a:ext uri="{FF2B5EF4-FFF2-40B4-BE49-F238E27FC236}">
                <a16:creationId xmlns:a16="http://schemas.microsoft.com/office/drawing/2014/main" id="{0F9D7DA9-D0FB-150A-6CFC-399266B12E1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818860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D078F8E8-B397-2684-DAD6-2B13062A9442}"/>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43087744-8E83-2B3E-CF98-21348954A620}"/>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4" name="Espace réservé des notes 3">
            <a:extLst>
              <a:ext uri="{FF2B5EF4-FFF2-40B4-BE49-F238E27FC236}">
                <a16:creationId xmlns:a16="http://schemas.microsoft.com/office/drawing/2014/main" id="{BF0CAB9A-E239-40A5-6B63-67A734CE587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0851935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7E939DD0-69D3-74DD-934C-7CA6B491D80D}"/>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F36F36DB-C386-7BD5-27DD-3FBA78B672C4}"/>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3" name="Espace réservé des notes 2">
            <a:extLst>
              <a:ext uri="{FF2B5EF4-FFF2-40B4-BE49-F238E27FC236}">
                <a16:creationId xmlns:a16="http://schemas.microsoft.com/office/drawing/2014/main" id="{A0D9F5CF-0A42-A80D-E7C5-96CFFA9D34F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654184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9E69A640-D54F-86C4-F345-158FDE312F8C}"/>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F6C402DF-3FED-3132-8E2F-0B341E7874B6}"/>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4" name="Espace réservé des notes 3">
            <a:extLst>
              <a:ext uri="{FF2B5EF4-FFF2-40B4-BE49-F238E27FC236}">
                <a16:creationId xmlns:a16="http://schemas.microsoft.com/office/drawing/2014/main" id="{B9040867-A3E8-CFE2-C481-490D039B843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4986069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153E2EBA-8F09-E084-3B08-C966D36236B8}"/>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3CAA58E5-7988-EADC-37B2-14E3A088B6AB}"/>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4" name="Espace réservé des notes 3">
            <a:extLst>
              <a:ext uri="{FF2B5EF4-FFF2-40B4-BE49-F238E27FC236}">
                <a16:creationId xmlns:a16="http://schemas.microsoft.com/office/drawing/2014/main" id="{904F71CC-8579-E1F5-7AA6-1719F836743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0227874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12202114-3E83-3DCE-121E-E8395B6A2626}"/>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BCBBD4AF-97E0-2486-0FA7-C762ED1F9F16}"/>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4" name="Espace réservé des notes 3">
            <a:extLst>
              <a:ext uri="{FF2B5EF4-FFF2-40B4-BE49-F238E27FC236}">
                <a16:creationId xmlns:a16="http://schemas.microsoft.com/office/drawing/2014/main" id="{D9352296-B51F-F4C7-92AC-A128886504A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7781564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2a85beee1f_0_74:notes"/>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4" name="Espace réservé des notes 3">
            <a:extLst>
              <a:ext uri="{FF2B5EF4-FFF2-40B4-BE49-F238E27FC236}">
                <a16:creationId xmlns:a16="http://schemas.microsoft.com/office/drawing/2014/main" id="{A0437D24-23B0-6EA4-09DA-4B8408BDFA44}"/>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6894797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D39A1F88-68F3-0517-BDD6-1D640E68CBF9}"/>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1052DCFF-66DF-67D4-78E9-4F4A9DF1DE5E}"/>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4" name="Espace réservé des notes 3">
            <a:extLst>
              <a:ext uri="{FF2B5EF4-FFF2-40B4-BE49-F238E27FC236}">
                <a16:creationId xmlns:a16="http://schemas.microsoft.com/office/drawing/2014/main" id="{24DCFDC8-66EF-650B-511E-6A82EFC2413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424790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C5BE9F5B-8885-580C-2C5E-64C4490AC522}"/>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383CA3F0-E43E-AF74-ECE0-5C796D7B2D01}"/>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4" name="Espace réservé des notes 3">
            <a:extLst>
              <a:ext uri="{FF2B5EF4-FFF2-40B4-BE49-F238E27FC236}">
                <a16:creationId xmlns:a16="http://schemas.microsoft.com/office/drawing/2014/main" id="{C1EE73DC-60AF-81CF-894D-6F7CBDB7D383}"/>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31928178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6E4D7396-FC76-4DB5-EE6A-5ACB71371458}"/>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0A1FA512-DCAA-178A-CF07-0C4370B36DDE}"/>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4" name="Espace réservé des notes 3">
            <a:extLst>
              <a:ext uri="{FF2B5EF4-FFF2-40B4-BE49-F238E27FC236}">
                <a16:creationId xmlns:a16="http://schemas.microsoft.com/office/drawing/2014/main" id="{69ADF5A9-82B3-D9F8-988A-0B5A94236A03}"/>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2052466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F50743EA-442D-B02E-B97E-F20413E4ABC3}"/>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ACD38C4F-CBB5-F843-36D2-920ED91109FA}"/>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4" name="Espace réservé des notes 3">
            <a:extLst>
              <a:ext uri="{FF2B5EF4-FFF2-40B4-BE49-F238E27FC236}">
                <a16:creationId xmlns:a16="http://schemas.microsoft.com/office/drawing/2014/main" id="{1DAD24FE-7688-A9AA-33EB-9361233FED6B}"/>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30552289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F0872A28-A615-43B4-D69B-5374DDFCBC5C}"/>
            </a:ext>
          </a:extLst>
        </p:cNvPr>
        <p:cNvGrpSpPr/>
        <p:nvPr/>
      </p:nvGrpSpPr>
      <p:grpSpPr>
        <a:xfrm>
          <a:off x="0" y="0"/>
          <a:ext cx="0" cy="0"/>
          <a:chOff x="0" y="0"/>
          <a:chExt cx="0" cy="0"/>
        </a:xfrm>
      </p:grpSpPr>
      <p:sp>
        <p:nvSpPr>
          <p:cNvPr id="99" name="Google Shape;99;g22a85beee1f_0_74:notes">
            <a:extLst>
              <a:ext uri="{FF2B5EF4-FFF2-40B4-BE49-F238E27FC236}">
                <a16:creationId xmlns:a16="http://schemas.microsoft.com/office/drawing/2014/main" id="{874B65AD-30D4-3E8C-0F9E-3FF14EB307DA}"/>
              </a:ext>
            </a:extLst>
          </p:cNvPr>
          <p:cNvSpPr>
            <a:spLocks noGrp="1" noRot="1" noChangeAspect="1"/>
          </p:cNvSpPr>
          <p:nvPr>
            <p:ph type="sldImg" idx="2"/>
          </p:nvPr>
        </p:nvSpPr>
        <p:spPr>
          <a:xfrm>
            <a:off x="88900" y="746125"/>
            <a:ext cx="6627813" cy="3729038"/>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4" name="Espace réservé des notes 3">
            <a:extLst>
              <a:ext uri="{FF2B5EF4-FFF2-40B4-BE49-F238E27FC236}">
                <a16:creationId xmlns:a16="http://schemas.microsoft.com/office/drawing/2014/main" id="{27014F41-4DF3-4534-B615-77DDE34CF0B9}"/>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2724161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987597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fr-FR" smtClean="0"/>
              <a:pPr/>
              <a:t>‹N°›</a:t>
            </a:fld>
            <a:endParaRPr lang="fr-FR"/>
          </a:p>
        </p:txBody>
      </p:sp>
    </p:spTree>
    <p:extLst>
      <p:ext uri="{BB962C8B-B14F-4D97-AF65-F5344CB8AC3E}">
        <p14:creationId xmlns:p14="http://schemas.microsoft.com/office/powerpoint/2010/main" val="2072696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fr-FR" smtClean="0"/>
              <a:pPr/>
              <a:t>‹N°›</a:t>
            </a:fld>
            <a:endParaRPr lang="fr-FR"/>
          </a:p>
        </p:txBody>
      </p:sp>
    </p:spTree>
    <p:extLst>
      <p:ext uri="{BB962C8B-B14F-4D97-AF65-F5344CB8AC3E}">
        <p14:creationId xmlns:p14="http://schemas.microsoft.com/office/powerpoint/2010/main" val="3138403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fr-FR" smtClean="0"/>
              <a:pPr/>
              <a:t>‹N°›</a:t>
            </a:fld>
            <a:endParaRPr lang="fr-FR"/>
          </a:p>
        </p:txBody>
      </p:sp>
    </p:spTree>
    <p:extLst>
      <p:ext uri="{BB962C8B-B14F-4D97-AF65-F5344CB8AC3E}">
        <p14:creationId xmlns:p14="http://schemas.microsoft.com/office/powerpoint/2010/main" val="1119875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fr-FR" smtClean="0"/>
              <a:pPr/>
              <a:t>‹N°›</a:t>
            </a:fld>
            <a:endParaRPr lang="fr-FR"/>
          </a:p>
        </p:txBody>
      </p:sp>
    </p:spTree>
    <p:extLst>
      <p:ext uri="{BB962C8B-B14F-4D97-AF65-F5344CB8AC3E}">
        <p14:creationId xmlns:p14="http://schemas.microsoft.com/office/powerpoint/2010/main" val="88195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fr-FR" smtClean="0"/>
              <a:pPr/>
              <a:t>‹N°›</a:t>
            </a:fld>
            <a:endParaRPr lang="fr-FR"/>
          </a:p>
        </p:txBody>
      </p:sp>
    </p:spTree>
    <p:extLst>
      <p:ext uri="{BB962C8B-B14F-4D97-AF65-F5344CB8AC3E}">
        <p14:creationId xmlns:p14="http://schemas.microsoft.com/office/powerpoint/2010/main" val="2479739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fr-FR" smtClean="0"/>
              <a:pPr/>
              <a:t>‹N°›</a:t>
            </a:fld>
            <a:endParaRPr lang="fr-FR"/>
          </a:p>
        </p:txBody>
      </p:sp>
    </p:spTree>
    <p:extLst>
      <p:ext uri="{BB962C8B-B14F-4D97-AF65-F5344CB8AC3E}">
        <p14:creationId xmlns:p14="http://schemas.microsoft.com/office/powerpoint/2010/main" val="4168946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fr-FR" smtClean="0"/>
              <a:pPr/>
              <a:t>‹N°›</a:t>
            </a:fld>
            <a:endParaRPr lang="fr-FR"/>
          </a:p>
        </p:txBody>
      </p:sp>
    </p:spTree>
    <p:extLst>
      <p:ext uri="{BB962C8B-B14F-4D97-AF65-F5344CB8AC3E}">
        <p14:creationId xmlns:p14="http://schemas.microsoft.com/office/powerpoint/2010/main" val="691451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fr-FR" smtClean="0"/>
              <a:pPr/>
              <a:t>‹N°›</a:t>
            </a:fld>
            <a:endParaRPr lang="fr-FR"/>
          </a:p>
        </p:txBody>
      </p:sp>
    </p:spTree>
    <p:extLst>
      <p:ext uri="{BB962C8B-B14F-4D97-AF65-F5344CB8AC3E}">
        <p14:creationId xmlns:p14="http://schemas.microsoft.com/office/powerpoint/2010/main" val="1318180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fr-FR" smtClean="0"/>
              <a:pPr/>
              <a:t>‹N°›</a:t>
            </a:fld>
            <a:endParaRPr lang="fr-FR"/>
          </a:p>
        </p:txBody>
      </p:sp>
    </p:spTree>
    <p:extLst>
      <p:ext uri="{BB962C8B-B14F-4D97-AF65-F5344CB8AC3E}">
        <p14:creationId xmlns:p14="http://schemas.microsoft.com/office/powerpoint/2010/main" val="1649246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fr-FR" smtClean="0"/>
              <a:pPr/>
              <a:t>‹N°›</a:t>
            </a:fld>
            <a:endParaRPr lang="fr-FR"/>
          </a:p>
        </p:txBody>
      </p:sp>
    </p:spTree>
    <p:extLst>
      <p:ext uri="{BB962C8B-B14F-4D97-AF65-F5344CB8AC3E}">
        <p14:creationId xmlns:p14="http://schemas.microsoft.com/office/powerpoint/2010/main" val="3130930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9870A74A-53C5-F3F1-AFB3-ACEB3CD7F259}"/>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a:t>Modifiez le style des sous-titres du masque</a:t>
            </a:r>
          </a:p>
        </p:txBody>
      </p:sp>
      <p:sp>
        <p:nvSpPr>
          <p:cNvPr id="7" name="Titre 6">
            <a:extLst>
              <a:ext uri="{FF2B5EF4-FFF2-40B4-BE49-F238E27FC236}">
                <a16:creationId xmlns:a16="http://schemas.microsoft.com/office/drawing/2014/main" id="{AA809671-900B-3098-F34A-46E76F3066ED}"/>
              </a:ext>
            </a:extLst>
          </p:cNvPr>
          <p:cNvSpPr>
            <a:spLocks noGrp="1"/>
          </p:cNvSpPr>
          <p:nvPr>
            <p:ph type="title"/>
          </p:nvPr>
        </p:nvSpPr>
        <p:spPr/>
        <p:txBody>
          <a:bodyPr/>
          <a:lstStyle/>
          <a:p>
            <a:r>
              <a:rPr lang="fr-FR"/>
              <a:t>Modifiez le style du titre</a:t>
            </a:r>
          </a:p>
        </p:txBody>
      </p:sp>
      <p:sp>
        <p:nvSpPr>
          <p:cNvPr id="8" name="Espace réservé de la date 7">
            <a:extLst>
              <a:ext uri="{FF2B5EF4-FFF2-40B4-BE49-F238E27FC236}">
                <a16:creationId xmlns:a16="http://schemas.microsoft.com/office/drawing/2014/main" id="{2A488265-84D6-9AF2-78FE-142F0BF84347}"/>
              </a:ext>
            </a:extLst>
          </p:cNvPr>
          <p:cNvSpPr>
            <a:spLocks noGrp="1"/>
          </p:cNvSpPr>
          <p:nvPr>
            <p:ph type="dt" sz="half" idx="10"/>
          </p:nvPr>
        </p:nvSpPr>
        <p:spPr/>
        <p:txBody>
          <a:bodyPr/>
          <a:lstStyle/>
          <a:p>
            <a:fld id="{0EE5EB09-85DD-4FE7-B991-81981B2AA38C}" type="datetimeFigureOut">
              <a:rPr lang="fr-FR" smtClean="0"/>
              <a:t>24/07/2026</a:t>
            </a:fld>
            <a:endParaRPr lang="fr-FR"/>
          </a:p>
        </p:txBody>
      </p:sp>
      <p:sp>
        <p:nvSpPr>
          <p:cNvPr id="9" name="Espace réservé du pied de page 8">
            <a:extLst>
              <a:ext uri="{FF2B5EF4-FFF2-40B4-BE49-F238E27FC236}">
                <a16:creationId xmlns:a16="http://schemas.microsoft.com/office/drawing/2014/main" id="{B947478C-C5C0-A3EB-7CA5-D50C1ABADB30}"/>
              </a:ext>
            </a:extLst>
          </p:cNvPr>
          <p:cNvSpPr>
            <a:spLocks noGrp="1"/>
          </p:cNvSpPr>
          <p:nvPr>
            <p:ph type="ftr" sz="quarter" idx="11"/>
          </p:nvPr>
        </p:nvSpPr>
        <p:spPr/>
        <p:txBody>
          <a:bodyPr/>
          <a:lstStyle/>
          <a:p>
            <a:endParaRPr lang="fr-FR"/>
          </a:p>
        </p:txBody>
      </p:sp>
      <p:sp>
        <p:nvSpPr>
          <p:cNvPr id="10" name="Espace réservé du numéro de diapositive 9">
            <a:extLst>
              <a:ext uri="{FF2B5EF4-FFF2-40B4-BE49-F238E27FC236}">
                <a16:creationId xmlns:a16="http://schemas.microsoft.com/office/drawing/2014/main" id="{BE3CBAF4-B07D-5040-A829-4BDFA4C3EAD0}"/>
              </a:ext>
            </a:extLst>
          </p:cNvPr>
          <p:cNvSpPr>
            <a:spLocks noGrp="1"/>
          </p:cNvSpPr>
          <p:nvPr>
            <p:ph type="sldNum" sz="quarter" idx="12"/>
          </p:nvPr>
        </p:nvSpPr>
        <p:spPr/>
        <p:txBody>
          <a:bodyPr/>
          <a:lstStyle/>
          <a:p>
            <a:fld id="{00000000-1234-1234-1234-123412341234}" type="slidenum">
              <a:rPr lang="fr-FR" smtClean="0"/>
              <a:pPr/>
              <a:t>‹N°›</a:t>
            </a:fld>
            <a:endParaRPr lang="fr-FR"/>
          </a:p>
        </p:txBody>
      </p:sp>
    </p:spTree>
    <p:extLst>
      <p:ext uri="{BB962C8B-B14F-4D97-AF65-F5344CB8AC3E}">
        <p14:creationId xmlns:p14="http://schemas.microsoft.com/office/powerpoint/2010/main" val="310332830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9870A74A-53C5-F3F1-AFB3-ACEB3CD7F259}"/>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a:t>Modifiez le style des sous-titres du masque</a:t>
            </a:r>
          </a:p>
        </p:txBody>
      </p:sp>
      <p:sp>
        <p:nvSpPr>
          <p:cNvPr id="7" name="Titre 6">
            <a:extLst>
              <a:ext uri="{FF2B5EF4-FFF2-40B4-BE49-F238E27FC236}">
                <a16:creationId xmlns:a16="http://schemas.microsoft.com/office/drawing/2014/main" id="{AA809671-900B-3098-F34A-46E76F3066ED}"/>
              </a:ext>
            </a:extLst>
          </p:cNvPr>
          <p:cNvSpPr>
            <a:spLocks noGrp="1"/>
          </p:cNvSpPr>
          <p:nvPr>
            <p:ph type="title"/>
          </p:nvPr>
        </p:nvSpPr>
        <p:spPr/>
        <p:txBody>
          <a:bodyPr/>
          <a:lstStyle/>
          <a:p>
            <a:r>
              <a:rPr lang="fr-FR"/>
              <a:t>Modifiez le style du titre</a:t>
            </a:r>
          </a:p>
        </p:txBody>
      </p:sp>
      <p:sp>
        <p:nvSpPr>
          <p:cNvPr id="8" name="Espace réservé de la date 7">
            <a:extLst>
              <a:ext uri="{FF2B5EF4-FFF2-40B4-BE49-F238E27FC236}">
                <a16:creationId xmlns:a16="http://schemas.microsoft.com/office/drawing/2014/main" id="{2A488265-84D6-9AF2-78FE-142F0BF84347}"/>
              </a:ext>
            </a:extLst>
          </p:cNvPr>
          <p:cNvSpPr>
            <a:spLocks noGrp="1"/>
          </p:cNvSpPr>
          <p:nvPr>
            <p:ph type="dt" sz="half" idx="10"/>
          </p:nvPr>
        </p:nvSpPr>
        <p:spPr/>
        <p:txBody>
          <a:bodyPr/>
          <a:lstStyle/>
          <a:p>
            <a:fld id="{0EE5EB09-85DD-4FE7-B991-81981B2AA38C}" type="datetimeFigureOut">
              <a:rPr lang="fr-FR" smtClean="0"/>
              <a:t>24/07/2026</a:t>
            </a:fld>
            <a:endParaRPr lang="fr-FR"/>
          </a:p>
        </p:txBody>
      </p:sp>
      <p:sp>
        <p:nvSpPr>
          <p:cNvPr id="9" name="Espace réservé du pied de page 8">
            <a:extLst>
              <a:ext uri="{FF2B5EF4-FFF2-40B4-BE49-F238E27FC236}">
                <a16:creationId xmlns:a16="http://schemas.microsoft.com/office/drawing/2014/main" id="{B947478C-C5C0-A3EB-7CA5-D50C1ABADB30}"/>
              </a:ext>
            </a:extLst>
          </p:cNvPr>
          <p:cNvSpPr>
            <a:spLocks noGrp="1"/>
          </p:cNvSpPr>
          <p:nvPr>
            <p:ph type="ftr" sz="quarter" idx="11"/>
          </p:nvPr>
        </p:nvSpPr>
        <p:spPr/>
        <p:txBody>
          <a:bodyPr/>
          <a:lstStyle/>
          <a:p>
            <a:endParaRPr lang="fr-FR"/>
          </a:p>
        </p:txBody>
      </p:sp>
      <p:sp>
        <p:nvSpPr>
          <p:cNvPr id="10" name="Espace réservé du numéro de diapositive 9">
            <a:extLst>
              <a:ext uri="{FF2B5EF4-FFF2-40B4-BE49-F238E27FC236}">
                <a16:creationId xmlns:a16="http://schemas.microsoft.com/office/drawing/2014/main" id="{BE3CBAF4-B07D-5040-A829-4BDFA4C3EAD0}"/>
              </a:ext>
            </a:extLst>
          </p:cNvPr>
          <p:cNvSpPr>
            <a:spLocks noGrp="1"/>
          </p:cNvSpPr>
          <p:nvPr>
            <p:ph type="sldNum" sz="quarter" idx="12"/>
          </p:nvPr>
        </p:nvSpPr>
        <p:spPr/>
        <p:txBody>
          <a:bodyPr/>
          <a:lstStyle/>
          <a:p>
            <a:fld id="{00000000-1234-1234-1234-123412341234}" type="slidenum">
              <a:rPr lang="fr-FR" smtClean="0"/>
              <a:pPr/>
              <a:t>‹N°›</a:t>
            </a:fld>
            <a:endParaRPr lang="fr-FR"/>
          </a:p>
        </p:txBody>
      </p:sp>
    </p:spTree>
    <p:extLst>
      <p:ext uri="{BB962C8B-B14F-4D97-AF65-F5344CB8AC3E}">
        <p14:creationId xmlns:p14="http://schemas.microsoft.com/office/powerpoint/2010/main" val="114991742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730985-0117-B314-BF8A-E14AA37E6BA9}"/>
              </a:ext>
            </a:extLst>
          </p:cNvPr>
          <p:cNvSpPr>
            <a:spLocks noGrp="1"/>
          </p:cNvSpPr>
          <p:nvPr>
            <p:ph type="ctrTitle"/>
          </p:nvPr>
        </p:nvSpPr>
        <p:spPr>
          <a:xfrm>
            <a:off x="1524000" y="1121833"/>
            <a:ext cx="9144000" cy="2387600"/>
          </a:xfrm>
        </p:spPr>
        <p:txBody>
          <a:bodyPr anchor="b"/>
          <a:lstStyle>
            <a:lvl1pPr algn="ctr">
              <a:defRPr sz="8000"/>
            </a:lvl1pPr>
          </a:lstStyle>
          <a:p>
            <a:r>
              <a:rPr lang="fr-FR"/>
              <a:t>Modifiez le style du titre</a:t>
            </a:r>
          </a:p>
        </p:txBody>
      </p:sp>
      <p:sp>
        <p:nvSpPr>
          <p:cNvPr id="3" name="Sous-titre 2">
            <a:extLst>
              <a:ext uri="{FF2B5EF4-FFF2-40B4-BE49-F238E27FC236}">
                <a16:creationId xmlns:a16="http://schemas.microsoft.com/office/drawing/2014/main" id="{68A4AFC7-06C0-22F9-2A26-E79ED9B1CE13}"/>
              </a:ext>
            </a:extLst>
          </p:cNvPr>
          <p:cNvSpPr>
            <a:spLocks noGrp="1"/>
          </p:cNvSpPr>
          <p:nvPr>
            <p:ph type="subTitle" idx="1"/>
          </p:nvPr>
        </p:nvSpPr>
        <p:spPr>
          <a:xfrm>
            <a:off x="1524000" y="3602568"/>
            <a:ext cx="9144000"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C4B26289-FFE5-7A88-5592-0066122CEE14}"/>
              </a:ext>
            </a:extLst>
          </p:cNvPr>
          <p:cNvSpPr>
            <a:spLocks noGrp="1"/>
          </p:cNvSpPr>
          <p:nvPr>
            <p:ph type="dt" sz="half" idx="10"/>
          </p:nvPr>
        </p:nvSpPr>
        <p:spPr/>
        <p:txBody>
          <a:bodyPr/>
          <a:lstStyle/>
          <a:p>
            <a:fld id="{03C30326-314E-4A99-939F-3709CB6B7D5D}" type="datetimeFigureOut">
              <a:rPr lang="fr-FR" smtClean="0"/>
              <a:t>24/07/2026</a:t>
            </a:fld>
            <a:endParaRPr lang="fr-FR"/>
          </a:p>
        </p:txBody>
      </p:sp>
      <p:sp>
        <p:nvSpPr>
          <p:cNvPr id="5" name="Espace réservé du pied de page 4">
            <a:extLst>
              <a:ext uri="{FF2B5EF4-FFF2-40B4-BE49-F238E27FC236}">
                <a16:creationId xmlns:a16="http://schemas.microsoft.com/office/drawing/2014/main" id="{B4848A4F-2FA4-D342-08D1-4F6CDC1074A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995E5B2-FD9A-7ACC-0945-3E2927ED065B}"/>
              </a:ext>
            </a:extLst>
          </p:cNvPr>
          <p:cNvSpPr>
            <a:spLocks noGrp="1"/>
          </p:cNvSpPr>
          <p:nvPr>
            <p:ph type="sldNum" sz="quarter" idx="12"/>
          </p:nvPr>
        </p:nvSpPr>
        <p:spPr/>
        <p:txBody>
          <a:bodyPr/>
          <a:lstStyle/>
          <a:p>
            <a:fld id="{87D0DC4F-8F87-4BFF-AF60-89A137B70A02}" type="slidenum">
              <a:rPr lang="fr-FR" smtClean="0"/>
              <a:t>‹N°›</a:t>
            </a:fld>
            <a:endParaRPr lang="fr-FR"/>
          </a:p>
        </p:txBody>
      </p:sp>
    </p:spTree>
    <p:extLst>
      <p:ext uri="{BB962C8B-B14F-4D97-AF65-F5344CB8AC3E}">
        <p14:creationId xmlns:p14="http://schemas.microsoft.com/office/powerpoint/2010/main" val="35577821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43D83F-712A-A009-2DAD-5ED8C4E6EC3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F759C29-D19A-6D7C-AA55-02389E4A9566}"/>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4794BA3-213A-0A01-765F-E8F54DA410E5}"/>
              </a:ext>
            </a:extLst>
          </p:cNvPr>
          <p:cNvSpPr>
            <a:spLocks noGrp="1"/>
          </p:cNvSpPr>
          <p:nvPr>
            <p:ph type="dt" sz="half" idx="10"/>
          </p:nvPr>
        </p:nvSpPr>
        <p:spPr/>
        <p:txBody>
          <a:bodyPr/>
          <a:lstStyle/>
          <a:p>
            <a:fld id="{03C30326-314E-4A99-939F-3709CB6B7D5D}" type="datetimeFigureOut">
              <a:rPr lang="fr-FR" smtClean="0"/>
              <a:t>24/07/2026</a:t>
            </a:fld>
            <a:endParaRPr lang="fr-FR"/>
          </a:p>
        </p:txBody>
      </p:sp>
      <p:sp>
        <p:nvSpPr>
          <p:cNvPr id="5" name="Espace réservé du pied de page 4">
            <a:extLst>
              <a:ext uri="{FF2B5EF4-FFF2-40B4-BE49-F238E27FC236}">
                <a16:creationId xmlns:a16="http://schemas.microsoft.com/office/drawing/2014/main" id="{8ACE6C02-F031-497B-80B2-A2CEE47B3E7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47549C9-0E90-BA62-D805-3F3EDE431CE0}"/>
              </a:ext>
            </a:extLst>
          </p:cNvPr>
          <p:cNvSpPr>
            <a:spLocks noGrp="1"/>
          </p:cNvSpPr>
          <p:nvPr>
            <p:ph type="sldNum" sz="quarter" idx="12"/>
          </p:nvPr>
        </p:nvSpPr>
        <p:spPr/>
        <p:txBody>
          <a:bodyPr/>
          <a:lstStyle/>
          <a:p>
            <a:fld id="{87D0DC4F-8F87-4BFF-AF60-89A137B70A02}" type="slidenum">
              <a:rPr lang="fr-FR" smtClean="0"/>
              <a:t>‹N°›</a:t>
            </a:fld>
            <a:endParaRPr lang="fr-FR"/>
          </a:p>
        </p:txBody>
      </p:sp>
    </p:spTree>
    <p:extLst>
      <p:ext uri="{BB962C8B-B14F-4D97-AF65-F5344CB8AC3E}">
        <p14:creationId xmlns:p14="http://schemas.microsoft.com/office/powerpoint/2010/main" val="1270058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E79E7E-206C-18FB-4F4F-7DF6628FF68A}"/>
              </a:ext>
            </a:extLst>
          </p:cNvPr>
          <p:cNvSpPr>
            <a:spLocks noGrp="1"/>
          </p:cNvSpPr>
          <p:nvPr>
            <p:ph type="title"/>
          </p:nvPr>
        </p:nvSpPr>
        <p:spPr>
          <a:xfrm>
            <a:off x="831851" y="1710267"/>
            <a:ext cx="10515600" cy="2853267"/>
          </a:xfrm>
        </p:spPr>
        <p:txBody>
          <a:bodyPr anchor="b"/>
          <a:lstStyle>
            <a:lvl1pPr>
              <a:defRPr sz="8000"/>
            </a:lvl1pPr>
          </a:lstStyle>
          <a:p>
            <a:r>
              <a:rPr lang="fr-FR"/>
              <a:t>Modifiez le style du titre</a:t>
            </a:r>
          </a:p>
        </p:txBody>
      </p:sp>
      <p:sp>
        <p:nvSpPr>
          <p:cNvPr id="3" name="Espace réservé du texte 2">
            <a:extLst>
              <a:ext uri="{FF2B5EF4-FFF2-40B4-BE49-F238E27FC236}">
                <a16:creationId xmlns:a16="http://schemas.microsoft.com/office/drawing/2014/main" id="{E6B9F93E-C911-9F82-76E8-8029426FD17C}"/>
              </a:ext>
            </a:extLst>
          </p:cNvPr>
          <p:cNvSpPr>
            <a:spLocks noGrp="1"/>
          </p:cNvSpPr>
          <p:nvPr>
            <p:ph type="body" idx="1"/>
          </p:nvPr>
        </p:nvSpPr>
        <p:spPr>
          <a:xfrm>
            <a:off x="831851" y="4588934"/>
            <a:ext cx="10515600" cy="1500717"/>
          </a:xfrm>
        </p:spPr>
        <p:txBody>
          <a:bodyPr/>
          <a:lstStyle>
            <a:lvl1pPr marL="0" indent="0">
              <a:buNone/>
              <a:defRPr sz="3200">
                <a:solidFill>
                  <a:schemeClr val="tx1">
                    <a:tint val="75000"/>
                  </a:schemeClr>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A7BFEAB-3323-0B59-F02D-57E705D8BDF2}"/>
              </a:ext>
            </a:extLst>
          </p:cNvPr>
          <p:cNvSpPr>
            <a:spLocks noGrp="1"/>
          </p:cNvSpPr>
          <p:nvPr>
            <p:ph type="dt" sz="half" idx="10"/>
          </p:nvPr>
        </p:nvSpPr>
        <p:spPr/>
        <p:txBody>
          <a:bodyPr/>
          <a:lstStyle/>
          <a:p>
            <a:fld id="{03C30326-314E-4A99-939F-3709CB6B7D5D}" type="datetimeFigureOut">
              <a:rPr lang="fr-FR" smtClean="0"/>
              <a:t>24/07/2026</a:t>
            </a:fld>
            <a:endParaRPr lang="fr-FR"/>
          </a:p>
        </p:txBody>
      </p:sp>
      <p:sp>
        <p:nvSpPr>
          <p:cNvPr id="5" name="Espace réservé du pied de page 4">
            <a:extLst>
              <a:ext uri="{FF2B5EF4-FFF2-40B4-BE49-F238E27FC236}">
                <a16:creationId xmlns:a16="http://schemas.microsoft.com/office/drawing/2014/main" id="{0262382D-573F-72E3-ADE8-7E173A38902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3178961-55BD-E387-6D01-36F7BC73CD1C}"/>
              </a:ext>
            </a:extLst>
          </p:cNvPr>
          <p:cNvSpPr>
            <a:spLocks noGrp="1"/>
          </p:cNvSpPr>
          <p:nvPr>
            <p:ph type="sldNum" sz="quarter" idx="12"/>
          </p:nvPr>
        </p:nvSpPr>
        <p:spPr/>
        <p:txBody>
          <a:bodyPr/>
          <a:lstStyle/>
          <a:p>
            <a:fld id="{87D0DC4F-8F87-4BFF-AF60-89A137B70A02}" type="slidenum">
              <a:rPr lang="fr-FR" smtClean="0"/>
              <a:t>‹N°›</a:t>
            </a:fld>
            <a:endParaRPr lang="fr-FR"/>
          </a:p>
        </p:txBody>
      </p:sp>
    </p:spTree>
    <p:extLst>
      <p:ext uri="{BB962C8B-B14F-4D97-AF65-F5344CB8AC3E}">
        <p14:creationId xmlns:p14="http://schemas.microsoft.com/office/powerpoint/2010/main" val="39805099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C9ABA-76B2-70EB-44DE-119CA15F1A6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7DDFA56-0724-BA9F-0CF5-BE3E0857BEF5}"/>
              </a:ext>
            </a:extLst>
          </p:cNvPr>
          <p:cNvSpPr>
            <a:spLocks noGrp="1"/>
          </p:cNvSpPr>
          <p:nvPr>
            <p:ph sz="half" idx="1"/>
          </p:nvPr>
        </p:nvSpPr>
        <p:spPr>
          <a:xfrm>
            <a:off x="838200" y="1826684"/>
            <a:ext cx="5156200" cy="434974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FA4EFDA-4DDC-E41D-1DFE-A483E4608D1C}"/>
              </a:ext>
            </a:extLst>
          </p:cNvPr>
          <p:cNvSpPr>
            <a:spLocks noGrp="1"/>
          </p:cNvSpPr>
          <p:nvPr>
            <p:ph sz="half" idx="2"/>
          </p:nvPr>
        </p:nvSpPr>
        <p:spPr>
          <a:xfrm>
            <a:off x="6197600" y="1826684"/>
            <a:ext cx="5156200" cy="434974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75FBCD87-4FE2-7E10-E6CD-250B424AC974}"/>
              </a:ext>
            </a:extLst>
          </p:cNvPr>
          <p:cNvSpPr>
            <a:spLocks noGrp="1"/>
          </p:cNvSpPr>
          <p:nvPr>
            <p:ph type="dt" sz="half" idx="10"/>
          </p:nvPr>
        </p:nvSpPr>
        <p:spPr/>
        <p:txBody>
          <a:bodyPr/>
          <a:lstStyle/>
          <a:p>
            <a:fld id="{03C30326-314E-4A99-939F-3709CB6B7D5D}" type="datetimeFigureOut">
              <a:rPr lang="fr-FR" smtClean="0"/>
              <a:t>24/07/2026</a:t>
            </a:fld>
            <a:endParaRPr lang="fr-FR"/>
          </a:p>
        </p:txBody>
      </p:sp>
      <p:sp>
        <p:nvSpPr>
          <p:cNvPr id="6" name="Espace réservé du pied de page 5">
            <a:extLst>
              <a:ext uri="{FF2B5EF4-FFF2-40B4-BE49-F238E27FC236}">
                <a16:creationId xmlns:a16="http://schemas.microsoft.com/office/drawing/2014/main" id="{4468B096-547C-B4B4-11D8-8D0D1FFA6A5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A9B2B07-57CB-8BB6-F534-AAEF61AA18AE}"/>
              </a:ext>
            </a:extLst>
          </p:cNvPr>
          <p:cNvSpPr>
            <a:spLocks noGrp="1"/>
          </p:cNvSpPr>
          <p:nvPr>
            <p:ph type="sldNum" sz="quarter" idx="12"/>
          </p:nvPr>
        </p:nvSpPr>
        <p:spPr/>
        <p:txBody>
          <a:bodyPr/>
          <a:lstStyle/>
          <a:p>
            <a:fld id="{87D0DC4F-8F87-4BFF-AF60-89A137B70A02}" type="slidenum">
              <a:rPr lang="fr-FR" smtClean="0"/>
              <a:t>‹N°›</a:t>
            </a:fld>
            <a:endParaRPr lang="fr-FR"/>
          </a:p>
        </p:txBody>
      </p:sp>
    </p:spTree>
    <p:extLst>
      <p:ext uri="{BB962C8B-B14F-4D97-AF65-F5344CB8AC3E}">
        <p14:creationId xmlns:p14="http://schemas.microsoft.com/office/powerpoint/2010/main" val="19349351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B1AFCE-A06A-B716-9AF8-EB8019A6CFB5}"/>
              </a:ext>
            </a:extLst>
          </p:cNvPr>
          <p:cNvSpPr>
            <a:spLocks noGrp="1"/>
          </p:cNvSpPr>
          <p:nvPr>
            <p:ph type="title"/>
          </p:nvPr>
        </p:nvSpPr>
        <p:spPr>
          <a:xfrm>
            <a:off x="840317" y="366185"/>
            <a:ext cx="10515600" cy="132503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9D41FF7-6323-C23D-405A-8A2A1BE0FFEA}"/>
              </a:ext>
            </a:extLst>
          </p:cNvPr>
          <p:cNvSpPr>
            <a:spLocks noGrp="1"/>
          </p:cNvSpPr>
          <p:nvPr>
            <p:ph type="body" idx="1"/>
          </p:nvPr>
        </p:nvSpPr>
        <p:spPr>
          <a:xfrm>
            <a:off x="840318" y="1680634"/>
            <a:ext cx="5158316" cy="825500"/>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39151D3-8F74-7B94-6976-B56AA4E3BF0F}"/>
              </a:ext>
            </a:extLst>
          </p:cNvPr>
          <p:cNvSpPr>
            <a:spLocks noGrp="1"/>
          </p:cNvSpPr>
          <p:nvPr>
            <p:ph sz="half" idx="2"/>
          </p:nvPr>
        </p:nvSpPr>
        <p:spPr>
          <a:xfrm>
            <a:off x="840318" y="2506133"/>
            <a:ext cx="5158316" cy="36830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2E65BADB-CCA6-5E41-F500-49933BEDCF06}"/>
              </a:ext>
            </a:extLst>
          </p:cNvPr>
          <p:cNvSpPr>
            <a:spLocks noGrp="1"/>
          </p:cNvSpPr>
          <p:nvPr>
            <p:ph type="body" sz="quarter" idx="3"/>
          </p:nvPr>
        </p:nvSpPr>
        <p:spPr>
          <a:xfrm>
            <a:off x="6172200" y="1680634"/>
            <a:ext cx="5183717" cy="825500"/>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97C5B1F-6C4B-8C57-26D0-C949011308F7}"/>
              </a:ext>
            </a:extLst>
          </p:cNvPr>
          <p:cNvSpPr>
            <a:spLocks noGrp="1"/>
          </p:cNvSpPr>
          <p:nvPr>
            <p:ph sz="quarter" idx="4"/>
          </p:nvPr>
        </p:nvSpPr>
        <p:spPr>
          <a:xfrm>
            <a:off x="6172200" y="2506133"/>
            <a:ext cx="5183717" cy="36830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7D658CF-0E86-7C38-16B5-BAB27EABA481}"/>
              </a:ext>
            </a:extLst>
          </p:cNvPr>
          <p:cNvSpPr>
            <a:spLocks noGrp="1"/>
          </p:cNvSpPr>
          <p:nvPr>
            <p:ph type="dt" sz="half" idx="10"/>
          </p:nvPr>
        </p:nvSpPr>
        <p:spPr/>
        <p:txBody>
          <a:bodyPr/>
          <a:lstStyle/>
          <a:p>
            <a:fld id="{03C30326-314E-4A99-939F-3709CB6B7D5D}" type="datetimeFigureOut">
              <a:rPr lang="fr-FR" smtClean="0"/>
              <a:t>24/07/2026</a:t>
            </a:fld>
            <a:endParaRPr lang="fr-FR"/>
          </a:p>
        </p:txBody>
      </p:sp>
      <p:sp>
        <p:nvSpPr>
          <p:cNvPr id="8" name="Espace réservé du pied de page 7">
            <a:extLst>
              <a:ext uri="{FF2B5EF4-FFF2-40B4-BE49-F238E27FC236}">
                <a16:creationId xmlns:a16="http://schemas.microsoft.com/office/drawing/2014/main" id="{239F85D5-DCAA-3F5D-DEAD-1A5C0C243569}"/>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8A79C40C-0DBF-D30A-7C15-BFFDE01D2438}"/>
              </a:ext>
            </a:extLst>
          </p:cNvPr>
          <p:cNvSpPr>
            <a:spLocks noGrp="1"/>
          </p:cNvSpPr>
          <p:nvPr>
            <p:ph type="sldNum" sz="quarter" idx="12"/>
          </p:nvPr>
        </p:nvSpPr>
        <p:spPr/>
        <p:txBody>
          <a:bodyPr/>
          <a:lstStyle/>
          <a:p>
            <a:fld id="{87D0DC4F-8F87-4BFF-AF60-89A137B70A02}" type="slidenum">
              <a:rPr lang="fr-FR" smtClean="0"/>
              <a:t>‹N°›</a:t>
            </a:fld>
            <a:endParaRPr lang="fr-FR"/>
          </a:p>
        </p:txBody>
      </p:sp>
    </p:spTree>
    <p:extLst>
      <p:ext uri="{BB962C8B-B14F-4D97-AF65-F5344CB8AC3E}">
        <p14:creationId xmlns:p14="http://schemas.microsoft.com/office/powerpoint/2010/main" val="37583743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F83F46-D6BB-0AD7-FA59-795276DC3A8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1C28014-9E19-005A-0471-51D72E8CFF8A}"/>
              </a:ext>
            </a:extLst>
          </p:cNvPr>
          <p:cNvSpPr>
            <a:spLocks noGrp="1"/>
          </p:cNvSpPr>
          <p:nvPr>
            <p:ph type="dt" sz="half" idx="10"/>
          </p:nvPr>
        </p:nvSpPr>
        <p:spPr/>
        <p:txBody>
          <a:bodyPr/>
          <a:lstStyle/>
          <a:p>
            <a:fld id="{03C30326-314E-4A99-939F-3709CB6B7D5D}" type="datetimeFigureOut">
              <a:rPr lang="fr-FR" smtClean="0"/>
              <a:t>24/07/2026</a:t>
            </a:fld>
            <a:endParaRPr lang="fr-FR"/>
          </a:p>
        </p:txBody>
      </p:sp>
      <p:sp>
        <p:nvSpPr>
          <p:cNvPr id="4" name="Espace réservé du pied de page 3">
            <a:extLst>
              <a:ext uri="{FF2B5EF4-FFF2-40B4-BE49-F238E27FC236}">
                <a16:creationId xmlns:a16="http://schemas.microsoft.com/office/drawing/2014/main" id="{25CC7C48-9A28-6922-013F-524E7D768AF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7969EC16-57E7-1C31-C385-892B8AD6E53B}"/>
              </a:ext>
            </a:extLst>
          </p:cNvPr>
          <p:cNvSpPr>
            <a:spLocks noGrp="1"/>
          </p:cNvSpPr>
          <p:nvPr>
            <p:ph type="sldNum" sz="quarter" idx="12"/>
          </p:nvPr>
        </p:nvSpPr>
        <p:spPr/>
        <p:txBody>
          <a:bodyPr/>
          <a:lstStyle/>
          <a:p>
            <a:fld id="{87D0DC4F-8F87-4BFF-AF60-89A137B70A02}" type="slidenum">
              <a:rPr lang="fr-FR" smtClean="0"/>
              <a:t>‹N°›</a:t>
            </a:fld>
            <a:endParaRPr lang="fr-FR"/>
          </a:p>
        </p:txBody>
      </p:sp>
    </p:spTree>
    <p:extLst>
      <p:ext uri="{BB962C8B-B14F-4D97-AF65-F5344CB8AC3E}">
        <p14:creationId xmlns:p14="http://schemas.microsoft.com/office/powerpoint/2010/main" val="21961493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8B28A19-513E-C41E-0436-D27ABBAB08D6}"/>
              </a:ext>
            </a:extLst>
          </p:cNvPr>
          <p:cNvSpPr>
            <a:spLocks noGrp="1"/>
          </p:cNvSpPr>
          <p:nvPr>
            <p:ph type="dt" sz="half" idx="10"/>
          </p:nvPr>
        </p:nvSpPr>
        <p:spPr/>
        <p:txBody>
          <a:bodyPr/>
          <a:lstStyle/>
          <a:p>
            <a:fld id="{03C30326-314E-4A99-939F-3709CB6B7D5D}" type="datetimeFigureOut">
              <a:rPr lang="fr-FR" smtClean="0"/>
              <a:t>24/07/2026</a:t>
            </a:fld>
            <a:endParaRPr lang="fr-FR"/>
          </a:p>
        </p:txBody>
      </p:sp>
      <p:sp>
        <p:nvSpPr>
          <p:cNvPr id="3" name="Espace réservé du pied de page 2">
            <a:extLst>
              <a:ext uri="{FF2B5EF4-FFF2-40B4-BE49-F238E27FC236}">
                <a16:creationId xmlns:a16="http://schemas.microsoft.com/office/drawing/2014/main" id="{EDF3F407-D11C-070C-701E-3904835060A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04D23204-48A2-D7E5-E82F-9CBE9D34BB9C}"/>
              </a:ext>
            </a:extLst>
          </p:cNvPr>
          <p:cNvSpPr>
            <a:spLocks noGrp="1"/>
          </p:cNvSpPr>
          <p:nvPr>
            <p:ph type="sldNum" sz="quarter" idx="12"/>
          </p:nvPr>
        </p:nvSpPr>
        <p:spPr/>
        <p:txBody>
          <a:bodyPr/>
          <a:lstStyle/>
          <a:p>
            <a:fld id="{87D0DC4F-8F87-4BFF-AF60-89A137B70A02}" type="slidenum">
              <a:rPr lang="fr-FR" smtClean="0"/>
              <a:t>‹N°›</a:t>
            </a:fld>
            <a:endParaRPr lang="fr-FR"/>
          </a:p>
        </p:txBody>
      </p:sp>
    </p:spTree>
    <p:extLst>
      <p:ext uri="{BB962C8B-B14F-4D97-AF65-F5344CB8AC3E}">
        <p14:creationId xmlns:p14="http://schemas.microsoft.com/office/powerpoint/2010/main" val="138412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754157-877E-8924-712F-3AED397FAA97}"/>
              </a:ext>
            </a:extLst>
          </p:cNvPr>
          <p:cNvSpPr>
            <a:spLocks noGrp="1"/>
          </p:cNvSpPr>
          <p:nvPr>
            <p:ph type="title"/>
          </p:nvPr>
        </p:nvSpPr>
        <p:spPr>
          <a:xfrm>
            <a:off x="840318" y="457200"/>
            <a:ext cx="3932767" cy="1600200"/>
          </a:xfrm>
        </p:spPr>
        <p:txBody>
          <a:bodyPr anchor="b"/>
          <a:lstStyle>
            <a:lvl1pPr>
              <a:defRPr sz="4267"/>
            </a:lvl1pPr>
          </a:lstStyle>
          <a:p>
            <a:r>
              <a:rPr lang="fr-FR"/>
              <a:t>Modifiez le style du titre</a:t>
            </a:r>
          </a:p>
        </p:txBody>
      </p:sp>
      <p:sp>
        <p:nvSpPr>
          <p:cNvPr id="3" name="Espace réservé du contenu 2">
            <a:extLst>
              <a:ext uri="{FF2B5EF4-FFF2-40B4-BE49-F238E27FC236}">
                <a16:creationId xmlns:a16="http://schemas.microsoft.com/office/drawing/2014/main" id="{D9EF95F0-3F8C-9F25-EA93-799570882BF7}"/>
              </a:ext>
            </a:extLst>
          </p:cNvPr>
          <p:cNvSpPr>
            <a:spLocks noGrp="1"/>
          </p:cNvSpPr>
          <p:nvPr>
            <p:ph idx="1"/>
          </p:nvPr>
        </p:nvSpPr>
        <p:spPr>
          <a:xfrm>
            <a:off x="5183717" y="988485"/>
            <a:ext cx="6172200" cy="4872567"/>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8010FA2-983E-2E2C-B2D4-4DE16C46C345}"/>
              </a:ext>
            </a:extLst>
          </p:cNvPr>
          <p:cNvSpPr>
            <a:spLocks noGrp="1"/>
          </p:cNvSpPr>
          <p:nvPr>
            <p:ph type="body" sz="half" idx="2"/>
          </p:nvPr>
        </p:nvSpPr>
        <p:spPr>
          <a:xfrm>
            <a:off x="840318" y="2057400"/>
            <a:ext cx="3932767" cy="381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A292324-613A-9B44-02D5-EA56320BE764}"/>
              </a:ext>
            </a:extLst>
          </p:cNvPr>
          <p:cNvSpPr>
            <a:spLocks noGrp="1"/>
          </p:cNvSpPr>
          <p:nvPr>
            <p:ph type="dt" sz="half" idx="10"/>
          </p:nvPr>
        </p:nvSpPr>
        <p:spPr/>
        <p:txBody>
          <a:bodyPr/>
          <a:lstStyle/>
          <a:p>
            <a:fld id="{03C30326-314E-4A99-939F-3709CB6B7D5D}" type="datetimeFigureOut">
              <a:rPr lang="fr-FR" smtClean="0"/>
              <a:t>24/07/2026</a:t>
            </a:fld>
            <a:endParaRPr lang="fr-FR"/>
          </a:p>
        </p:txBody>
      </p:sp>
      <p:sp>
        <p:nvSpPr>
          <p:cNvPr id="6" name="Espace réservé du pied de page 5">
            <a:extLst>
              <a:ext uri="{FF2B5EF4-FFF2-40B4-BE49-F238E27FC236}">
                <a16:creationId xmlns:a16="http://schemas.microsoft.com/office/drawing/2014/main" id="{115DF2F5-42E3-ACBD-71C7-3B0211320BB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0629AC-2DED-452C-183B-0ACF73141AAE}"/>
              </a:ext>
            </a:extLst>
          </p:cNvPr>
          <p:cNvSpPr>
            <a:spLocks noGrp="1"/>
          </p:cNvSpPr>
          <p:nvPr>
            <p:ph type="sldNum" sz="quarter" idx="12"/>
          </p:nvPr>
        </p:nvSpPr>
        <p:spPr/>
        <p:txBody>
          <a:bodyPr/>
          <a:lstStyle/>
          <a:p>
            <a:fld id="{87D0DC4F-8F87-4BFF-AF60-89A137B70A02}" type="slidenum">
              <a:rPr lang="fr-FR" smtClean="0"/>
              <a:t>‹N°›</a:t>
            </a:fld>
            <a:endParaRPr lang="fr-FR"/>
          </a:p>
        </p:txBody>
      </p:sp>
    </p:spTree>
    <p:extLst>
      <p:ext uri="{BB962C8B-B14F-4D97-AF65-F5344CB8AC3E}">
        <p14:creationId xmlns:p14="http://schemas.microsoft.com/office/powerpoint/2010/main" val="36045269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594501-4B25-5C46-C631-066F647723E4}"/>
              </a:ext>
            </a:extLst>
          </p:cNvPr>
          <p:cNvSpPr>
            <a:spLocks noGrp="1"/>
          </p:cNvSpPr>
          <p:nvPr>
            <p:ph type="title"/>
          </p:nvPr>
        </p:nvSpPr>
        <p:spPr>
          <a:xfrm>
            <a:off x="840318" y="457200"/>
            <a:ext cx="3932767" cy="1600200"/>
          </a:xfrm>
        </p:spPr>
        <p:txBody>
          <a:bodyPr anchor="b"/>
          <a:lstStyle>
            <a:lvl1pPr>
              <a:defRPr sz="4267"/>
            </a:lvl1pPr>
          </a:lstStyle>
          <a:p>
            <a:r>
              <a:rPr lang="fr-FR"/>
              <a:t>Modifiez le style du titre</a:t>
            </a:r>
          </a:p>
        </p:txBody>
      </p:sp>
      <p:sp>
        <p:nvSpPr>
          <p:cNvPr id="3" name="Espace réservé pour une image  2">
            <a:extLst>
              <a:ext uri="{FF2B5EF4-FFF2-40B4-BE49-F238E27FC236}">
                <a16:creationId xmlns:a16="http://schemas.microsoft.com/office/drawing/2014/main" id="{EF23A9C2-A294-EF3C-EED7-D1EC7A842ACE}"/>
              </a:ext>
            </a:extLst>
          </p:cNvPr>
          <p:cNvSpPr>
            <a:spLocks noGrp="1"/>
          </p:cNvSpPr>
          <p:nvPr>
            <p:ph type="pic" idx="1"/>
          </p:nvPr>
        </p:nvSpPr>
        <p:spPr>
          <a:xfrm>
            <a:off x="5183717" y="988485"/>
            <a:ext cx="6172200" cy="4872567"/>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fr-FR"/>
          </a:p>
        </p:txBody>
      </p:sp>
      <p:sp>
        <p:nvSpPr>
          <p:cNvPr id="4" name="Espace réservé du texte 3">
            <a:extLst>
              <a:ext uri="{FF2B5EF4-FFF2-40B4-BE49-F238E27FC236}">
                <a16:creationId xmlns:a16="http://schemas.microsoft.com/office/drawing/2014/main" id="{0BB1277C-E8AF-04E3-06BD-FCED7F791C57}"/>
              </a:ext>
            </a:extLst>
          </p:cNvPr>
          <p:cNvSpPr>
            <a:spLocks noGrp="1"/>
          </p:cNvSpPr>
          <p:nvPr>
            <p:ph type="body" sz="half" idx="2"/>
          </p:nvPr>
        </p:nvSpPr>
        <p:spPr>
          <a:xfrm>
            <a:off x="840318" y="2057400"/>
            <a:ext cx="3932767" cy="381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C8DF42-E0A2-DFE7-8296-43A4D3FC6C0E}"/>
              </a:ext>
            </a:extLst>
          </p:cNvPr>
          <p:cNvSpPr>
            <a:spLocks noGrp="1"/>
          </p:cNvSpPr>
          <p:nvPr>
            <p:ph type="dt" sz="half" idx="10"/>
          </p:nvPr>
        </p:nvSpPr>
        <p:spPr/>
        <p:txBody>
          <a:bodyPr/>
          <a:lstStyle/>
          <a:p>
            <a:fld id="{03C30326-314E-4A99-939F-3709CB6B7D5D}" type="datetimeFigureOut">
              <a:rPr lang="fr-FR" smtClean="0"/>
              <a:t>24/07/2026</a:t>
            </a:fld>
            <a:endParaRPr lang="fr-FR"/>
          </a:p>
        </p:txBody>
      </p:sp>
      <p:sp>
        <p:nvSpPr>
          <p:cNvPr id="6" name="Espace réservé du pied de page 5">
            <a:extLst>
              <a:ext uri="{FF2B5EF4-FFF2-40B4-BE49-F238E27FC236}">
                <a16:creationId xmlns:a16="http://schemas.microsoft.com/office/drawing/2014/main" id="{9337ACFB-7DE7-524E-84AE-3A4F7FFC9B3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25B936D-C0D4-97BB-FBC6-9331236AFC0F}"/>
              </a:ext>
            </a:extLst>
          </p:cNvPr>
          <p:cNvSpPr>
            <a:spLocks noGrp="1"/>
          </p:cNvSpPr>
          <p:nvPr>
            <p:ph type="sldNum" sz="quarter" idx="12"/>
          </p:nvPr>
        </p:nvSpPr>
        <p:spPr/>
        <p:txBody>
          <a:bodyPr/>
          <a:lstStyle/>
          <a:p>
            <a:fld id="{87D0DC4F-8F87-4BFF-AF60-89A137B70A02}" type="slidenum">
              <a:rPr lang="fr-FR" smtClean="0"/>
              <a:t>‹N°›</a:t>
            </a:fld>
            <a:endParaRPr lang="fr-FR"/>
          </a:p>
        </p:txBody>
      </p:sp>
    </p:spTree>
    <p:extLst>
      <p:ext uri="{BB962C8B-B14F-4D97-AF65-F5344CB8AC3E}">
        <p14:creationId xmlns:p14="http://schemas.microsoft.com/office/powerpoint/2010/main" val="3824320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55B553-45FE-9E08-9C2E-8AD2BA591F20}"/>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FDBAD7C7-DCE8-9D25-2148-2746A38FA2C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FE42F42-4515-4123-DDEB-36FBA3FF4AE5}"/>
              </a:ext>
            </a:extLst>
          </p:cNvPr>
          <p:cNvSpPr>
            <a:spLocks noGrp="1"/>
          </p:cNvSpPr>
          <p:nvPr>
            <p:ph type="dt" sz="half" idx="10"/>
          </p:nvPr>
        </p:nvSpPr>
        <p:spPr/>
        <p:txBody>
          <a:bodyPr/>
          <a:lstStyle/>
          <a:p>
            <a:fld id="{03C30326-314E-4A99-939F-3709CB6B7D5D}" type="datetimeFigureOut">
              <a:rPr lang="fr-FR" smtClean="0"/>
              <a:t>24/07/2026</a:t>
            </a:fld>
            <a:endParaRPr lang="fr-FR"/>
          </a:p>
        </p:txBody>
      </p:sp>
      <p:sp>
        <p:nvSpPr>
          <p:cNvPr id="5" name="Espace réservé du pied de page 4">
            <a:extLst>
              <a:ext uri="{FF2B5EF4-FFF2-40B4-BE49-F238E27FC236}">
                <a16:creationId xmlns:a16="http://schemas.microsoft.com/office/drawing/2014/main" id="{C27E9FDC-1D5D-68D5-2DFF-3FFECF1019A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37D8E3B-C6B5-BB9F-9492-1C218F957C10}"/>
              </a:ext>
            </a:extLst>
          </p:cNvPr>
          <p:cNvSpPr>
            <a:spLocks noGrp="1"/>
          </p:cNvSpPr>
          <p:nvPr>
            <p:ph type="sldNum" sz="quarter" idx="12"/>
          </p:nvPr>
        </p:nvSpPr>
        <p:spPr/>
        <p:txBody>
          <a:bodyPr/>
          <a:lstStyle/>
          <a:p>
            <a:fld id="{87D0DC4F-8F87-4BFF-AF60-89A137B70A02}" type="slidenum">
              <a:rPr lang="fr-FR" smtClean="0"/>
              <a:t>‹N°›</a:t>
            </a:fld>
            <a:endParaRPr lang="fr-FR"/>
          </a:p>
        </p:txBody>
      </p:sp>
    </p:spTree>
    <p:extLst>
      <p:ext uri="{BB962C8B-B14F-4D97-AF65-F5344CB8AC3E}">
        <p14:creationId xmlns:p14="http://schemas.microsoft.com/office/powerpoint/2010/main" val="4836450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BCAD565-FBEC-BD93-3A7D-DB0ED606D1DA}"/>
              </a:ext>
            </a:extLst>
          </p:cNvPr>
          <p:cNvSpPr>
            <a:spLocks noGrp="1"/>
          </p:cNvSpPr>
          <p:nvPr>
            <p:ph type="title" orient="vert"/>
          </p:nvPr>
        </p:nvSpPr>
        <p:spPr>
          <a:xfrm>
            <a:off x="8724901" y="366185"/>
            <a:ext cx="2628900" cy="5810249"/>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3324FB26-4D5B-213D-C4FE-866B39C4A0A1}"/>
              </a:ext>
            </a:extLst>
          </p:cNvPr>
          <p:cNvSpPr>
            <a:spLocks noGrp="1"/>
          </p:cNvSpPr>
          <p:nvPr>
            <p:ph type="body" orient="vert" idx="1"/>
          </p:nvPr>
        </p:nvSpPr>
        <p:spPr>
          <a:xfrm>
            <a:off x="838201" y="366185"/>
            <a:ext cx="7683500" cy="581024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6D5FA8D-F629-C38B-37CE-1664AC1D399F}"/>
              </a:ext>
            </a:extLst>
          </p:cNvPr>
          <p:cNvSpPr>
            <a:spLocks noGrp="1"/>
          </p:cNvSpPr>
          <p:nvPr>
            <p:ph type="dt" sz="half" idx="10"/>
          </p:nvPr>
        </p:nvSpPr>
        <p:spPr/>
        <p:txBody>
          <a:bodyPr/>
          <a:lstStyle/>
          <a:p>
            <a:fld id="{03C30326-314E-4A99-939F-3709CB6B7D5D}" type="datetimeFigureOut">
              <a:rPr lang="fr-FR" smtClean="0"/>
              <a:t>24/07/2026</a:t>
            </a:fld>
            <a:endParaRPr lang="fr-FR"/>
          </a:p>
        </p:txBody>
      </p:sp>
      <p:sp>
        <p:nvSpPr>
          <p:cNvPr id="5" name="Espace réservé du pied de page 4">
            <a:extLst>
              <a:ext uri="{FF2B5EF4-FFF2-40B4-BE49-F238E27FC236}">
                <a16:creationId xmlns:a16="http://schemas.microsoft.com/office/drawing/2014/main" id="{2CD2DFFC-0C73-9FC2-4ADF-FF41B3AAD95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3AFAB5-0609-43DE-1CB6-30FD777E2D98}"/>
              </a:ext>
            </a:extLst>
          </p:cNvPr>
          <p:cNvSpPr>
            <a:spLocks noGrp="1"/>
          </p:cNvSpPr>
          <p:nvPr>
            <p:ph type="sldNum" sz="quarter" idx="12"/>
          </p:nvPr>
        </p:nvSpPr>
        <p:spPr/>
        <p:txBody>
          <a:bodyPr/>
          <a:lstStyle/>
          <a:p>
            <a:fld id="{87D0DC4F-8F87-4BFF-AF60-89A137B70A02}" type="slidenum">
              <a:rPr lang="fr-FR" smtClean="0"/>
              <a:t>‹N°›</a:t>
            </a:fld>
            <a:endParaRPr lang="fr-FR"/>
          </a:p>
        </p:txBody>
      </p:sp>
    </p:spTree>
    <p:extLst>
      <p:ext uri="{BB962C8B-B14F-4D97-AF65-F5344CB8AC3E}">
        <p14:creationId xmlns:p14="http://schemas.microsoft.com/office/powerpoint/2010/main" val="14930865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E97A75-2FBE-C449-9E4E-63627E6B524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B676B93-3CB1-96E4-CDF6-B47BCB0EF57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14F9279-FDC2-CAA0-0047-C52545365487}"/>
              </a:ext>
            </a:extLst>
          </p:cNvPr>
          <p:cNvSpPr>
            <a:spLocks noGrp="1"/>
          </p:cNvSpPr>
          <p:nvPr>
            <p:ph type="dt" sz="half" idx="10"/>
          </p:nvPr>
        </p:nvSpPr>
        <p:spPr/>
        <p:txBody>
          <a:bodyPr/>
          <a:lstStyle/>
          <a:p>
            <a:fld id="{0EE5EB09-85DD-4FE7-B991-81981B2AA38C}" type="datetimeFigureOut">
              <a:rPr lang="fr-FR" smtClean="0"/>
              <a:t>24/07/2026</a:t>
            </a:fld>
            <a:endParaRPr lang="fr-FR"/>
          </a:p>
        </p:txBody>
      </p:sp>
      <p:sp>
        <p:nvSpPr>
          <p:cNvPr id="5" name="Espace réservé du pied de page 4">
            <a:extLst>
              <a:ext uri="{FF2B5EF4-FFF2-40B4-BE49-F238E27FC236}">
                <a16:creationId xmlns:a16="http://schemas.microsoft.com/office/drawing/2014/main" id="{E64A2E3D-1791-4453-E86A-A05D7396FAF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D79B10-DF9F-D974-C938-78873B03B002}"/>
              </a:ext>
            </a:extLst>
          </p:cNvPr>
          <p:cNvSpPr>
            <a:spLocks noGrp="1"/>
          </p:cNvSpPr>
          <p:nvPr>
            <p:ph type="sldNum" sz="quarter" idx="12"/>
          </p:nvPr>
        </p:nvSpPr>
        <p:spPr/>
        <p:txBody>
          <a:bodyPr/>
          <a:lstStyle/>
          <a:p>
            <a:fld id="{00000000-1234-1234-1234-123412341234}" type="slidenum">
              <a:rPr lang="fr-FR" smtClean="0"/>
              <a:pPr/>
              <a:t>‹N°›</a:t>
            </a:fld>
            <a:endParaRPr lang="fr-FR"/>
          </a:p>
        </p:txBody>
      </p:sp>
    </p:spTree>
    <p:extLst>
      <p:ext uri="{BB962C8B-B14F-4D97-AF65-F5344CB8AC3E}">
        <p14:creationId xmlns:p14="http://schemas.microsoft.com/office/powerpoint/2010/main" val="3088864056"/>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817D38-A06C-F44B-76B4-E6DFA69E9078}"/>
              </a:ext>
            </a:extLst>
          </p:cNvPr>
          <p:cNvSpPr>
            <a:spLocks noGrp="1"/>
          </p:cNvSpPr>
          <p:nvPr>
            <p:ph type="title"/>
          </p:nvPr>
        </p:nvSpPr>
        <p:spPr>
          <a:xfrm>
            <a:off x="831851" y="1709740"/>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51907492-030C-83E9-D631-A788B2AE1FC3}"/>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432F404-FD93-DF89-BC02-54F7182D5E2F}"/>
              </a:ext>
            </a:extLst>
          </p:cNvPr>
          <p:cNvSpPr>
            <a:spLocks noGrp="1"/>
          </p:cNvSpPr>
          <p:nvPr>
            <p:ph type="dt" sz="half" idx="10"/>
          </p:nvPr>
        </p:nvSpPr>
        <p:spPr/>
        <p:txBody>
          <a:bodyPr/>
          <a:lstStyle/>
          <a:p>
            <a:fld id="{0EE5EB09-85DD-4FE7-B991-81981B2AA38C}" type="datetimeFigureOut">
              <a:rPr lang="fr-FR" smtClean="0"/>
              <a:t>24/07/2026</a:t>
            </a:fld>
            <a:endParaRPr lang="fr-FR"/>
          </a:p>
        </p:txBody>
      </p:sp>
      <p:sp>
        <p:nvSpPr>
          <p:cNvPr id="5" name="Espace réservé du pied de page 4">
            <a:extLst>
              <a:ext uri="{FF2B5EF4-FFF2-40B4-BE49-F238E27FC236}">
                <a16:creationId xmlns:a16="http://schemas.microsoft.com/office/drawing/2014/main" id="{B00BD458-F124-F259-DB04-926A527A762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35E0F5-786A-512C-CB54-155AFA9FD2F5}"/>
              </a:ext>
            </a:extLst>
          </p:cNvPr>
          <p:cNvSpPr>
            <a:spLocks noGrp="1"/>
          </p:cNvSpPr>
          <p:nvPr>
            <p:ph type="sldNum" sz="quarter" idx="12"/>
          </p:nvPr>
        </p:nvSpPr>
        <p:spPr/>
        <p:txBody>
          <a:bodyPr/>
          <a:lstStyle/>
          <a:p>
            <a:fld id="{00000000-1234-1234-1234-123412341234}" type="slidenum">
              <a:rPr lang="fr-FR" smtClean="0"/>
              <a:pPr/>
              <a:t>‹N°›</a:t>
            </a:fld>
            <a:endParaRPr lang="fr-FR"/>
          </a:p>
        </p:txBody>
      </p:sp>
    </p:spTree>
    <p:extLst>
      <p:ext uri="{BB962C8B-B14F-4D97-AF65-F5344CB8AC3E}">
        <p14:creationId xmlns:p14="http://schemas.microsoft.com/office/powerpoint/2010/main" val="2863682574"/>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36417D-FE33-79E3-B309-7E3242AB1BF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A1EED70-2567-5C75-8B4D-0B48C5EC667A}"/>
              </a:ext>
            </a:extLst>
          </p:cNvPr>
          <p:cNvSpPr>
            <a:spLocks noGrp="1"/>
          </p:cNvSpPr>
          <p:nvPr>
            <p:ph sz="half" idx="1"/>
          </p:nvPr>
        </p:nvSpPr>
        <p:spPr>
          <a:xfrm>
            <a:off x="838200" y="1825625"/>
            <a:ext cx="5181600" cy="435133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6F630481-F42A-3951-B79D-581AB7594180}"/>
              </a:ext>
            </a:extLst>
          </p:cNvPr>
          <p:cNvSpPr>
            <a:spLocks noGrp="1"/>
          </p:cNvSpPr>
          <p:nvPr>
            <p:ph sz="half" idx="2"/>
          </p:nvPr>
        </p:nvSpPr>
        <p:spPr>
          <a:xfrm>
            <a:off x="6172200" y="1825625"/>
            <a:ext cx="5181600" cy="435133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8D9DE65-4633-6443-6987-46B8F875A5EA}"/>
              </a:ext>
            </a:extLst>
          </p:cNvPr>
          <p:cNvSpPr>
            <a:spLocks noGrp="1"/>
          </p:cNvSpPr>
          <p:nvPr>
            <p:ph type="dt" sz="half" idx="10"/>
          </p:nvPr>
        </p:nvSpPr>
        <p:spPr/>
        <p:txBody>
          <a:bodyPr/>
          <a:lstStyle/>
          <a:p>
            <a:fld id="{0EE5EB09-85DD-4FE7-B991-81981B2AA38C}" type="datetimeFigureOut">
              <a:rPr lang="fr-FR" smtClean="0"/>
              <a:t>24/07/2026</a:t>
            </a:fld>
            <a:endParaRPr lang="fr-FR"/>
          </a:p>
        </p:txBody>
      </p:sp>
      <p:sp>
        <p:nvSpPr>
          <p:cNvPr id="6" name="Espace réservé du pied de page 5">
            <a:extLst>
              <a:ext uri="{FF2B5EF4-FFF2-40B4-BE49-F238E27FC236}">
                <a16:creationId xmlns:a16="http://schemas.microsoft.com/office/drawing/2014/main" id="{14E99D07-F49D-B1CF-A338-41BDA4F1F4A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115DD51-DD5C-7CF1-8C11-072BAB3849C4}"/>
              </a:ext>
            </a:extLst>
          </p:cNvPr>
          <p:cNvSpPr>
            <a:spLocks noGrp="1"/>
          </p:cNvSpPr>
          <p:nvPr>
            <p:ph type="sldNum" sz="quarter" idx="12"/>
          </p:nvPr>
        </p:nvSpPr>
        <p:spPr/>
        <p:txBody>
          <a:bodyPr/>
          <a:lstStyle/>
          <a:p>
            <a:fld id="{00000000-1234-1234-1234-123412341234}" type="slidenum">
              <a:rPr lang="fr-FR" smtClean="0"/>
              <a:pPr/>
              <a:t>‹N°›</a:t>
            </a:fld>
            <a:endParaRPr lang="fr-FR"/>
          </a:p>
        </p:txBody>
      </p:sp>
    </p:spTree>
    <p:extLst>
      <p:ext uri="{BB962C8B-B14F-4D97-AF65-F5344CB8AC3E}">
        <p14:creationId xmlns:p14="http://schemas.microsoft.com/office/powerpoint/2010/main" val="3282260667"/>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1AB152-0257-7CC4-649B-7038619F45C3}"/>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5F2D3B3-11EF-ABC3-AB43-B353152BC370}"/>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9EAF058-3FA2-721C-7484-0826B2DB2CFC}"/>
              </a:ext>
            </a:extLst>
          </p:cNvPr>
          <p:cNvSpPr>
            <a:spLocks noGrp="1"/>
          </p:cNvSpPr>
          <p:nvPr>
            <p:ph sz="half" idx="2"/>
          </p:nvPr>
        </p:nvSpPr>
        <p:spPr>
          <a:xfrm>
            <a:off x="839789"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1207756-F7A4-4FE7-034A-C3474B36D8EE}"/>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11671FF-AD19-4156-93DB-5C7E5E51D8A0}"/>
              </a:ext>
            </a:extLst>
          </p:cNvPr>
          <p:cNvSpPr>
            <a:spLocks noGrp="1"/>
          </p:cNvSpPr>
          <p:nvPr>
            <p:ph sz="quarter" idx="4"/>
          </p:nvPr>
        </p:nvSpPr>
        <p:spPr>
          <a:xfrm>
            <a:off x="6172201"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352CAC2A-4453-28BE-BCA2-4D5A4D19BA7E}"/>
              </a:ext>
            </a:extLst>
          </p:cNvPr>
          <p:cNvSpPr>
            <a:spLocks noGrp="1"/>
          </p:cNvSpPr>
          <p:nvPr>
            <p:ph type="dt" sz="half" idx="10"/>
          </p:nvPr>
        </p:nvSpPr>
        <p:spPr/>
        <p:txBody>
          <a:bodyPr/>
          <a:lstStyle/>
          <a:p>
            <a:fld id="{0EE5EB09-85DD-4FE7-B991-81981B2AA38C}" type="datetimeFigureOut">
              <a:rPr lang="fr-FR" smtClean="0"/>
              <a:t>24/07/2026</a:t>
            </a:fld>
            <a:endParaRPr lang="fr-FR"/>
          </a:p>
        </p:txBody>
      </p:sp>
      <p:sp>
        <p:nvSpPr>
          <p:cNvPr id="8" name="Espace réservé du pied de page 7">
            <a:extLst>
              <a:ext uri="{FF2B5EF4-FFF2-40B4-BE49-F238E27FC236}">
                <a16:creationId xmlns:a16="http://schemas.microsoft.com/office/drawing/2014/main" id="{FDB96D26-4DCB-CA9C-76CF-952576C7E65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F42E948C-9665-D99D-0F29-6E7676E620BC}"/>
              </a:ext>
            </a:extLst>
          </p:cNvPr>
          <p:cNvSpPr>
            <a:spLocks noGrp="1"/>
          </p:cNvSpPr>
          <p:nvPr>
            <p:ph type="sldNum" sz="quarter" idx="12"/>
          </p:nvPr>
        </p:nvSpPr>
        <p:spPr/>
        <p:txBody>
          <a:bodyPr/>
          <a:lstStyle/>
          <a:p>
            <a:fld id="{00000000-1234-1234-1234-123412341234}" type="slidenum">
              <a:rPr lang="fr-FR" smtClean="0"/>
              <a:pPr/>
              <a:t>‹N°›</a:t>
            </a:fld>
            <a:endParaRPr lang="fr-FR"/>
          </a:p>
        </p:txBody>
      </p:sp>
    </p:spTree>
    <p:extLst>
      <p:ext uri="{BB962C8B-B14F-4D97-AF65-F5344CB8AC3E}">
        <p14:creationId xmlns:p14="http://schemas.microsoft.com/office/powerpoint/2010/main" val="990738803"/>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43D408-3F05-2F44-2B4D-AA5DF405EB7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FE3BDB8E-C920-EAC6-2575-4BD8A3EFD09E}"/>
              </a:ext>
            </a:extLst>
          </p:cNvPr>
          <p:cNvSpPr>
            <a:spLocks noGrp="1"/>
          </p:cNvSpPr>
          <p:nvPr>
            <p:ph type="dt" sz="half" idx="10"/>
          </p:nvPr>
        </p:nvSpPr>
        <p:spPr/>
        <p:txBody>
          <a:bodyPr/>
          <a:lstStyle/>
          <a:p>
            <a:fld id="{0EE5EB09-85DD-4FE7-B991-81981B2AA38C}" type="datetimeFigureOut">
              <a:rPr lang="fr-FR" smtClean="0"/>
              <a:t>24/07/2026</a:t>
            </a:fld>
            <a:endParaRPr lang="fr-FR"/>
          </a:p>
        </p:txBody>
      </p:sp>
      <p:sp>
        <p:nvSpPr>
          <p:cNvPr id="4" name="Espace réservé du pied de page 3">
            <a:extLst>
              <a:ext uri="{FF2B5EF4-FFF2-40B4-BE49-F238E27FC236}">
                <a16:creationId xmlns:a16="http://schemas.microsoft.com/office/drawing/2014/main" id="{262F98BC-41FC-7E14-4A49-97C2A329985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A420E85-1203-5A35-7D38-141FC43058CD}"/>
              </a:ext>
            </a:extLst>
          </p:cNvPr>
          <p:cNvSpPr>
            <a:spLocks noGrp="1"/>
          </p:cNvSpPr>
          <p:nvPr>
            <p:ph type="sldNum" sz="quarter" idx="12"/>
          </p:nvPr>
        </p:nvSpPr>
        <p:spPr/>
        <p:txBody>
          <a:bodyPr/>
          <a:lstStyle/>
          <a:p>
            <a:fld id="{00000000-1234-1234-1234-123412341234}" type="slidenum">
              <a:rPr lang="fr-FR" smtClean="0"/>
              <a:pPr/>
              <a:t>‹N°›</a:t>
            </a:fld>
            <a:endParaRPr lang="fr-FR"/>
          </a:p>
        </p:txBody>
      </p:sp>
    </p:spTree>
    <p:extLst>
      <p:ext uri="{BB962C8B-B14F-4D97-AF65-F5344CB8AC3E}">
        <p14:creationId xmlns:p14="http://schemas.microsoft.com/office/powerpoint/2010/main" val="2014750358"/>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9115361-647A-BCFD-C99A-4F87233A9FEE}"/>
              </a:ext>
            </a:extLst>
          </p:cNvPr>
          <p:cNvSpPr>
            <a:spLocks noGrp="1"/>
          </p:cNvSpPr>
          <p:nvPr>
            <p:ph type="dt" sz="half" idx="10"/>
          </p:nvPr>
        </p:nvSpPr>
        <p:spPr/>
        <p:txBody>
          <a:bodyPr/>
          <a:lstStyle/>
          <a:p>
            <a:fld id="{0EE5EB09-85DD-4FE7-B991-81981B2AA38C}" type="datetimeFigureOut">
              <a:rPr lang="fr-FR" smtClean="0"/>
              <a:t>24/07/2026</a:t>
            </a:fld>
            <a:endParaRPr lang="fr-FR"/>
          </a:p>
        </p:txBody>
      </p:sp>
      <p:sp>
        <p:nvSpPr>
          <p:cNvPr id="3" name="Espace réservé du pied de page 2">
            <a:extLst>
              <a:ext uri="{FF2B5EF4-FFF2-40B4-BE49-F238E27FC236}">
                <a16:creationId xmlns:a16="http://schemas.microsoft.com/office/drawing/2014/main" id="{107BA483-0A74-B28D-D00B-2B14E6964B5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3BDF070-9E74-01C6-944D-E1F6681F5B05}"/>
              </a:ext>
            </a:extLst>
          </p:cNvPr>
          <p:cNvSpPr>
            <a:spLocks noGrp="1"/>
          </p:cNvSpPr>
          <p:nvPr>
            <p:ph type="sldNum" sz="quarter" idx="12"/>
          </p:nvPr>
        </p:nvSpPr>
        <p:spPr/>
        <p:txBody>
          <a:bodyPr/>
          <a:lstStyle/>
          <a:p>
            <a:fld id="{00000000-1234-1234-1234-123412341234}" type="slidenum">
              <a:rPr lang="fr-FR" smtClean="0"/>
              <a:pPr/>
              <a:t>‹N°›</a:t>
            </a:fld>
            <a:endParaRPr lang="fr-FR"/>
          </a:p>
        </p:txBody>
      </p:sp>
    </p:spTree>
    <p:extLst>
      <p:ext uri="{BB962C8B-B14F-4D97-AF65-F5344CB8AC3E}">
        <p14:creationId xmlns:p14="http://schemas.microsoft.com/office/powerpoint/2010/main" val="225960353"/>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6807BD-4F03-E5A0-6F00-148FB733837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45A793C-AA76-9779-F5A3-D67ED1D48914}"/>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4F377E9-FE87-E216-B4F7-07E7B6DE43D2}"/>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ED06F0A-F7FE-3622-AFE9-B36CBF294D35}"/>
              </a:ext>
            </a:extLst>
          </p:cNvPr>
          <p:cNvSpPr>
            <a:spLocks noGrp="1"/>
          </p:cNvSpPr>
          <p:nvPr>
            <p:ph type="dt" sz="half" idx="10"/>
          </p:nvPr>
        </p:nvSpPr>
        <p:spPr/>
        <p:txBody>
          <a:bodyPr/>
          <a:lstStyle/>
          <a:p>
            <a:fld id="{0EE5EB09-85DD-4FE7-B991-81981B2AA38C}" type="datetimeFigureOut">
              <a:rPr lang="fr-FR" smtClean="0"/>
              <a:t>24/07/2026</a:t>
            </a:fld>
            <a:endParaRPr lang="fr-FR"/>
          </a:p>
        </p:txBody>
      </p:sp>
      <p:sp>
        <p:nvSpPr>
          <p:cNvPr id="6" name="Espace réservé du pied de page 5">
            <a:extLst>
              <a:ext uri="{FF2B5EF4-FFF2-40B4-BE49-F238E27FC236}">
                <a16:creationId xmlns:a16="http://schemas.microsoft.com/office/drawing/2014/main" id="{4E727059-BB32-B105-CAB1-A72C736CC98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E44A6B6-6876-3CD8-0E5E-8DEB8D958C18}"/>
              </a:ext>
            </a:extLst>
          </p:cNvPr>
          <p:cNvSpPr>
            <a:spLocks noGrp="1"/>
          </p:cNvSpPr>
          <p:nvPr>
            <p:ph type="sldNum" sz="quarter" idx="12"/>
          </p:nvPr>
        </p:nvSpPr>
        <p:spPr/>
        <p:txBody>
          <a:bodyPr/>
          <a:lstStyle/>
          <a:p>
            <a:fld id="{00000000-1234-1234-1234-123412341234}" type="slidenum">
              <a:rPr lang="fr-FR" smtClean="0"/>
              <a:pPr/>
              <a:t>‹N°›</a:t>
            </a:fld>
            <a:endParaRPr lang="fr-FR"/>
          </a:p>
        </p:txBody>
      </p:sp>
    </p:spTree>
    <p:extLst>
      <p:ext uri="{BB962C8B-B14F-4D97-AF65-F5344CB8AC3E}">
        <p14:creationId xmlns:p14="http://schemas.microsoft.com/office/powerpoint/2010/main" val="2500996224"/>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F8F53-5588-81F3-8FD5-452C93AD187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3473317-2362-D199-CE0C-7E103696A120}"/>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fr-FR"/>
              <a:t>Cliquez sur l'icône pour ajouter une image</a:t>
            </a:r>
          </a:p>
        </p:txBody>
      </p:sp>
      <p:sp>
        <p:nvSpPr>
          <p:cNvPr id="4" name="Espace réservé du texte 3">
            <a:extLst>
              <a:ext uri="{FF2B5EF4-FFF2-40B4-BE49-F238E27FC236}">
                <a16:creationId xmlns:a16="http://schemas.microsoft.com/office/drawing/2014/main" id="{B6FAF787-D68F-1BCB-7785-20E66241AD5F}"/>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C198F64-D891-7D8E-9394-C813073DD9C3}"/>
              </a:ext>
            </a:extLst>
          </p:cNvPr>
          <p:cNvSpPr>
            <a:spLocks noGrp="1"/>
          </p:cNvSpPr>
          <p:nvPr>
            <p:ph type="dt" sz="half" idx="10"/>
          </p:nvPr>
        </p:nvSpPr>
        <p:spPr/>
        <p:txBody>
          <a:bodyPr/>
          <a:lstStyle/>
          <a:p>
            <a:fld id="{0EE5EB09-85DD-4FE7-B991-81981B2AA38C}" type="datetimeFigureOut">
              <a:rPr lang="fr-FR" smtClean="0"/>
              <a:t>24/07/2026</a:t>
            </a:fld>
            <a:endParaRPr lang="fr-FR"/>
          </a:p>
        </p:txBody>
      </p:sp>
      <p:sp>
        <p:nvSpPr>
          <p:cNvPr id="6" name="Espace réservé du pied de page 5">
            <a:extLst>
              <a:ext uri="{FF2B5EF4-FFF2-40B4-BE49-F238E27FC236}">
                <a16:creationId xmlns:a16="http://schemas.microsoft.com/office/drawing/2014/main" id="{1868833C-3DD2-D985-34DC-03BD9040FB2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8B83C76-A9F2-5830-A401-90316170AA49}"/>
              </a:ext>
            </a:extLst>
          </p:cNvPr>
          <p:cNvSpPr>
            <a:spLocks noGrp="1"/>
          </p:cNvSpPr>
          <p:nvPr>
            <p:ph type="sldNum" sz="quarter" idx="12"/>
          </p:nvPr>
        </p:nvSpPr>
        <p:spPr/>
        <p:txBody>
          <a:bodyPr/>
          <a:lstStyle/>
          <a:p>
            <a:fld id="{00000000-1234-1234-1234-123412341234}" type="slidenum">
              <a:rPr lang="fr-FR" smtClean="0"/>
              <a:pPr/>
              <a:t>‹N°›</a:t>
            </a:fld>
            <a:endParaRPr lang="fr-FR"/>
          </a:p>
        </p:txBody>
      </p:sp>
    </p:spTree>
    <p:extLst>
      <p:ext uri="{BB962C8B-B14F-4D97-AF65-F5344CB8AC3E}">
        <p14:creationId xmlns:p14="http://schemas.microsoft.com/office/powerpoint/2010/main" val="1731255010"/>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5F49D4-326C-CC61-73F3-2D44E56F48B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155063F9-256D-7FBE-38CB-B4B0F3DCF08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33FD972-5E03-D9ED-2DAB-89A3A0BFE148}"/>
              </a:ext>
            </a:extLst>
          </p:cNvPr>
          <p:cNvSpPr>
            <a:spLocks noGrp="1"/>
          </p:cNvSpPr>
          <p:nvPr>
            <p:ph type="dt" sz="half" idx="10"/>
          </p:nvPr>
        </p:nvSpPr>
        <p:spPr/>
        <p:txBody>
          <a:bodyPr/>
          <a:lstStyle/>
          <a:p>
            <a:fld id="{0EE5EB09-85DD-4FE7-B991-81981B2AA38C}" type="datetimeFigureOut">
              <a:rPr lang="fr-FR" smtClean="0"/>
              <a:t>24/07/2026</a:t>
            </a:fld>
            <a:endParaRPr lang="fr-FR"/>
          </a:p>
        </p:txBody>
      </p:sp>
      <p:sp>
        <p:nvSpPr>
          <p:cNvPr id="5" name="Espace réservé du pied de page 4">
            <a:extLst>
              <a:ext uri="{FF2B5EF4-FFF2-40B4-BE49-F238E27FC236}">
                <a16:creationId xmlns:a16="http://schemas.microsoft.com/office/drawing/2014/main" id="{0428C4DE-6112-60C9-5B89-2C98713B17B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99B036D-E956-92CB-EA2B-41159E1948BF}"/>
              </a:ext>
            </a:extLst>
          </p:cNvPr>
          <p:cNvSpPr>
            <a:spLocks noGrp="1"/>
          </p:cNvSpPr>
          <p:nvPr>
            <p:ph type="sldNum" sz="quarter" idx="12"/>
          </p:nvPr>
        </p:nvSpPr>
        <p:spPr/>
        <p:txBody>
          <a:bodyPr/>
          <a:lstStyle/>
          <a:p>
            <a:fld id="{00000000-1234-1234-1234-123412341234}" type="slidenum">
              <a:rPr lang="fr-FR" smtClean="0"/>
              <a:pPr/>
              <a:t>‹N°›</a:t>
            </a:fld>
            <a:endParaRPr lang="fr-FR"/>
          </a:p>
        </p:txBody>
      </p:sp>
    </p:spTree>
    <p:extLst>
      <p:ext uri="{BB962C8B-B14F-4D97-AF65-F5344CB8AC3E}">
        <p14:creationId xmlns:p14="http://schemas.microsoft.com/office/powerpoint/2010/main" val="4268419545"/>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498242D-3EF8-4B3D-447B-077AF83639FA}"/>
              </a:ext>
            </a:extLst>
          </p:cNvPr>
          <p:cNvSpPr>
            <a:spLocks noGrp="1"/>
          </p:cNvSpPr>
          <p:nvPr>
            <p:ph type="title" orient="vert"/>
          </p:nvPr>
        </p:nvSpPr>
        <p:spPr>
          <a:xfrm>
            <a:off x="8724901" y="365126"/>
            <a:ext cx="2628900" cy="5811839"/>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BB9FFE6-CA48-7F2B-0D7C-1284AF2568E2}"/>
              </a:ext>
            </a:extLst>
          </p:cNvPr>
          <p:cNvSpPr>
            <a:spLocks noGrp="1"/>
          </p:cNvSpPr>
          <p:nvPr>
            <p:ph type="body" orient="vert" idx="1"/>
          </p:nvPr>
        </p:nvSpPr>
        <p:spPr>
          <a:xfrm>
            <a:off x="838201" y="365126"/>
            <a:ext cx="7734300" cy="581183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CAE8D19-53F6-8DF9-9930-3595BDC96768}"/>
              </a:ext>
            </a:extLst>
          </p:cNvPr>
          <p:cNvSpPr>
            <a:spLocks noGrp="1"/>
          </p:cNvSpPr>
          <p:nvPr>
            <p:ph type="dt" sz="half" idx="10"/>
          </p:nvPr>
        </p:nvSpPr>
        <p:spPr/>
        <p:txBody>
          <a:bodyPr/>
          <a:lstStyle/>
          <a:p>
            <a:fld id="{0EE5EB09-85DD-4FE7-B991-81981B2AA38C}" type="datetimeFigureOut">
              <a:rPr lang="fr-FR" smtClean="0"/>
              <a:t>24/07/2026</a:t>
            </a:fld>
            <a:endParaRPr lang="fr-FR"/>
          </a:p>
        </p:txBody>
      </p:sp>
      <p:sp>
        <p:nvSpPr>
          <p:cNvPr id="5" name="Espace réservé du pied de page 4">
            <a:extLst>
              <a:ext uri="{FF2B5EF4-FFF2-40B4-BE49-F238E27FC236}">
                <a16:creationId xmlns:a16="http://schemas.microsoft.com/office/drawing/2014/main" id="{08B32E2D-DD41-9997-B962-1BEA3B72A40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0A3EB0E-FB43-32BA-FB11-CB4A39A3A8A9}"/>
              </a:ext>
            </a:extLst>
          </p:cNvPr>
          <p:cNvSpPr>
            <a:spLocks noGrp="1"/>
          </p:cNvSpPr>
          <p:nvPr>
            <p:ph type="sldNum" sz="quarter" idx="12"/>
          </p:nvPr>
        </p:nvSpPr>
        <p:spPr/>
        <p:txBody>
          <a:bodyPr/>
          <a:lstStyle/>
          <a:p>
            <a:fld id="{00000000-1234-1234-1234-123412341234}" type="slidenum">
              <a:rPr lang="fr-FR" smtClean="0"/>
              <a:pPr/>
              <a:t>‹N°›</a:t>
            </a:fld>
            <a:endParaRPr lang="fr-FR"/>
          </a:p>
        </p:txBody>
      </p:sp>
    </p:spTree>
    <p:extLst>
      <p:ext uri="{BB962C8B-B14F-4D97-AF65-F5344CB8AC3E}">
        <p14:creationId xmlns:p14="http://schemas.microsoft.com/office/powerpoint/2010/main" val="1225484181"/>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tx" preserve="1">
  <p:cSld name="Titre et tex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D57125-C67E-41C4-55DB-14E00C058370}"/>
              </a:ext>
            </a:extLst>
          </p:cNvPr>
          <p:cNvSpPr>
            <a:spLocks noGrp="1"/>
          </p:cNvSpPr>
          <p:nvPr>
            <p:ph type="title"/>
          </p:nvPr>
        </p:nvSpPr>
        <p:spPr/>
        <p:txBody>
          <a:bodyPr/>
          <a:lstStyle/>
          <a:p>
            <a:r>
              <a:rPr lang="fr-FR"/>
              <a:t>Modifiez le style du titre</a:t>
            </a:r>
          </a:p>
        </p:txBody>
      </p:sp>
      <p:sp>
        <p:nvSpPr>
          <p:cNvPr id="3" name="Espace réservé du texte 2">
            <a:extLst>
              <a:ext uri="{FF2B5EF4-FFF2-40B4-BE49-F238E27FC236}">
                <a16:creationId xmlns:a16="http://schemas.microsoft.com/office/drawing/2014/main" id="{A2FCA6D2-3FB2-31F3-785B-F05DA4AF6FC9}"/>
              </a:ext>
            </a:extLst>
          </p:cNvPr>
          <p:cNvSpPr>
            <a:spLocks noGrp="1"/>
          </p:cNvSpPr>
          <p:nvPr>
            <p:ph type="body"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E09F317-98B9-2740-2769-9EC097037417}"/>
              </a:ext>
            </a:extLst>
          </p:cNvPr>
          <p:cNvSpPr>
            <a:spLocks noGrp="1"/>
          </p:cNvSpPr>
          <p:nvPr>
            <p:ph type="dt" sz="half" idx="10"/>
          </p:nvPr>
        </p:nvSpPr>
        <p:spPr/>
        <p:txBody>
          <a:bodyPr/>
          <a:lstStyle/>
          <a:p>
            <a:fld id="{0EE5EB09-85DD-4FE7-B991-81981B2AA38C}" type="datetimeFigureOut">
              <a:rPr lang="fr-FR" smtClean="0"/>
              <a:t>24/07/2026</a:t>
            </a:fld>
            <a:endParaRPr lang="fr-FR"/>
          </a:p>
        </p:txBody>
      </p:sp>
      <p:sp>
        <p:nvSpPr>
          <p:cNvPr id="5" name="Espace réservé du pied de page 4">
            <a:extLst>
              <a:ext uri="{FF2B5EF4-FFF2-40B4-BE49-F238E27FC236}">
                <a16:creationId xmlns:a16="http://schemas.microsoft.com/office/drawing/2014/main" id="{A24B0570-965B-7115-FC2D-2982E47B49A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E574C35-6057-35E9-3CE4-F89BF0F9F7ED}"/>
              </a:ext>
            </a:extLst>
          </p:cNvPr>
          <p:cNvSpPr>
            <a:spLocks noGrp="1"/>
          </p:cNvSpPr>
          <p:nvPr>
            <p:ph type="sldNum" sz="quarter" idx="12"/>
          </p:nvPr>
        </p:nvSpPr>
        <p:spPr/>
        <p:txBody>
          <a:bodyPr/>
          <a:lstStyle/>
          <a:p>
            <a:fld id="{00000000-1234-1234-1234-123412341234}" type="slidenum">
              <a:rPr lang="fr-FR" smtClean="0"/>
              <a:pPr/>
              <a:t>‹N°›</a:t>
            </a:fld>
            <a:endParaRPr lang="fr-FR"/>
          </a:p>
        </p:txBody>
      </p:sp>
    </p:spTree>
    <p:extLst>
      <p:ext uri="{BB962C8B-B14F-4D97-AF65-F5344CB8AC3E}">
        <p14:creationId xmlns:p14="http://schemas.microsoft.com/office/powerpoint/2010/main" val="3464078448"/>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THANK YOU SLI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D97C3-1B7F-5C9F-E63F-96F1A14B6253}"/>
              </a:ext>
            </a:extLst>
          </p:cNvPr>
          <p:cNvSpPr>
            <a:spLocks noGrp="1"/>
          </p:cNvSpPr>
          <p:nvPr>
            <p:ph type="title" hasCustomPrompt="1"/>
          </p:nvPr>
        </p:nvSpPr>
        <p:spPr>
          <a:xfrm>
            <a:off x="428624" y="1092495"/>
            <a:ext cx="5391605" cy="715669"/>
          </a:xfrm>
        </p:spPr>
        <p:txBody>
          <a:bodyPr/>
          <a:lstStyle>
            <a:lvl1pPr>
              <a:defRPr sz="4800">
                <a:solidFill>
                  <a:schemeClr val="bg1"/>
                </a:solidFill>
                <a:latin typeface="+mj-lt"/>
              </a:defRPr>
            </a:lvl1pPr>
          </a:lstStyle>
          <a:p>
            <a:r>
              <a:rPr lang="en-US"/>
              <a:t>CLICK TO EDIT MASTER TITLE STYLE</a:t>
            </a:r>
            <a:endParaRPr lang="en-GB"/>
          </a:p>
        </p:txBody>
      </p:sp>
      <p:sp>
        <p:nvSpPr>
          <p:cNvPr id="12" name="Freeform: Shape 11">
            <a:extLst>
              <a:ext uri="{FF2B5EF4-FFF2-40B4-BE49-F238E27FC236}">
                <a16:creationId xmlns:a16="http://schemas.microsoft.com/office/drawing/2014/main" id="{FC8B51E2-FAFB-6EB4-638C-72A28E67F8E1}"/>
              </a:ext>
            </a:extLst>
          </p:cNvPr>
          <p:cNvSpPr/>
          <p:nvPr/>
        </p:nvSpPr>
        <p:spPr>
          <a:xfrm rot="16200000">
            <a:off x="3619500" y="-1714500"/>
            <a:ext cx="6858000" cy="10287000"/>
          </a:xfrm>
          <a:custGeom>
            <a:avLst/>
            <a:gdLst>
              <a:gd name="connsiteX0" fmla="*/ 6858000 w 6858000"/>
              <a:gd name="connsiteY0" fmla="*/ 6858000 h 10287000"/>
              <a:gd name="connsiteX1" fmla="*/ 6858000 w 6858000"/>
              <a:gd name="connsiteY1" fmla="*/ 10287000 h 10287000"/>
              <a:gd name="connsiteX2" fmla="*/ 3370139 w 6858000"/>
              <a:gd name="connsiteY2" fmla="*/ 10287000 h 10287000"/>
              <a:gd name="connsiteX3" fmla="*/ 0 w 6858000"/>
              <a:gd name="connsiteY3" fmla="*/ 6916861 h 10287000"/>
              <a:gd name="connsiteX4" fmla="*/ 0 w 6858000"/>
              <a:gd name="connsiteY4" fmla="*/ 0 h 1028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10287000">
                <a:moveTo>
                  <a:pt x="6858000" y="6858000"/>
                </a:moveTo>
                <a:lnTo>
                  <a:pt x="6858000" y="10287000"/>
                </a:lnTo>
                <a:lnTo>
                  <a:pt x="3370139" y="10287000"/>
                </a:lnTo>
                <a:lnTo>
                  <a:pt x="0" y="6916861"/>
                </a:lnTo>
                <a:lnTo>
                  <a:pt x="0" y="0"/>
                </a:lnTo>
                <a:close/>
              </a:path>
            </a:pathLst>
          </a:custGeom>
          <a:solidFill>
            <a:schemeClr val="tx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2000"/>
              </a:lnSpc>
              <a:spcBef>
                <a:spcPts val="400"/>
              </a:spcBef>
              <a:spcAft>
                <a:spcPts val="400"/>
              </a:spcAft>
            </a:pPr>
            <a:endParaRPr lang="en-GB" sz="2400">
              <a:solidFill>
                <a:schemeClr val="tx1"/>
              </a:solidFill>
            </a:endParaRPr>
          </a:p>
        </p:txBody>
      </p:sp>
      <p:sp>
        <p:nvSpPr>
          <p:cNvPr id="6" name="Text Placeholder 16">
            <a:extLst>
              <a:ext uri="{FF2B5EF4-FFF2-40B4-BE49-F238E27FC236}">
                <a16:creationId xmlns:a16="http://schemas.microsoft.com/office/drawing/2014/main" id="{D0EB7A7D-8D5E-F9FC-C8D3-285DE34876F7}"/>
              </a:ext>
            </a:extLst>
          </p:cNvPr>
          <p:cNvSpPr>
            <a:spLocks noGrp="1"/>
          </p:cNvSpPr>
          <p:nvPr>
            <p:ph type="body" sz="quarter" idx="12" hasCustomPrompt="1"/>
          </p:nvPr>
        </p:nvSpPr>
        <p:spPr>
          <a:xfrm>
            <a:off x="431801" y="3494989"/>
            <a:ext cx="3551239" cy="1274763"/>
          </a:xfrm>
        </p:spPr>
        <p:txBody>
          <a:bodyPr/>
          <a:lstStyle>
            <a:lvl1pPr>
              <a:defRPr sz="2000">
                <a:solidFill>
                  <a:schemeClr val="bg1"/>
                </a:solidFill>
              </a:defRPr>
            </a:lvl1pPr>
            <a:lvl2pPr marL="0" indent="0">
              <a:buNone/>
              <a:defRPr/>
            </a:lvl2pPr>
          </a:lstStyle>
          <a:p>
            <a:pPr lvl="0"/>
            <a:r>
              <a:rPr lang="en-US"/>
              <a:t>Optional additional information</a:t>
            </a:r>
          </a:p>
        </p:txBody>
      </p:sp>
      <p:sp>
        <p:nvSpPr>
          <p:cNvPr id="7" name="Freeform: Shape 6">
            <a:extLst>
              <a:ext uri="{FF2B5EF4-FFF2-40B4-BE49-F238E27FC236}">
                <a16:creationId xmlns:a16="http://schemas.microsoft.com/office/drawing/2014/main" id="{AD9F6842-DC6A-38D0-9815-9F77EC5535C5}"/>
              </a:ext>
            </a:extLst>
          </p:cNvPr>
          <p:cNvSpPr/>
          <p:nvPr userDrawn="1"/>
        </p:nvSpPr>
        <p:spPr>
          <a:xfrm rot="16200000">
            <a:off x="3619500" y="-1714500"/>
            <a:ext cx="6858000" cy="10287000"/>
          </a:xfrm>
          <a:custGeom>
            <a:avLst/>
            <a:gdLst>
              <a:gd name="connsiteX0" fmla="*/ 6858000 w 6858000"/>
              <a:gd name="connsiteY0" fmla="*/ 6858000 h 10287000"/>
              <a:gd name="connsiteX1" fmla="*/ 6858000 w 6858000"/>
              <a:gd name="connsiteY1" fmla="*/ 10287000 h 10287000"/>
              <a:gd name="connsiteX2" fmla="*/ 3370139 w 6858000"/>
              <a:gd name="connsiteY2" fmla="*/ 10287000 h 10287000"/>
              <a:gd name="connsiteX3" fmla="*/ 0 w 6858000"/>
              <a:gd name="connsiteY3" fmla="*/ 6916861 h 10287000"/>
              <a:gd name="connsiteX4" fmla="*/ 0 w 6858000"/>
              <a:gd name="connsiteY4" fmla="*/ 0 h 1028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10287000">
                <a:moveTo>
                  <a:pt x="6858000" y="6858000"/>
                </a:moveTo>
                <a:lnTo>
                  <a:pt x="6858000" y="10287000"/>
                </a:lnTo>
                <a:lnTo>
                  <a:pt x="3370139" y="10287000"/>
                </a:lnTo>
                <a:lnTo>
                  <a:pt x="0" y="6916861"/>
                </a:lnTo>
                <a:lnTo>
                  <a:pt x="0" y="0"/>
                </a:lnTo>
                <a:close/>
              </a:path>
            </a:pathLst>
          </a:custGeom>
          <a:solidFill>
            <a:schemeClr val="tx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2000"/>
              </a:lnSpc>
              <a:spcBef>
                <a:spcPts val="400"/>
              </a:spcBef>
              <a:spcAft>
                <a:spcPts val="400"/>
              </a:spcAft>
            </a:pPr>
            <a:endParaRPr lang="en-GB" sz="2400">
              <a:solidFill>
                <a:schemeClr val="tx1"/>
              </a:solidFill>
            </a:endParaRPr>
          </a:p>
        </p:txBody>
      </p:sp>
      <p:sp>
        <p:nvSpPr>
          <p:cNvPr id="4" name="Google Shape;117;p17">
            <a:extLst>
              <a:ext uri="{FF2B5EF4-FFF2-40B4-BE49-F238E27FC236}">
                <a16:creationId xmlns:a16="http://schemas.microsoft.com/office/drawing/2014/main" id="{6C5E176C-6BDA-C740-A243-8755AB2A91B0}"/>
              </a:ext>
            </a:extLst>
          </p:cNvPr>
          <p:cNvSpPr/>
          <p:nvPr userDrawn="1"/>
        </p:nvSpPr>
        <p:spPr>
          <a:xfrm flipH="1">
            <a:off x="0" y="6130267"/>
            <a:ext cx="480000" cy="482800"/>
          </a:xfrm>
          <a:prstGeom prst="rect">
            <a:avLst/>
          </a:prstGeom>
          <a:solidFill>
            <a:srgbClr val="F6EDE6"/>
          </a:solidFill>
          <a:ln>
            <a:noFill/>
          </a:ln>
        </p:spPr>
        <p:txBody>
          <a:bodyPr spcFirstLastPara="1" wrap="square" lIns="0" tIns="168000" rIns="0" bIns="121900" anchor="t" anchorCtr="0">
            <a:noAutofit/>
          </a:bodyPr>
          <a:lstStyle/>
          <a:p>
            <a:pPr marL="0" lvl="0" indent="0" algn="ctr" rtl="0">
              <a:spcBef>
                <a:spcPts val="0"/>
              </a:spcBef>
              <a:spcAft>
                <a:spcPts val="0"/>
              </a:spcAft>
              <a:buClr>
                <a:schemeClr val="dk1"/>
              </a:buClr>
              <a:buSzPts val="1100"/>
              <a:buFont typeface="Arial"/>
              <a:buNone/>
            </a:pPr>
            <a:endParaRPr sz="2400" b="1">
              <a:solidFill>
                <a:srgbClr val="FFFFFF"/>
              </a:solidFill>
              <a:latin typeface="Fira Sans"/>
              <a:ea typeface="Fira Sans"/>
              <a:cs typeface="Fira Sans"/>
              <a:sym typeface="Fira Sans"/>
            </a:endParaRPr>
          </a:p>
          <a:p>
            <a:pPr marL="0" lvl="0" indent="0" algn="l" rtl="0">
              <a:spcBef>
                <a:spcPts val="0"/>
              </a:spcBef>
              <a:spcAft>
                <a:spcPts val="0"/>
              </a:spcAft>
              <a:buNone/>
            </a:pPr>
            <a:endParaRPr sz="2400" b="1">
              <a:solidFill>
                <a:srgbClr val="FFFFFF"/>
              </a:solidFill>
              <a:latin typeface="Fira Sans"/>
              <a:ea typeface="Fira Sans"/>
              <a:cs typeface="Fira Sans"/>
              <a:sym typeface="Fira Sans"/>
            </a:endParaRPr>
          </a:p>
        </p:txBody>
      </p:sp>
      <p:sp>
        <p:nvSpPr>
          <p:cNvPr id="8" name="Google Shape;118;p17">
            <a:extLst>
              <a:ext uri="{FF2B5EF4-FFF2-40B4-BE49-F238E27FC236}">
                <a16:creationId xmlns:a16="http://schemas.microsoft.com/office/drawing/2014/main" id="{A75BD9EA-A6A3-F1F7-3E61-CBCE79C0E574}"/>
              </a:ext>
            </a:extLst>
          </p:cNvPr>
          <p:cNvSpPr txBox="1">
            <a:spLocks/>
          </p:cNvSpPr>
          <p:nvPr userDrawn="1"/>
        </p:nvSpPr>
        <p:spPr>
          <a:xfrm>
            <a:off x="18427" y="6239525"/>
            <a:ext cx="426800" cy="244800"/>
          </a:xfrm>
          <a:prstGeom prst="rect">
            <a:avLst/>
          </a:prstGeom>
        </p:spPr>
        <p:txBody>
          <a:bodyPr spcFirstLastPara="1" wrap="square" lIns="0" tIns="0" rIns="0" bIns="0" anchor="ctr" anchorCtr="0">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buSzPts val="275"/>
            </a:pPr>
            <a:fld id="{00000000-1234-1234-1234-123412341234}" type="slidenum">
              <a:rPr lang="fr" sz="1133" smtClean="0">
                <a:solidFill>
                  <a:srgbClr val="29193E"/>
                </a:solidFill>
                <a:latin typeface="Fira Sans "/>
              </a:rPr>
              <a:pPr algn="ctr">
                <a:lnSpc>
                  <a:spcPct val="80000"/>
                </a:lnSpc>
                <a:buSzPts val="275"/>
              </a:pPr>
              <a:t>‹N°›</a:t>
            </a:fld>
            <a:endParaRPr lang="fr" sz="1133">
              <a:solidFill>
                <a:srgbClr val="29193E"/>
              </a:solidFill>
              <a:latin typeface="Fira Sans "/>
            </a:endParaRPr>
          </a:p>
        </p:txBody>
      </p:sp>
    </p:spTree>
    <p:extLst>
      <p:ext uri="{BB962C8B-B14F-4D97-AF65-F5344CB8AC3E}">
        <p14:creationId xmlns:p14="http://schemas.microsoft.com/office/powerpoint/2010/main" val="2866051395"/>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Quote/Statement style 3">
    <p:bg>
      <p:bgPr>
        <a:solidFill>
          <a:schemeClr val="accent1"/>
        </a:solidFill>
        <a:effectLst/>
      </p:bgPr>
    </p:bg>
    <p:spTree>
      <p:nvGrpSpPr>
        <p:cNvPr id="1" name=""/>
        <p:cNvGrpSpPr/>
        <p:nvPr/>
      </p:nvGrpSpPr>
      <p:grpSpPr>
        <a:xfrm>
          <a:off x="0" y="0"/>
          <a:ext cx="0" cy="0"/>
          <a:chOff x="0" y="0"/>
          <a:chExt cx="0" cy="0"/>
        </a:xfrm>
      </p:grpSpPr>
      <p:sp>
        <p:nvSpPr>
          <p:cNvPr id="4" name="Title" descr="Header">
            <a:extLst>
              <a:ext uri="{FF2B5EF4-FFF2-40B4-BE49-F238E27FC236}">
                <a16:creationId xmlns:a16="http://schemas.microsoft.com/office/drawing/2014/main" id="{6953A8D2-20EB-4DFB-893E-8DCA6475DEE1}"/>
              </a:ext>
            </a:extLst>
          </p:cNvPr>
          <p:cNvSpPr>
            <a:spLocks noGrp="1"/>
          </p:cNvSpPr>
          <p:nvPr>
            <p:ph type="title" hasCustomPrompt="1"/>
          </p:nvPr>
        </p:nvSpPr>
        <p:spPr>
          <a:xfrm>
            <a:off x="-39450" y="-775597"/>
            <a:ext cx="9341700" cy="775597"/>
          </a:xfrm>
        </p:spPr>
        <p:txBody>
          <a:bodyPr/>
          <a:lstStyle>
            <a:lvl1pPr>
              <a:defRPr>
                <a:solidFill>
                  <a:schemeClr val="bg1"/>
                </a:solidFill>
              </a:defRPr>
            </a:lvl1pPr>
          </a:lstStyle>
          <a:p>
            <a:r>
              <a:rPr lang="en-US"/>
              <a:t>TITLE – KEEP HERE FOR ACCESSIBILITY</a:t>
            </a:r>
            <a:endParaRPr lang="en-GB"/>
          </a:p>
        </p:txBody>
      </p:sp>
      <p:sp>
        <p:nvSpPr>
          <p:cNvPr id="21" name="Quote">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2333901" y="2110706"/>
            <a:ext cx="8181699" cy="2636591"/>
          </a:xfrm>
        </p:spPr>
        <p:txBody>
          <a:bodyPr anchor="t">
            <a:normAutofit/>
          </a:bodyPr>
          <a:lstStyle>
            <a:lvl1pPr marL="0" indent="0">
              <a:buNone/>
              <a:defRPr sz="3600" b="1">
                <a:solidFill>
                  <a:schemeClr val="bg1"/>
                </a:solidFill>
              </a:defRPr>
            </a:lvl1pPr>
          </a:lstStyle>
          <a:p>
            <a:pPr lvl="0"/>
            <a:r>
              <a:rPr lang="en-GB"/>
              <a:t>Insert your quote here</a:t>
            </a:r>
          </a:p>
        </p:txBody>
      </p:sp>
      <p:sp>
        <p:nvSpPr>
          <p:cNvPr id="2" name="Right Triangle 1">
            <a:extLst>
              <a:ext uri="{FF2B5EF4-FFF2-40B4-BE49-F238E27FC236}">
                <a16:creationId xmlns:a16="http://schemas.microsoft.com/office/drawing/2014/main" id="{CB9AD269-0E94-5F57-BE08-5E10A41EC965}"/>
              </a:ext>
            </a:extLst>
          </p:cNvPr>
          <p:cNvSpPr/>
          <p:nvPr userDrawn="1"/>
        </p:nvSpPr>
        <p:spPr>
          <a:xfrm rot="16200000">
            <a:off x="9067800" y="3733799"/>
            <a:ext cx="3124200" cy="3124200"/>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1200">
              <a:solidFill>
                <a:schemeClr val="tx1"/>
              </a:solidFill>
            </a:endParaRPr>
          </a:p>
        </p:txBody>
      </p:sp>
      <p:sp>
        <p:nvSpPr>
          <p:cNvPr id="5" name="Right Triangle 4">
            <a:extLst>
              <a:ext uri="{FF2B5EF4-FFF2-40B4-BE49-F238E27FC236}">
                <a16:creationId xmlns:a16="http://schemas.microsoft.com/office/drawing/2014/main" id="{07B1A339-6C75-07F1-9C25-457A1585ABE5}"/>
              </a:ext>
            </a:extLst>
          </p:cNvPr>
          <p:cNvSpPr/>
          <p:nvPr userDrawn="1"/>
        </p:nvSpPr>
        <p:spPr>
          <a:xfrm rot="16200000">
            <a:off x="9067800" y="3748313"/>
            <a:ext cx="3124200" cy="3124200"/>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1200">
              <a:solidFill>
                <a:schemeClr val="tx1"/>
              </a:solidFill>
            </a:endParaRPr>
          </a:p>
        </p:txBody>
      </p:sp>
      <p:sp>
        <p:nvSpPr>
          <p:cNvPr id="3" name="Google Shape;117;p17">
            <a:extLst>
              <a:ext uri="{FF2B5EF4-FFF2-40B4-BE49-F238E27FC236}">
                <a16:creationId xmlns:a16="http://schemas.microsoft.com/office/drawing/2014/main" id="{D4D23D8E-4175-C297-9D53-445C9F0AF8D3}"/>
              </a:ext>
            </a:extLst>
          </p:cNvPr>
          <p:cNvSpPr/>
          <p:nvPr userDrawn="1"/>
        </p:nvSpPr>
        <p:spPr>
          <a:xfrm flipH="1">
            <a:off x="0" y="6130267"/>
            <a:ext cx="480000" cy="482800"/>
          </a:xfrm>
          <a:prstGeom prst="rect">
            <a:avLst/>
          </a:prstGeom>
          <a:solidFill>
            <a:srgbClr val="F6EDE6"/>
          </a:solidFill>
          <a:ln>
            <a:noFill/>
          </a:ln>
        </p:spPr>
        <p:txBody>
          <a:bodyPr spcFirstLastPara="1" wrap="square" lIns="0" tIns="168000" rIns="0" bIns="121900" anchor="t" anchorCtr="0">
            <a:noAutofit/>
          </a:bodyPr>
          <a:lstStyle/>
          <a:p>
            <a:pPr marL="0" lvl="0" indent="0" algn="ctr" rtl="0">
              <a:spcBef>
                <a:spcPts val="0"/>
              </a:spcBef>
              <a:spcAft>
                <a:spcPts val="0"/>
              </a:spcAft>
              <a:buClr>
                <a:schemeClr val="dk1"/>
              </a:buClr>
              <a:buSzPts val="1100"/>
              <a:buFont typeface="Arial"/>
              <a:buNone/>
            </a:pPr>
            <a:endParaRPr sz="2400" b="1">
              <a:solidFill>
                <a:srgbClr val="FFFFFF"/>
              </a:solidFill>
              <a:latin typeface="Fira Sans"/>
              <a:ea typeface="Fira Sans"/>
              <a:cs typeface="Fira Sans"/>
              <a:sym typeface="Fira Sans"/>
            </a:endParaRPr>
          </a:p>
          <a:p>
            <a:pPr marL="0" lvl="0" indent="0" algn="l" rtl="0">
              <a:spcBef>
                <a:spcPts val="0"/>
              </a:spcBef>
              <a:spcAft>
                <a:spcPts val="0"/>
              </a:spcAft>
              <a:buNone/>
            </a:pPr>
            <a:endParaRPr sz="2400" b="1">
              <a:solidFill>
                <a:srgbClr val="FFFFFF"/>
              </a:solidFill>
              <a:latin typeface="Fira Sans"/>
              <a:ea typeface="Fira Sans"/>
              <a:cs typeface="Fira Sans"/>
              <a:sym typeface="Fira Sans"/>
            </a:endParaRPr>
          </a:p>
        </p:txBody>
      </p:sp>
      <p:sp>
        <p:nvSpPr>
          <p:cNvPr id="7" name="Google Shape;118;p17">
            <a:extLst>
              <a:ext uri="{FF2B5EF4-FFF2-40B4-BE49-F238E27FC236}">
                <a16:creationId xmlns:a16="http://schemas.microsoft.com/office/drawing/2014/main" id="{7BB473DC-DFA0-35C0-CFC8-560F7753B701}"/>
              </a:ext>
            </a:extLst>
          </p:cNvPr>
          <p:cNvSpPr txBox="1">
            <a:spLocks/>
          </p:cNvSpPr>
          <p:nvPr userDrawn="1"/>
        </p:nvSpPr>
        <p:spPr>
          <a:xfrm>
            <a:off x="18427" y="6239525"/>
            <a:ext cx="426800" cy="244800"/>
          </a:xfrm>
          <a:prstGeom prst="rect">
            <a:avLst/>
          </a:prstGeom>
        </p:spPr>
        <p:txBody>
          <a:bodyPr spcFirstLastPara="1" wrap="square" lIns="0" tIns="0" rIns="0" bIns="0" anchor="ctr" anchorCtr="0">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buSzPts val="275"/>
            </a:pPr>
            <a:fld id="{00000000-1234-1234-1234-123412341234}" type="slidenum">
              <a:rPr lang="fr" sz="1133" smtClean="0">
                <a:solidFill>
                  <a:srgbClr val="29193E"/>
                </a:solidFill>
                <a:latin typeface="Fira Sans "/>
              </a:rPr>
              <a:pPr algn="ctr">
                <a:lnSpc>
                  <a:spcPct val="80000"/>
                </a:lnSpc>
                <a:buSzPts val="275"/>
              </a:pPr>
              <a:t>‹N°›</a:t>
            </a:fld>
            <a:endParaRPr lang="fr" sz="1133">
              <a:solidFill>
                <a:srgbClr val="29193E"/>
              </a:solidFill>
              <a:latin typeface="Fira Sans "/>
            </a:endParaRPr>
          </a:p>
        </p:txBody>
      </p:sp>
    </p:spTree>
    <p:extLst>
      <p:ext uri="{BB962C8B-B14F-4D97-AF65-F5344CB8AC3E}">
        <p14:creationId xmlns:p14="http://schemas.microsoft.com/office/powerpoint/2010/main" val="4294760513"/>
      </p:ext>
    </p:extLst>
  </p:cSld>
  <p:clrMapOvr>
    <a:masterClrMapping/>
  </p:clrMapOvr>
  <p:extLst>
    <p:ext uri="{DCECCB84-F9BA-43D5-87BE-67443E8EF086}">
      <p15:sldGuideLst xmlns:p15="http://schemas.microsoft.com/office/powerpoint/2012/main">
        <p15:guide id="4" orient="horz" pos="600">
          <p15:clr>
            <a:srgbClr val="F26B43"/>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5" Type="http://schemas.openxmlformats.org/officeDocument/2006/relationships/image" Target="../media/image3.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fr-FR" smtClean="0"/>
              <a:pPr/>
              <a:t>‹N°›</a:t>
            </a:fld>
            <a:endParaRPr lang="fr-FR"/>
          </a:p>
        </p:txBody>
      </p:sp>
      <p:sp>
        <p:nvSpPr>
          <p:cNvPr id="2" name="Google Shape;117;p17">
            <a:extLst>
              <a:ext uri="{FF2B5EF4-FFF2-40B4-BE49-F238E27FC236}">
                <a16:creationId xmlns:a16="http://schemas.microsoft.com/office/drawing/2014/main" id="{76100553-E2F9-59F2-E27E-34B62023C290}"/>
              </a:ext>
            </a:extLst>
          </p:cNvPr>
          <p:cNvSpPr/>
          <p:nvPr userDrawn="1"/>
        </p:nvSpPr>
        <p:spPr>
          <a:xfrm flipH="1">
            <a:off x="0" y="6130267"/>
            <a:ext cx="480000" cy="482800"/>
          </a:xfrm>
          <a:prstGeom prst="rect">
            <a:avLst/>
          </a:prstGeom>
          <a:solidFill>
            <a:srgbClr val="F6EDE6"/>
          </a:solidFill>
          <a:ln>
            <a:noFill/>
          </a:ln>
        </p:spPr>
        <p:txBody>
          <a:bodyPr spcFirstLastPara="1" wrap="square" lIns="0" tIns="168000" rIns="0" bIns="121900" anchor="t" anchorCtr="0">
            <a:noAutofit/>
          </a:bodyPr>
          <a:lstStyle/>
          <a:p>
            <a:pPr marL="0" lvl="0" indent="0" algn="ctr" rtl="0">
              <a:spcBef>
                <a:spcPts val="0"/>
              </a:spcBef>
              <a:spcAft>
                <a:spcPts val="0"/>
              </a:spcAft>
              <a:buClr>
                <a:schemeClr val="dk1"/>
              </a:buClr>
              <a:buSzPts val="1100"/>
              <a:buFont typeface="Arial"/>
              <a:buNone/>
            </a:pPr>
            <a:endParaRPr sz="2400" b="1">
              <a:solidFill>
                <a:srgbClr val="FFFFFF"/>
              </a:solidFill>
              <a:latin typeface="Fira Sans"/>
              <a:ea typeface="Fira Sans"/>
              <a:cs typeface="Fira Sans"/>
              <a:sym typeface="Fira Sans"/>
            </a:endParaRPr>
          </a:p>
          <a:p>
            <a:pPr marL="0" lvl="0" indent="0" algn="l" rtl="0">
              <a:spcBef>
                <a:spcPts val="0"/>
              </a:spcBef>
              <a:spcAft>
                <a:spcPts val="0"/>
              </a:spcAft>
              <a:buNone/>
            </a:pPr>
            <a:endParaRPr sz="2400" b="1">
              <a:solidFill>
                <a:srgbClr val="FFFFFF"/>
              </a:solidFill>
              <a:latin typeface="Fira Sans"/>
              <a:ea typeface="Fira Sans"/>
              <a:cs typeface="Fira Sans"/>
              <a:sym typeface="Fira Sans"/>
            </a:endParaRPr>
          </a:p>
        </p:txBody>
      </p:sp>
      <p:pic>
        <p:nvPicPr>
          <p:cNvPr id="3" name="Google Shape;119;p17">
            <a:extLst>
              <a:ext uri="{FF2B5EF4-FFF2-40B4-BE49-F238E27FC236}">
                <a16:creationId xmlns:a16="http://schemas.microsoft.com/office/drawing/2014/main" id="{D40DB3E1-46F3-2D1A-9CDE-7BCD6A068B31}"/>
              </a:ext>
            </a:extLst>
          </p:cNvPr>
          <p:cNvPicPr preferRelativeResize="0"/>
          <p:nvPr userDrawn="1"/>
        </p:nvPicPr>
        <p:blipFill rotWithShape="1">
          <a:blip r:embed="rId13" cstate="screen">
            <a:alphaModFix/>
            <a:extLst>
              <a:ext uri="{28A0092B-C50C-407E-A947-70E740481C1C}">
                <a14:useLocalDpi xmlns:a14="http://schemas.microsoft.com/office/drawing/2010/main"/>
              </a:ext>
            </a:extLst>
          </a:blip>
          <a:srcRect/>
          <a:stretch/>
        </p:blipFill>
        <p:spPr>
          <a:xfrm>
            <a:off x="10165231" y="6358159"/>
            <a:ext cx="849189" cy="266533"/>
          </a:xfrm>
          <a:prstGeom prst="rect">
            <a:avLst/>
          </a:prstGeom>
          <a:noFill/>
          <a:ln>
            <a:noFill/>
          </a:ln>
        </p:spPr>
      </p:pic>
      <p:sp>
        <p:nvSpPr>
          <p:cNvPr id="5" name="Google Shape;122;p17">
            <a:extLst>
              <a:ext uri="{FF2B5EF4-FFF2-40B4-BE49-F238E27FC236}">
                <a16:creationId xmlns:a16="http://schemas.microsoft.com/office/drawing/2014/main" id="{17EF968C-D214-FBF9-1F4C-A61A9A998034}"/>
              </a:ext>
            </a:extLst>
          </p:cNvPr>
          <p:cNvSpPr txBox="1"/>
          <p:nvPr userDrawn="1"/>
        </p:nvSpPr>
        <p:spPr>
          <a:xfrm>
            <a:off x="7712015" y="6272200"/>
            <a:ext cx="2256844" cy="713200"/>
          </a:xfrm>
          <a:prstGeom prst="rect">
            <a:avLst/>
          </a:prstGeom>
          <a:noFill/>
          <a:ln>
            <a:noFill/>
          </a:ln>
        </p:spPr>
        <p:txBody>
          <a:bodyPr spcFirstLastPara="1" wrap="square" lIns="0" tIns="96000" rIns="0" bIns="0" anchor="t" anchorCtr="0">
            <a:noAutofit/>
          </a:bodyPr>
          <a:lstStyle/>
          <a:p>
            <a:pPr algn="r" defTabSz="1219170">
              <a:lnSpc>
                <a:spcPct val="85000"/>
              </a:lnSpc>
              <a:buClr>
                <a:srgbClr val="000000"/>
              </a:buClr>
              <a:defRPr/>
            </a:pPr>
            <a:r>
              <a:rPr lang="fr-FR" sz="933" b="1" dirty="0">
                <a:solidFill>
                  <a:schemeClr val="tx1"/>
                </a:solidFill>
                <a:latin typeface="Fira Sans"/>
                <a:ea typeface="Fira Sans"/>
                <a:cs typeface="Fira Sans"/>
                <a:sym typeface="Fira Sans"/>
              </a:rPr>
              <a:t>Copyright </a:t>
            </a:r>
            <a:r>
              <a:rPr lang="fr-FR" sz="933" b="1" dirty="0" err="1">
                <a:solidFill>
                  <a:schemeClr val="tx1"/>
                </a:solidFill>
                <a:latin typeface="Fira Sans"/>
                <a:ea typeface="Fira Sans"/>
                <a:cs typeface="Fira Sans"/>
                <a:sym typeface="Fira Sans"/>
              </a:rPr>
              <a:t>Biocodex</a:t>
            </a:r>
            <a:r>
              <a:rPr lang="fr-FR" sz="933" b="1" dirty="0">
                <a:solidFill>
                  <a:schemeClr val="tx1"/>
                </a:solidFill>
                <a:latin typeface="Fira Sans"/>
                <a:ea typeface="Fira Sans"/>
                <a:cs typeface="Fira Sans"/>
                <a:sym typeface="Fira Sans"/>
              </a:rPr>
              <a:t> </a:t>
            </a:r>
            <a:r>
              <a:rPr lang="fr-FR" sz="933" b="1" dirty="0" err="1">
                <a:solidFill>
                  <a:schemeClr val="tx1"/>
                </a:solidFill>
                <a:latin typeface="Fira Sans"/>
                <a:ea typeface="Fira Sans"/>
                <a:cs typeface="Fira Sans"/>
                <a:sym typeface="Fira Sans"/>
              </a:rPr>
              <a:t>Microbiota</a:t>
            </a:r>
            <a:r>
              <a:rPr lang="fr-FR" sz="933" b="1" dirty="0">
                <a:solidFill>
                  <a:schemeClr val="tx1"/>
                </a:solidFill>
                <a:latin typeface="Fira Sans"/>
                <a:ea typeface="Fira Sans"/>
                <a:cs typeface="Fira Sans"/>
                <a:sym typeface="Fira Sans"/>
              </a:rPr>
              <a:t> Institute et Ipsos </a:t>
            </a:r>
            <a:r>
              <a:rPr lang="fr-FR" sz="933" b="1" dirty="0" err="1">
                <a:solidFill>
                  <a:schemeClr val="tx1"/>
                </a:solidFill>
                <a:latin typeface="Fira Sans"/>
                <a:ea typeface="Fira Sans"/>
                <a:cs typeface="Fira Sans"/>
                <a:sym typeface="Fira Sans"/>
              </a:rPr>
              <a:t>bva</a:t>
            </a:r>
            <a:r>
              <a:rPr lang="fr-FR" sz="933" b="1" dirty="0">
                <a:solidFill>
                  <a:schemeClr val="tx1"/>
                </a:solidFill>
                <a:latin typeface="Fira Sans"/>
                <a:ea typeface="Fira Sans"/>
                <a:cs typeface="Fira Sans"/>
                <a:sym typeface="Fira Sans"/>
              </a:rPr>
              <a:t> – Avril 2026</a:t>
            </a:r>
          </a:p>
        </p:txBody>
      </p:sp>
      <p:sp>
        <p:nvSpPr>
          <p:cNvPr id="9" name="Google Shape;118;p17">
            <a:extLst>
              <a:ext uri="{FF2B5EF4-FFF2-40B4-BE49-F238E27FC236}">
                <a16:creationId xmlns:a16="http://schemas.microsoft.com/office/drawing/2014/main" id="{AA5D854D-C10A-DDF6-EF6D-E2D741768556}"/>
              </a:ext>
            </a:extLst>
          </p:cNvPr>
          <p:cNvSpPr txBox="1">
            <a:spLocks/>
          </p:cNvSpPr>
          <p:nvPr userDrawn="1"/>
        </p:nvSpPr>
        <p:spPr>
          <a:xfrm>
            <a:off x="18427" y="6239525"/>
            <a:ext cx="426800" cy="244800"/>
          </a:xfrm>
          <a:prstGeom prst="rect">
            <a:avLst/>
          </a:prstGeom>
        </p:spPr>
        <p:txBody>
          <a:bodyPr spcFirstLastPara="1" wrap="square" lIns="0" tIns="0" rIns="0" bIns="0" anchor="ctr" anchorCtr="0">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buSzPts val="275"/>
            </a:pPr>
            <a:fld id="{00000000-1234-1234-1234-123412341234}" type="slidenum">
              <a:rPr lang="fr" sz="1133" smtClean="0">
                <a:solidFill>
                  <a:srgbClr val="29193E"/>
                </a:solidFill>
                <a:latin typeface="Fira Sans "/>
              </a:rPr>
              <a:pPr algn="ctr">
                <a:lnSpc>
                  <a:spcPct val="80000"/>
                </a:lnSpc>
                <a:buSzPts val="275"/>
              </a:pPr>
              <a:t>‹N°›</a:t>
            </a:fld>
            <a:endParaRPr lang="fr" sz="1133">
              <a:solidFill>
                <a:srgbClr val="29193E"/>
              </a:solidFill>
              <a:latin typeface="Fira Sans "/>
            </a:endParaRPr>
          </a:p>
        </p:txBody>
      </p:sp>
      <p:pic>
        <p:nvPicPr>
          <p:cNvPr id="10" name="Picture 3" descr="A blue and green logo&#10;&#10;AI-generated content may be incorrect.">
            <a:extLst>
              <a:ext uri="{FF2B5EF4-FFF2-40B4-BE49-F238E27FC236}">
                <a16:creationId xmlns:a16="http://schemas.microsoft.com/office/drawing/2014/main" id="{408B5EA1-9F23-9DCB-EF1E-65AC07F12A71}"/>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1165466" y="6345236"/>
            <a:ext cx="523121" cy="323121"/>
          </a:xfrm>
          <a:prstGeom prst="rect">
            <a:avLst/>
          </a:prstGeom>
        </p:spPr>
      </p:pic>
    </p:spTree>
    <p:extLst>
      <p:ext uri="{BB962C8B-B14F-4D97-AF65-F5344CB8AC3E}">
        <p14:creationId xmlns:p14="http://schemas.microsoft.com/office/powerpoint/2010/main" val="126550574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481A8CA-526B-A5EA-23C9-BD88AB456DD4}"/>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8A26A50-1897-6424-E1E3-7A90149CE5D1}"/>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5EA6658-2793-5781-867A-9A3704B34C64}"/>
              </a:ext>
            </a:extLst>
          </p:cNvPr>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fld id="{03C30326-314E-4A99-939F-3709CB6B7D5D}" type="datetimeFigureOut">
              <a:rPr lang="fr-FR" smtClean="0"/>
              <a:t>24/07/2026</a:t>
            </a:fld>
            <a:endParaRPr lang="fr-FR"/>
          </a:p>
        </p:txBody>
      </p:sp>
      <p:sp>
        <p:nvSpPr>
          <p:cNvPr id="5" name="Espace réservé du pied de page 4">
            <a:extLst>
              <a:ext uri="{FF2B5EF4-FFF2-40B4-BE49-F238E27FC236}">
                <a16:creationId xmlns:a16="http://schemas.microsoft.com/office/drawing/2014/main" id="{6B362712-9A88-4B33-DA33-6FCCCD316138}"/>
              </a:ext>
            </a:extLst>
          </p:cNvPr>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9B03E8E-02B0-F1F1-8297-B8B4572F912B}"/>
              </a:ext>
            </a:extLst>
          </p:cNvPr>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87D0DC4F-8F87-4BFF-AF60-89A137B70A02}" type="slidenum">
              <a:rPr lang="fr-FR" smtClean="0"/>
              <a:t>‹N°›</a:t>
            </a:fld>
            <a:endParaRPr lang="fr-FR"/>
          </a:p>
        </p:txBody>
      </p:sp>
      <p:sp>
        <p:nvSpPr>
          <p:cNvPr id="7" name="Google Shape;117;p17">
            <a:extLst>
              <a:ext uri="{FF2B5EF4-FFF2-40B4-BE49-F238E27FC236}">
                <a16:creationId xmlns:a16="http://schemas.microsoft.com/office/drawing/2014/main" id="{C3B5442F-91EC-992F-54C8-7835F0BDA4A2}"/>
              </a:ext>
            </a:extLst>
          </p:cNvPr>
          <p:cNvSpPr/>
          <p:nvPr userDrawn="1"/>
        </p:nvSpPr>
        <p:spPr>
          <a:xfrm flipH="1">
            <a:off x="0" y="6130267"/>
            <a:ext cx="480000" cy="482800"/>
          </a:xfrm>
          <a:prstGeom prst="rect">
            <a:avLst/>
          </a:prstGeom>
          <a:solidFill>
            <a:srgbClr val="F6EDE6"/>
          </a:solidFill>
          <a:ln>
            <a:noFill/>
          </a:ln>
        </p:spPr>
        <p:txBody>
          <a:bodyPr spcFirstLastPara="1" wrap="square" lIns="0" tIns="168000" rIns="0" bIns="121900" anchor="t" anchorCtr="0">
            <a:noAutofit/>
          </a:bodyPr>
          <a:lstStyle/>
          <a:p>
            <a:pPr marL="0" lvl="0" indent="0" algn="ctr" rtl="0">
              <a:spcBef>
                <a:spcPts val="0"/>
              </a:spcBef>
              <a:spcAft>
                <a:spcPts val="0"/>
              </a:spcAft>
              <a:buClr>
                <a:schemeClr val="dk1"/>
              </a:buClr>
              <a:buSzPts val="1100"/>
              <a:buFont typeface="Arial"/>
              <a:buNone/>
            </a:pPr>
            <a:endParaRPr sz="2400" b="1">
              <a:solidFill>
                <a:srgbClr val="FFFFFF"/>
              </a:solidFill>
              <a:latin typeface="Fira Sans"/>
              <a:ea typeface="Fira Sans"/>
              <a:cs typeface="Fira Sans"/>
              <a:sym typeface="Fira Sans"/>
            </a:endParaRPr>
          </a:p>
          <a:p>
            <a:pPr marL="0" lvl="0" indent="0" algn="l" rtl="0">
              <a:spcBef>
                <a:spcPts val="0"/>
              </a:spcBef>
              <a:spcAft>
                <a:spcPts val="0"/>
              </a:spcAft>
              <a:buNone/>
            </a:pPr>
            <a:endParaRPr sz="2400" b="1">
              <a:solidFill>
                <a:srgbClr val="FFFFFF"/>
              </a:solidFill>
              <a:latin typeface="Fira Sans"/>
              <a:ea typeface="Fira Sans"/>
              <a:cs typeface="Fira Sans"/>
              <a:sym typeface="Fira Sans"/>
            </a:endParaRPr>
          </a:p>
        </p:txBody>
      </p:sp>
      <p:sp>
        <p:nvSpPr>
          <p:cNvPr id="8" name="Google Shape;118;p17">
            <a:extLst>
              <a:ext uri="{FF2B5EF4-FFF2-40B4-BE49-F238E27FC236}">
                <a16:creationId xmlns:a16="http://schemas.microsoft.com/office/drawing/2014/main" id="{B186CBEE-4D34-7A46-D51C-20F25871A60F}"/>
              </a:ext>
            </a:extLst>
          </p:cNvPr>
          <p:cNvSpPr txBox="1">
            <a:spLocks/>
          </p:cNvSpPr>
          <p:nvPr userDrawn="1"/>
        </p:nvSpPr>
        <p:spPr>
          <a:xfrm>
            <a:off x="18427" y="6239525"/>
            <a:ext cx="426800" cy="244800"/>
          </a:xfrm>
          <a:prstGeom prst="rect">
            <a:avLst/>
          </a:prstGeom>
        </p:spPr>
        <p:txBody>
          <a:bodyPr spcFirstLastPara="1" wrap="square" lIns="0" tIns="0" rIns="0" bIns="0" anchor="ctr" anchorCtr="0">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buSzPts val="275"/>
            </a:pPr>
            <a:fld id="{00000000-1234-1234-1234-123412341234}" type="slidenum">
              <a:rPr lang="fr" sz="1133" smtClean="0">
                <a:solidFill>
                  <a:srgbClr val="29193E"/>
                </a:solidFill>
                <a:latin typeface="Fira Sans "/>
              </a:rPr>
              <a:pPr algn="ctr">
                <a:lnSpc>
                  <a:spcPct val="80000"/>
                </a:lnSpc>
                <a:buSzPts val="275"/>
              </a:pPr>
              <a:t>‹N°›</a:t>
            </a:fld>
            <a:endParaRPr lang="fr" sz="1133">
              <a:solidFill>
                <a:srgbClr val="29193E"/>
              </a:solidFill>
              <a:latin typeface="Fira Sans "/>
            </a:endParaRPr>
          </a:p>
        </p:txBody>
      </p:sp>
      <p:pic>
        <p:nvPicPr>
          <p:cNvPr id="9" name="Google Shape;119;p17">
            <a:extLst>
              <a:ext uri="{FF2B5EF4-FFF2-40B4-BE49-F238E27FC236}">
                <a16:creationId xmlns:a16="http://schemas.microsoft.com/office/drawing/2014/main" id="{726EFA9F-B793-2A99-74E1-822D74B55DE9}"/>
              </a:ext>
            </a:extLst>
          </p:cNvPr>
          <p:cNvPicPr preferRelativeResize="0"/>
          <p:nvPr userDrawn="1"/>
        </p:nvPicPr>
        <p:blipFill rotWithShape="1">
          <a:blip r:embed="rId14" cstate="screen">
            <a:alphaModFix/>
            <a:extLst>
              <a:ext uri="{28A0092B-C50C-407E-A947-70E740481C1C}">
                <a14:useLocalDpi xmlns:a14="http://schemas.microsoft.com/office/drawing/2010/main"/>
              </a:ext>
            </a:extLst>
          </a:blip>
          <a:srcRect/>
          <a:stretch/>
        </p:blipFill>
        <p:spPr>
          <a:xfrm>
            <a:off x="10165231" y="6358159"/>
            <a:ext cx="849189" cy="266533"/>
          </a:xfrm>
          <a:prstGeom prst="rect">
            <a:avLst/>
          </a:prstGeom>
          <a:noFill/>
          <a:ln>
            <a:noFill/>
          </a:ln>
        </p:spPr>
      </p:pic>
      <p:sp>
        <p:nvSpPr>
          <p:cNvPr id="11" name="Google Shape;122;p17">
            <a:extLst>
              <a:ext uri="{FF2B5EF4-FFF2-40B4-BE49-F238E27FC236}">
                <a16:creationId xmlns:a16="http://schemas.microsoft.com/office/drawing/2014/main" id="{E6BF298C-51C4-B1C1-6EF8-8F9740823AD1}"/>
              </a:ext>
            </a:extLst>
          </p:cNvPr>
          <p:cNvSpPr txBox="1"/>
          <p:nvPr userDrawn="1"/>
        </p:nvSpPr>
        <p:spPr>
          <a:xfrm>
            <a:off x="7729268" y="6272200"/>
            <a:ext cx="2239591" cy="713200"/>
          </a:xfrm>
          <a:prstGeom prst="rect">
            <a:avLst/>
          </a:prstGeom>
          <a:noFill/>
          <a:ln>
            <a:noFill/>
          </a:ln>
        </p:spPr>
        <p:txBody>
          <a:bodyPr spcFirstLastPara="1" wrap="square" lIns="0" tIns="96000" rIns="0" bIns="0" anchor="t" anchorCtr="0">
            <a:noAutofit/>
          </a:bodyPr>
          <a:lstStyle/>
          <a:p>
            <a:pPr algn="r" defTabSz="1219170">
              <a:lnSpc>
                <a:spcPct val="85000"/>
              </a:lnSpc>
              <a:buClr>
                <a:srgbClr val="000000"/>
              </a:buClr>
              <a:defRPr/>
            </a:pPr>
            <a:r>
              <a:rPr lang="fr-FR" sz="933" b="1" dirty="0">
                <a:solidFill>
                  <a:schemeClr val="tx1"/>
                </a:solidFill>
                <a:latin typeface="Fira Sans"/>
                <a:ea typeface="Fira Sans"/>
                <a:cs typeface="Fira Sans"/>
                <a:sym typeface="Fira Sans"/>
              </a:rPr>
              <a:t>Copyright </a:t>
            </a:r>
            <a:r>
              <a:rPr lang="fr-FR" sz="933" b="1" dirty="0" err="1">
                <a:solidFill>
                  <a:schemeClr val="tx1"/>
                </a:solidFill>
                <a:latin typeface="Fira Sans"/>
                <a:ea typeface="Fira Sans"/>
                <a:cs typeface="Fira Sans"/>
                <a:sym typeface="Fira Sans"/>
              </a:rPr>
              <a:t>Biocodex</a:t>
            </a:r>
            <a:r>
              <a:rPr lang="fr-FR" sz="933" b="1" dirty="0">
                <a:solidFill>
                  <a:schemeClr val="tx1"/>
                </a:solidFill>
                <a:latin typeface="Fira Sans"/>
                <a:ea typeface="Fira Sans"/>
                <a:cs typeface="Fira Sans"/>
                <a:sym typeface="Fira Sans"/>
              </a:rPr>
              <a:t> </a:t>
            </a:r>
            <a:r>
              <a:rPr lang="fr-FR" sz="933" b="1" dirty="0" err="1">
                <a:solidFill>
                  <a:schemeClr val="tx1"/>
                </a:solidFill>
                <a:latin typeface="Fira Sans"/>
                <a:ea typeface="Fira Sans"/>
                <a:cs typeface="Fira Sans"/>
                <a:sym typeface="Fira Sans"/>
              </a:rPr>
              <a:t>Microbiota</a:t>
            </a:r>
            <a:r>
              <a:rPr lang="fr-FR" sz="933" b="1" dirty="0">
                <a:solidFill>
                  <a:schemeClr val="tx1"/>
                </a:solidFill>
                <a:latin typeface="Fira Sans"/>
                <a:ea typeface="Fira Sans"/>
                <a:cs typeface="Fira Sans"/>
                <a:sym typeface="Fira Sans"/>
              </a:rPr>
              <a:t> Institute et Ipsos </a:t>
            </a:r>
            <a:r>
              <a:rPr lang="fr-FR" sz="933" b="1" dirty="0" err="1">
                <a:solidFill>
                  <a:schemeClr val="tx1"/>
                </a:solidFill>
                <a:latin typeface="Fira Sans"/>
                <a:ea typeface="Fira Sans"/>
                <a:cs typeface="Fira Sans"/>
                <a:sym typeface="Fira Sans"/>
              </a:rPr>
              <a:t>bva</a:t>
            </a:r>
            <a:r>
              <a:rPr lang="fr-FR" sz="933" b="1" dirty="0">
                <a:solidFill>
                  <a:schemeClr val="tx1"/>
                </a:solidFill>
                <a:latin typeface="Fira Sans"/>
                <a:ea typeface="Fira Sans"/>
                <a:cs typeface="Fira Sans"/>
                <a:sym typeface="Fira Sans"/>
              </a:rPr>
              <a:t> – Avril 2026</a:t>
            </a:r>
          </a:p>
        </p:txBody>
      </p:sp>
      <p:pic>
        <p:nvPicPr>
          <p:cNvPr id="12" name="Picture 3" descr="A blue and green logo&#10;&#10;AI-generated content may be incorrect.">
            <a:extLst>
              <a:ext uri="{FF2B5EF4-FFF2-40B4-BE49-F238E27FC236}">
                <a16:creationId xmlns:a16="http://schemas.microsoft.com/office/drawing/2014/main" id="{F12FEE5B-59DD-7722-BA5B-96062165382D}"/>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11254801" y="6342406"/>
            <a:ext cx="523121" cy="323121"/>
          </a:xfrm>
          <a:prstGeom prst="rect">
            <a:avLst/>
          </a:prstGeom>
        </p:spPr>
      </p:pic>
    </p:spTree>
    <p:extLst>
      <p:ext uri="{BB962C8B-B14F-4D97-AF65-F5344CB8AC3E}">
        <p14:creationId xmlns:p14="http://schemas.microsoft.com/office/powerpoint/2010/main" val="12056640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12CABC8-878F-927B-E18A-279AD41140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BFC6483-542C-8426-11FD-9150F756CA33}"/>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4B8C524-BCFA-50DB-F643-44F3B9D86EDD}"/>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E5EB09-85DD-4FE7-B991-81981B2AA38C}" type="datetimeFigureOut">
              <a:rPr lang="fr-FR" smtClean="0"/>
              <a:t>24/07/2026</a:t>
            </a:fld>
            <a:endParaRPr lang="fr-FR"/>
          </a:p>
        </p:txBody>
      </p:sp>
      <p:sp>
        <p:nvSpPr>
          <p:cNvPr id="5" name="Espace réservé du pied de page 4">
            <a:extLst>
              <a:ext uri="{FF2B5EF4-FFF2-40B4-BE49-F238E27FC236}">
                <a16:creationId xmlns:a16="http://schemas.microsoft.com/office/drawing/2014/main" id="{D953FF5C-6995-465C-7EA8-977871E7B863}"/>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B0D398E-D7AC-E710-37F3-847A607F69C7}"/>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000000-1234-1234-1234-123412341234}" type="slidenum">
              <a:rPr lang="fr-FR" smtClean="0"/>
              <a:pPr/>
              <a:t>‹N°›</a:t>
            </a:fld>
            <a:endParaRPr lang="fr-FR"/>
          </a:p>
        </p:txBody>
      </p:sp>
    </p:spTree>
    <p:extLst>
      <p:ext uri="{BB962C8B-B14F-4D97-AF65-F5344CB8AC3E}">
        <p14:creationId xmlns:p14="http://schemas.microsoft.com/office/powerpoint/2010/main" val="263281240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sldNum="0"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descr="Header">
            <a:extLst>
              <a:ext uri="{FF2B5EF4-FFF2-40B4-BE49-F238E27FC236}">
                <a16:creationId xmlns:a16="http://schemas.microsoft.com/office/drawing/2014/main" id="{451F5451-CC20-46A2-802F-F9D60C2A61E7}"/>
              </a:ext>
            </a:extLst>
          </p:cNvPr>
          <p:cNvSpPr>
            <a:spLocks noGrp="1"/>
          </p:cNvSpPr>
          <p:nvPr>
            <p:ph type="title"/>
          </p:nvPr>
        </p:nvSpPr>
        <p:spPr>
          <a:xfrm>
            <a:off x="450000" y="701875"/>
            <a:ext cx="11299088" cy="715669"/>
          </a:xfrm>
          <a:prstGeom prst="rect">
            <a:avLst/>
          </a:prstGeom>
        </p:spPr>
        <p:txBody>
          <a:bodyPr vert="horz" wrap="square" lIns="0" tIns="0" rIns="0" bIns="0" rtlCol="0" anchor="t">
            <a:noAutofit/>
          </a:bodyPr>
          <a:lstStyle/>
          <a:p>
            <a:r>
              <a:rPr lang="en-GB"/>
              <a:t>Short slide title</a:t>
            </a:r>
          </a:p>
        </p:txBody>
      </p:sp>
      <p:sp>
        <p:nvSpPr>
          <p:cNvPr id="3" name="Placeholder">
            <a:extLst>
              <a:ext uri="{FF2B5EF4-FFF2-40B4-BE49-F238E27FC236}">
                <a16:creationId xmlns:a16="http://schemas.microsoft.com/office/drawing/2014/main" id="{41F54BE0-878D-4EDE-9290-206FC15489D4}"/>
              </a:ext>
            </a:extLst>
          </p:cNvPr>
          <p:cNvSpPr>
            <a:spLocks noGrp="1"/>
          </p:cNvSpPr>
          <p:nvPr>
            <p:ph type="body" idx="1"/>
          </p:nvPr>
        </p:nvSpPr>
        <p:spPr>
          <a:xfrm>
            <a:off x="450000" y="1808163"/>
            <a:ext cx="11299088" cy="3852863"/>
          </a:xfrm>
          <a:prstGeom prst="rect">
            <a:avLst/>
          </a:prstGeom>
        </p:spPr>
        <p:txBody>
          <a:bodyPr vert="horz" lIns="0" tIns="0" rIns="0" bIns="0" rtlCol="0">
            <a:noAutofit/>
          </a:bodyPr>
          <a:lstStyle/>
          <a:p>
            <a:pPr lvl="0"/>
            <a:r>
              <a:rPr lang="en-GB"/>
              <a:t>Click to change the text styles on the slide master</a:t>
            </a:r>
          </a:p>
          <a:p>
            <a:pPr lvl="1"/>
            <a:r>
              <a:rPr lang="en-GB"/>
              <a:t>Text level 1</a:t>
            </a:r>
          </a:p>
          <a:p>
            <a:pPr lvl="2"/>
            <a:r>
              <a:rPr lang="en-GB"/>
              <a:t>Text level 2</a:t>
            </a:r>
          </a:p>
        </p:txBody>
      </p:sp>
      <p:sp>
        <p:nvSpPr>
          <p:cNvPr id="4" name="Google Shape;117;p17">
            <a:extLst>
              <a:ext uri="{FF2B5EF4-FFF2-40B4-BE49-F238E27FC236}">
                <a16:creationId xmlns:a16="http://schemas.microsoft.com/office/drawing/2014/main" id="{4B344DEF-5D34-86A9-B520-75F9C68D7B22}"/>
              </a:ext>
            </a:extLst>
          </p:cNvPr>
          <p:cNvSpPr/>
          <p:nvPr userDrawn="1"/>
        </p:nvSpPr>
        <p:spPr>
          <a:xfrm flipH="1">
            <a:off x="0" y="6130267"/>
            <a:ext cx="480000" cy="482800"/>
          </a:xfrm>
          <a:prstGeom prst="rect">
            <a:avLst/>
          </a:prstGeom>
          <a:solidFill>
            <a:srgbClr val="F6EDE6"/>
          </a:solidFill>
          <a:ln>
            <a:noFill/>
          </a:ln>
        </p:spPr>
        <p:txBody>
          <a:bodyPr spcFirstLastPara="1" wrap="square" lIns="0" tIns="168000" rIns="0" bIns="121900" anchor="t" anchorCtr="0">
            <a:noAutofit/>
          </a:bodyPr>
          <a:lstStyle/>
          <a:p>
            <a:pPr marL="0" lvl="0" indent="0" algn="ctr" rtl="0">
              <a:spcBef>
                <a:spcPts val="0"/>
              </a:spcBef>
              <a:spcAft>
                <a:spcPts val="0"/>
              </a:spcAft>
              <a:buClr>
                <a:schemeClr val="dk1"/>
              </a:buClr>
              <a:buSzPts val="1100"/>
              <a:buFont typeface="Arial"/>
              <a:buNone/>
            </a:pPr>
            <a:endParaRPr sz="2400" b="1">
              <a:solidFill>
                <a:srgbClr val="FFFFFF"/>
              </a:solidFill>
              <a:latin typeface="Fira Sans"/>
              <a:ea typeface="Fira Sans"/>
              <a:cs typeface="Fira Sans"/>
              <a:sym typeface="Fira Sans"/>
            </a:endParaRPr>
          </a:p>
          <a:p>
            <a:pPr marL="0" lvl="0" indent="0" algn="l" rtl="0">
              <a:spcBef>
                <a:spcPts val="0"/>
              </a:spcBef>
              <a:spcAft>
                <a:spcPts val="0"/>
              </a:spcAft>
              <a:buNone/>
            </a:pPr>
            <a:endParaRPr sz="2400" b="1">
              <a:solidFill>
                <a:srgbClr val="FFFFFF"/>
              </a:solidFill>
              <a:latin typeface="Fira Sans"/>
              <a:ea typeface="Fira Sans"/>
              <a:cs typeface="Fira Sans"/>
              <a:sym typeface="Fira Sans"/>
            </a:endParaRPr>
          </a:p>
        </p:txBody>
      </p:sp>
      <p:pic>
        <p:nvPicPr>
          <p:cNvPr id="7" name="Google Shape;119;p17">
            <a:extLst>
              <a:ext uri="{FF2B5EF4-FFF2-40B4-BE49-F238E27FC236}">
                <a16:creationId xmlns:a16="http://schemas.microsoft.com/office/drawing/2014/main" id="{86A83FA8-9EEC-1EE5-E816-1DAE1142FC14}"/>
              </a:ext>
            </a:extLst>
          </p:cNvPr>
          <p:cNvPicPr preferRelativeResize="0"/>
          <p:nvPr userDrawn="1"/>
        </p:nvPicPr>
        <p:blipFill rotWithShape="1">
          <a:blip r:embed="rId4" cstate="screen">
            <a:alphaModFix/>
            <a:extLst>
              <a:ext uri="{28A0092B-C50C-407E-A947-70E740481C1C}">
                <a14:useLocalDpi xmlns:a14="http://schemas.microsoft.com/office/drawing/2010/main"/>
              </a:ext>
            </a:extLst>
          </a:blip>
          <a:srcRect/>
          <a:stretch/>
        </p:blipFill>
        <p:spPr>
          <a:xfrm>
            <a:off x="10165231" y="6358159"/>
            <a:ext cx="849189" cy="266533"/>
          </a:xfrm>
          <a:prstGeom prst="rect">
            <a:avLst/>
          </a:prstGeom>
          <a:noFill/>
          <a:ln>
            <a:noFill/>
          </a:ln>
        </p:spPr>
      </p:pic>
      <p:pic>
        <p:nvPicPr>
          <p:cNvPr id="8" name="Google Shape;120;p17">
            <a:extLst>
              <a:ext uri="{FF2B5EF4-FFF2-40B4-BE49-F238E27FC236}">
                <a16:creationId xmlns:a16="http://schemas.microsoft.com/office/drawing/2014/main" id="{3272CAA0-2DFE-703E-0FEE-5618A5039143}"/>
              </a:ext>
            </a:extLst>
          </p:cNvPr>
          <p:cNvPicPr preferRelativeResize="0"/>
          <p:nvPr userDrawn="1"/>
        </p:nvPicPr>
        <p:blipFill>
          <a:blip r:embed="rId5" cstate="screen">
            <a:alphaModFix/>
            <a:extLst>
              <a:ext uri="{28A0092B-C50C-407E-A947-70E740481C1C}">
                <a14:useLocalDpi xmlns:a14="http://schemas.microsoft.com/office/drawing/2010/main"/>
              </a:ext>
            </a:extLst>
          </a:blip>
          <a:stretch>
            <a:fillRect/>
          </a:stretch>
        </p:blipFill>
        <p:spPr>
          <a:xfrm>
            <a:off x="11203545" y="6368401"/>
            <a:ext cx="268284" cy="244799"/>
          </a:xfrm>
          <a:prstGeom prst="rect">
            <a:avLst/>
          </a:prstGeom>
          <a:noFill/>
          <a:ln>
            <a:noFill/>
          </a:ln>
        </p:spPr>
      </p:pic>
      <p:sp>
        <p:nvSpPr>
          <p:cNvPr id="9" name="Google Shape;122;p17">
            <a:extLst>
              <a:ext uri="{FF2B5EF4-FFF2-40B4-BE49-F238E27FC236}">
                <a16:creationId xmlns:a16="http://schemas.microsoft.com/office/drawing/2014/main" id="{8A436EE9-F970-EFE9-09AB-1B522BD0CD6D}"/>
              </a:ext>
            </a:extLst>
          </p:cNvPr>
          <p:cNvSpPr txBox="1"/>
          <p:nvPr userDrawn="1"/>
        </p:nvSpPr>
        <p:spPr>
          <a:xfrm>
            <a:off x="8153400" y="6272200"/>
            <a:ext cx="1815459" cy="713200"/>
          </a:xfrm>
          <a:prstGeom prst="rect">
            <a:avLst/>
          </a:prstGeom>
          <a:noFill/>
          <a:ln>
            <a:noFill/>
          </a:ln>
        </p:spPr>
        <p:txBody>
          <a:bodyPr spcFirstLastPara="1" wrap="square" lIns="0" tIns="96000" rIns="0" bIns="0" anchor="t" anchorCtr="0">
            <a:noAutofit/>
          </a:bodyPr>
          <a:lstStyle/>
          <a:p>
            <a:pPr marL="0" lvl="0" indent="0" algn="r" rtl="0">
              <a:lnSpc>
                <a:spcPct val="85000"/>
              </a:lnSpc>
              <a:spcBef>
                <a:spcPts val="0"/>
              </a:spcBef>
              <a:spcAft>
                <a:spcPts val="0"/>
              </a:spcAft>
              <a:buNone/>
            </a:pPr>
            <a:r>
              <a:rPr lang="fr" sz="933" b="1" dirty="0">
                <a:solidFill>
                  <a:srgbClr val="29193E"/>
                </a:solidFill>
                <a:latin typeface="Fira Sans"/>
                <a:ea typeface="Fira Sans"/>
                <a:cs typeface="Fira Sans"/>
                <a:sym typeface="Fira Sans"/>
              </a:rPr>
              <a:t>Copyright Biocodex  Institute et Ipsos  -  </a:t>
            </a:r>
            <a:r>
              <a:rPr lang="fr-FR" sz="933" b="1" dirty="0">
                <a:solidFill>
                  <a:srgbClr val="29193E"/>
                </a:solidFill>
                <a:latin typeface="Fira Sans"/>
                <a:ea typeface="Fira Sans"/>
                <a:cs typeface="Fira Sans"/>
                <a:sym typeface="Fira Sans"/>
              </a:rPr>
              <a:t>March 2025</a:t>
            </a:r>
            <a:endParaRPr sz="933" dirty="0">
              <a:solidFill>
                <a:srgbClr val="29193E"/>
              </a:solidFill>
              <a:latin typeface="Fira Sans Light"/>
              <a:ea typeface="Fira Sans Light"/>
              <a:cs typeface="Fira Sans Light"/>
              <a:sym typeface="Fira Sans Light"/>
            </a:endParaRPr>
          </a:p>
        </p:txBody>
      </p:sp>
    </p:spTree>
    <p:extLst>
      <p:ext uri="{BB962C8B-B14F-4D97-AF65-F5344CB8AC3E}">
        <p14:creationId xmlns:p14="http://schemas.microsoft.com/office/powerpoint/2010/main" val="185009231"/>
      </p:ext>
    </p:extLst>
  </p:cSld>
  <p:clrMap bg1="lt1" tx1="dk1" bg2="lt2" tx2="dk2" accent1="accent1" accent2="accent2" accent3="accent3" accent4="accent4" accent5="accent5" accent6="accent6" hlink="hlink" folHlink="folHlink"/>
  <p:sldLayoutIdLst>
    <p:sldLayoutId id="2147483698" r:id="rId1"/>
    <p:sldLayoutId id="2147483699" r:id="rId2"/>
  </p:sldLayoutIdLst>
  <p:hf hdr="0" ftr="0" dt="0"/>
  <p:txStyles>
    <p:titleStyle>
      <a:lvl1pPr algn="l" defTabSz="914377" rtl="0" eaLnBrk="1" latinLnBrk="0" hangingPunct="1">
        <a:lnSpc>
          <a:spcPct val="90000"/>
        </a:lnSpc>
        <a:spcBef>
          <a:spcPct val="0"/>
        </a:spcBef>
        <a:buNone/>
        <a:defRPr sz="3600" b="1" kern="1200" cap="none" spc="0" baseline="0">
          <a:solidFill>
            <a:schemeClr val="tx1"/>
          </a:solidFill>
          <a:latin typeface="+mn-lt"/>
          <a:ea typeface="+mj-ea"/>
          <a:cs typeface="+mj-cs"/>
        </a:defRPr>
      </a:lvl1pPr>
    </p:titleStyle>
    <p:bodyStyle>
      <a:lvl1pPr marL="0" indent="0" algn="l" defTabSz="914377" rtl="0" eaLnBrk="1" latinLnBrk="0" hangingPunct="1">
        <a:lnSpc>
          <a:spcPct val="115000"/>
        </a:lnSpc>
        <a:spcBef>
          <a:spcPts val="400"/>
        </a:spcBef>
        <a:spcAft>
          <a:spcPts val="400"/>
        </a:spcAft>
        <a:buSzPct val="100000"/>
        <a:buFont typeface="Wingdings 2" panose="05020102010507070707" pitchFamily="18" charset="2"/>
        <a:buNone/>
        <a:defRPr sz="2400" b="0" kern="1200">
          <a:solidFill>
            <a:schemeClr val="tx1"/>
          </a:solidFill>
          <a:latin typeface="+mn-lt"/>
          <a:ea typeface="+mn-ea"/>
          <a:cs typeface="+mn-cs"/>
        </a:defRPr>
      </a:lvl1pPr>
      <a:lvl2pPr marL="266693" indent="-266693" algn="l" defTabSz="914377" rtl="0" eaLnBrk="1" latinLnBrk="0" hangingPunct="1">
        <a:lnSpc>
          <a:spcPct val="115000"/>
        </a:lnSpc>
        <a:spcBef>
          <a:spcPts val="400"/>
        </a:spcBef>
        <a:spcAft>
          <a:spcPts val="400"/>
        </a:spcAft>
        <a:buSzPct val="100000"/>
        <a:buFont typeface="Barlow" panose="020B0604020202020204" pitchFamily="34" charset="0"/>
        <a:buChar char="•"/>
        <a:defRPr sz="2400" kern="1200">
          <a:solidFill>
            <a:schemeClr val="tx1"/>
          </a:solidFill>
          <a:latin typeface="+mn-lt"/>
          <a:ea typeface="+mn-ea"/>
          <a:cs typeface="+mn-cs"/>
        </a:defRPr>
      </a:lvl2pPr>
      <a:lvl3pPr marL="630223" indent="-260344" algn="l" defTabSz="914377" rtl="0" eaLnBrk="1" latinLnBrk="0" hangingPunct="1">
        <a:lnSpc>
          <a:spcPct val="115000"/>
        </a:lnSpc>
        <a:spcBef>
          <a:spcPts val="400"/>
        </a:spcBef>
        <a:spcAft>
          <a:spcPts val="400"/>
        </a:spcAft>
        <a:buFont typeface="Barlow" panose="020B0604020202020204" pitchFamily="34" charset="0"/>
        <a:buChar char="‒"/>
        <a:defRPr sz="2400" kern="1200">
          <a:solidFill>
            <a:schemeClr val="tx1"/>
          </a:solidFill>
          <a:latin typeface="+mn-lt"/>
          <a:ea typeface="+mn-ea"/>
          <a:cs typeface="+mn-cs"/>
        </a:defRPr>
      </a:lvl3pPr>
      <a:lvl4pPr marL="987401" indent="-228594" algn="l" defTabSz="914377" rtl="0" eaLnBrk="1" latinLnBrk="0" hangingPunct="1">
        <a:lnSpc>
          <a:spcPct val="90000"/>
        </a:lnSpc>
        <a:spcBef>
          <a:spcPts val="500"/>
        </a:spcBef>
        <a:buFont typeface="Barlow" panose="020B0604020202020204" pitchFamily="34" charset="0"/>
        <a:buChar char="•"/>
        <a:defRPr sz="1400" kern="1200">
          <a:solidFill>
            <a:schemeClr val="tx1"/>
          </a:solidFill>
          <a:latin typeface="+mn-lt"/>
          <a:ea typeface="+mn-ea"/>
          <a:cs typeface="+mn-cs"/>
        </a:defRPr>
      </a:lvl4pPr>
      <a:lvl5pPr marL="1262031" indent="-228594" algn="l" defTabSz="914377" rtl="0" eaLnBrk="1" latinLnBrk="0" hangingPunct="1">
        <a:lnSpc>
          <a:spcPct val="90000"/>
        </a:lnSpc>
        <a:spcBef>
          <a:spcPts val="500"/>
        </a:spcBef>
        <a:buFont typeface="Barlow" panose="020B0406020202030204" pitchFamily="34" charset="0"/>
        <a:buChar char="−"/>
        <a:defRPr sz="14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1" orient="horz" pos="436">
          <p15:clr>
            <a:srgbClr val="9FCC3B"/>
          </p15:clr>
        </p15:guide>
        <p15:guide id="23" pos="279">
          <p15:clr>
            <a:srgbClr val="9FCC3B"/>
          </p15:clr>
        </p15:guide>
        <p15:guide id="24" pos="7401">
          <p15:clr>
            <a:srgbClr val="9FCC3B"/>
          </p15:clr>
        </p15:guide>
        <p15:guide id="25" pos="2509">
          <p15:clr>
            <a:srgbClr val="5ACBF0"/>
          </p15:clr>
        </p15:guide>
        <p15:guide id="26" pos="2729">
          <p15:clr>
            <a:srgbClr val="5ACBF0"/>
          </p15:clr>
        </p15:guide>
        <p15:guide id="30" pos="4951">
          <p15:clr>
            <a:srgbClr val="5ACBF0"/>
          </p15:clr>
        </p15:guide>
        <p15:guide id="31" pos="5178">
          <p15:clr>
            <a:srgbClr val="5ACBF0"/>
          </p15:clr>
        </p15:guide>
        <p15:guide id="35" orient="horz" pos="3747">
          <p15:clr>
            <a:srgbClr val="9FCC3B"/>
          </p15:clr>
        </p15:guide>
        <p15:guide id="36" orient="horz" pos="3884">
          <p15:clr>
            <a:srgbClr val="000000"/>
          </p15:clr>
        </p15:guide>
        <p15:guide id="38" orient="horz" pos="913">
          <p15:clr>
            <a:srgbClr val="C35EA4"/>
          </p15:clr>
        </p15:guide>
        <p15:guide id="39" orient="horz" pos="1139">
          <p15:clr>
            <a:srgbClr val="5ACBF0"/>
          </p15:clr>
        </p15:guide>
        <p15:guide id="41" pos="1916">
          <p15:clr>
            <a:srgbClr val="F26B43"/>
          </p15:clr>
        </p15:guide>
        <p15:guide id="42" pos="2114">
          <p15:clr>
            <a:srgbClr val="F26B43"/>
          </p15:clr>
        </p15:guide>
        <p15:guide id="43" pos="3942">
          <p15:clr>
            <a:srgbClr val="F26B43"/>
          </p15:clr>
        </p15:guide>
        <p15:guide id="45" pos="3747">
          <p15:clr>
            <a:srgbClr val="F26B43"/>
          </p15:clr>
        </p15:guide>
        <p15:guide id="46" pos="5574">
          <p15:clr>
            <a:srgbClr val="F26B43"/>
          </p15:clr>
        </p15:guide>
        <p15:guide id="47" pos="5763">
          <p15:clr>
            <a:srgbClr val="F26B43"/>
          </p15:clr>
        </p15:guide>
        <p15:guide id="48" orient="horz" pos="142">
          <p15:clr>
            <a:srgbClr val="000000"/>
          </p15:clr>
        </p15:guide>
        <p15:guide id="49" orient="horz" pos="3566">
          <p15:clr>
            <a:srgbClr val="5ACBF0"/>
          </p15:clr>
        </p15:guide>
        <p15:guide id="50" orient="horz" pos="4166">
          <p15:clr>
            <a:srgbClr val="000000"/>
          </p15:clr>
        </p15:guide>
        <p15:guide id="51" pos="140">
          <p15:clr>
            <a:srgbClr val="000000"/>
          </p15:clr>
        </p15:guide>
        <p15:guide id="52" pos="7537">
          <p15:clr>
            <a:srgbClr val="00000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9.xml"/><Relationship Id="rId5" Type="http://schemas.openxmlformats.org/officeDocument/2006/relationships/image" Target="../media/image2.jpe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3.xml"/><Relationship Id="rId16" Type="http://schemas.openxmlformats.org/officeDocument/2006/relationships/image" Target="../media/image21.svg"/><Relationship Id="rId1" Type="http://schemas.openxmlformats.org/officeDocument/2006/relationships/slideLayout" Target="../slideLayouts/slideLayout1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23.svg"/><Relationship Id="rId5" Type="http://schemas.openxmlformats.org/officeDocument/2006/relationships/chart" Target="../charts/chart2.xml"/><Relationship Id="rId4" Type="http://schemas.openxmlformats.org/officeDocument/2006/relationships/image" Target="../media/image21.svg"/></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chart" Target="../charts/chart3.xml"/><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5" Type="http://schemas.openxmlformats.org/officeDocument/2006/relationships/image" Target="../media/image21.sv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4.png"/></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21.sv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21.svg"/><Relationship Id="rId5" Type="http://schemas.openxmlformats.org/officeDocument/2006/relationships/image" Target="../media/image36.svg"/><Relationship Id="rId4" Type="http://schemas.openxmlformats.org/officeDocument/2006/relationships/chart" Target="../charts/chart5.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7" Type="http://schemas.openxmlformats.org/officeDocument/2006/relationships/image" Target="../media/image36.sv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38.png"/><Relationship Id="rId5" Type="http://schemas.openxmlformats.org/officeDocument/2006/relationships/image" Target="../media/image23.sv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7" Type="http://schemas.openxmlformats.org/officeDocument/2006/relationships/image" Target="../media/image36.sv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38.png"/><Relationship Id="rId5" Type="http://schemas.openxmlformats.org/officeDocument/2006/relationships/image" Target="../media/image23.sv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0.png"/><Relationship Id="rId3" Type="http://schemas.openxmlformats.org/officeDocument/2006/relationships/chart" Target="../charts/chart9.xml"/><Relationship Id="rId7" Type="http://schemas.openxmlformats.org/officeDocument/2006/relationships/image" Target="../media/image27.png"/><Relationship Id="rId12" Type="http://schemas.openxmlformats.org/officeDocument/2006/relationships/image" Target="../media/image32.png"/><Relationship Id="rId17" Type="http://schemas.openxmlformats.org/officeDocument/2006/relationships/image" Target="../media/image36.svg"/><Relationship Id="rId2" Type="http://schemas.openxmlformats.org/officeDocument/2006/relationships/notesSlide" Target="../notesSlides/notesSlide12.xml"/><Relationship Id="rId16" Type="http://schemas.openxmlformats.org/officeDocument/2006/relationships/image" Target="../media/image21.svg"/><Relationship Id="rId1" Type="http://schemas.openxmlformats.org/officeDocument/2006/relationships/slideLayout" Target="../slideLayouts/slideLayout12.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5.png"/><Relationship Id="rId4" Type="http://schemas.openxmlformats.org/officeDocument/2006/relationships/chart" Target="../charts/chart10.xml"/><Relationship Id="rId9" Type="http://schemas.openxmlformats.org/officeDocument/2006/relationships/image" Target="../media/image29.png"/><Relationship Id="rId1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36.svg"/></Relationships>
</file>

<file path=ppt/slides/_rels/slide1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36.svg"/></Relationships>
</file>

<file path=ppt/slides/_rels/slide15.xml.rels><?xml version="1.0" encoding="UTF-8" standalone="yes"?>
<Relationships xmlns="http://schemas.openxmlformats.org/package/2006/relationships"><Relationship Id="rId3" Type="http://schemas.openxmlformats.org/officeDocument/2006/relationships/chart" Target="../charts/chart11.xml"/><Relationship Id="rId7" Type="http://schemas.openxmlformats.org/officeDocument/2006/relationships/image" Target="../media/image36.sv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21.svg"/><Relationship Id="rId5" Type="http://schemas.openxmlformats.org/officeDocument/2006/relationships/image" Target="../media/image39.svg"/><Relationship Id="rId4" Type="http://schemas.openxmlformats.org/officeDocument/2006/relationships/chart" Target="../charts/char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36.svg"/></Relationships>
</file>

<file path=ppt/slides/_rels/slide1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36.svg"/></Relationships>
</file>

<file path=ppt/slides/_rels/slide18.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36.svg"/></Relationships>
</file>

<file path=ppt/slides/_rels/slide19.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21.svg"/></Relationships>
</file>

<file path=ppt/slides/_rels/slide2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0.xml"/><Relationship Id="rId1" Type="http://schemas.openxmlformats.org/officeDocument/2006/relationships/slideLayout" Target="../slideLayouts/slideLayout1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23.svg"/></Relationships>
</file>

<file path=ppt/slides/_rels/slide2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image" Target="../media/image36.svg"/><Relationship Id="rId4" Type="http://schemas.openxmlformats.org/officeDocument/2006/relationships/image" Target="../media/image23.svg"/></Relationships>
</file>

<file path=ppt/slides/_rels/slide2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36.svg"/></Relationships>
</file>

<file path=ppt/slides/_rels/slide27.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36.sv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36.svg"/></Relationships>
</file>

<file path=ppt/slides/_rels/slide2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36.svg"/></Relationships>
</file>

<file path=ppt/slides/_rels/slide3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30.xml"/><Relationship Id="rId1" Type="http://schemas.openxmlformats.org/officeDocument/2006/relationships/slideLayout" Target="../slideLayouts/slideLayout11.xml"/><Relationship Id="rId4" Type="http://schemas.openxmlformats.org/officeDocument/2006/relationships/chart" Target="../charts/chart15.xml"/></Relationships>
</file>

<file path=ppt/slides/_rels/slide3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34.xml"/><Relationship Id="rId1" Type="http://schemas.openxmlformats.org/officeDocument/2006/relationships/slideLayout" Target="../slideLayouts/slideLayout11.xml"/><Relationship Id="rId4" Type="http://schemas.openxmlformats.org/officeDocument/2006/relationships/image" Target="../media/image23.svg"/></Relationships>
</file>

<file path=ppt/slides/_rels/slide35.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chart" Target="../charts/chart17.xml"/><Relationship Id="rId7" Type="http://schemas.openxmlformats.org/officeDocument/2006/relationships/image" Target="../media/image36.svg"/><Relationship Id="rId2" Type="http://schemas.openxmlformats.org/officeDocument/2006/relationships/notesSlide" Target="../notesSlides/notesSlide38.xml"/><Relationship Id="rId1" Type="http://schemas.openxmlformats.org/officeDocument/2006/relationships/slideLayout" Target="../slideLayouts/slideLayout12.xml"/><Relationship Id="rId6" Type="http://schemas.openxmlformats.org/officeDocument/2006/relationships/image" Target="../media/image21.svg"/><Relationship Id="rId5" Type="http://schemas.openxmlformats.org/officeDocument/2006/relationships/image" Target="../media/image23.svg"/><Relationship Id="rId4" Type="http://schemas.openxmlformats.org/officeDocument/2006/relationships/chart" Target="../charts/chart18.xml"/></Relationships>
</file>

<file path=ppt/slides/_rels/slide39.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chart" Target="../charts/chart19.xml"/><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notesSlide" Target="../notesSlides/notesSlide39.xml"/><Relationship Id="rId16" Type="http://schemas.openxmlformats.org/officeDocument/2006/relationships/image" Target="../media/image36.svg"/><Relationship Id="rId1" Type="http://schemas.openxmlformats.org/officeDocument/2006/relationships/slideLayout" Target="../slideLayouts/slideLayout12.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5" Type="http://schemas.openxmlformats.org/officeDocument/2006/relationships/image" Target="../media/image21.sv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4.png"/></Relationships>
</file>

<file path=ppt/slides/_rels/slide40.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40.xml"/><Relationship Id="rId1" Type="http://schemas.openxmlformats.org/officeDocument/2006/relationships/slideLayout" Target="../slideLayouts/slideLayout12.xml"/><Relationship Id="rId5" Type="http://schemas.openxmlformats.org/officeDocument/2006/relationships/image" Target="../media/image36.svg"/><Relationship Id="rId4" Type="http://schemas.openxmlformats.org/officeDocument/2006/relationships/image" Target="../media/image21.svg"/></Relationships>
</file>

<file path=ppt/slides/_rels/slide4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41.xml"/><Relationship Id="rId1" Type="http://schemas.openxmlformats.org/officeDocument/2006/relationships/slideLayout" Target="../slideLayouts/slideLayout12.xml"/><Relationship Id="rId4" Type="http://schemas.openxmlformats.org/officeDocument/2006/relationships/chart" Target="../charts/chart21.xml"/></Relationships>
</file>

<file path=ppt/slides/_rels/slide42.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35.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54;p13">
            <a:extLst>
              <a:ext uri="{FF2B5EF4-FFF2-40B4-BE49-F238E27FC236}">
                <a16:creationId xmlns:a16="http://schemas.microsoft.com/office/drawing/2014/main" id="{D3E99DD1-D67C-D9F6-7A9B-9577CC447BBF}"/>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456067" y="1381532"/>
            <a:ext cx="7279868" cy="4094933"/>
          </a:xfrm>
          <a:prstGeom prst="rect">
            <a:avLst/>
          </a:prstGeom>
          <a:noFill/>
          <a:ln>
            <a:noFill/>
          </a:ln>
        </p:spPr>
      </p:pic>
      <p:pic>
        <p:nvPicPr>
          <p:cNvPr id="4" name="Google Shape;56;p13">
            <a:extLst>
              <a:ext uri="{FF2B5EF4-FFF2-40B4-BE49-F238E27FC236}">
                <a16:creationId xmlns:a16="http://schemas.microsoft.com/office/drawing/2014/main" id="{144D4213-0E06-CB59-4997-F40D8392CFB6}"/>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9967913" y="6345235"/>
            <a:ext cx="1030431" cy="323535"/>
          </a:xfrm>
          <a:prstGeom prst="rect">
            <a:avLst/>
          </a:prstGeom>
          <a:noFill/>
          <a:ln>
            <a:noFill/>
          </a:ln>
        </p:spPr>
      </p:pic>
      <p:sp>
        <p:nvSpPr>
          <p:cNvPr id="5" name="ZoneTexte 4">
            <a:extLst>
              <a:ext uri="{FF2B5EF4-FFF2-40B4-BE49-F238E27FC236}">
                <a16:creationId xmlns:a16="http://schemas.microsoft.com/office/drawing/2014/main" id="{70CE98D5-4405-0CF6-F483-0500DBC18A10}"/>
              </a:ext>
            </a:extLst>
          </p:cNvPr>
          <p:cNvSpPr txBox="1"/>
          <p:nvPr/>
        </p:nvSpPr>
        <p:spPr>
          <a:xfrm>
            <a:off x="5507368" y="4605247"/>
            <a:ext cx="2920181" cy="338554"/>
          </a:xfrm>
          <a:prstGeom prst="rect">
            <a:avLst/>
          </a:prstGeom>
          <a:noFill/>
        </p:spPr>
        <p:txBody>
          <a:bodyPr wrap="square" rtlCol="0">
            <a:spAutoFit/>
          </a:bodyPr>
          <a:lstStyle/>
          <a:p>
            <a:pPr defTabSz="1219170"/>
            <a:r>
              <a:rPr lang="fr-FR" sz="1600" u="sng">
                <a:solidFill>
                  <a:srgbClr val="29193E"/>
                </a:solidFill>
                <a:latin typeface="Fira Sans"/>
              </a:rPr>
              <a:t>Quatrième vague</a:t>
            </a:r>
          </a:p>
        </p:txBody>
      </p:sp>
      <p:pic>
        <p:nvPicPr>
          <p:cNvPr id="7" name="Picture 3" descr="Un logo bleu et vert  Le contenu généré par l’IA peut comporter des erreurs.">
            <a:extLst>
              <a:ext uri="{FF2B5EF4-FFF2-40B4-BE49-F238E27FC236}">
                <a16:creationId xmlns:a16="http://schemas.microsoft.com/office/drawing/2014/main" id="{D6CC39F7-EA0D-11B6-142F-9D690AF8FCD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165466" y="6345236"/>
            <a:ext cx="523121" cy="323121"/>
          </a:xfrm>
          <a:prstGeom prst="rect">
            <a:avLst/>
          </a:prstGeom>
        </p:spPr>
      </p:pic>
    </p:spTree>
    <p:extLst>
      <p:ext uri="{BB962C8B-B14F-4D97-AF65-F5344CB8AC3E}">
        <p14:creationId xmlns:p14="http://schemas.microsoft.com/office/powerpoint/2010/main" val="933257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9193E"/>
        </a:solidFill>
        <a:effectLst/>
      </p:bgPr>
    </p:bg>
    <p:spTree>
      <p:nvGrpSpPr>
        <p:cNvPr id="1" name="Shape 218"/>
        <p:cNvGrpSpPr/>
        <p:nvPr/>
      </p:nvGrpSpPr>
      <p:grpSpPr>
        <a:xfrm>
          <a:off x="0" y="0"/>
          <a:ext cx="0" cy="0"/>
          <a:chOff x="0" y="0"/>
          <a:chExt cx="0" cy="0"/>
        </a:xfrm>
      </p:grpSpPr>
      <p:sp>
        <p:nvSpPr>
          <p:cNvPr id="219" name="Google Shape;219;p21"/>
          <p:cNvSpPr/>
          <p:nvPr/>
        </p:nvSpPr>
        <p:spPr>
          <a:xfrm>
            <a:off x="480000" y="734400"/>
            <a:ext cx="5376000" cy="5154000"/>
          </a:xfrm>
          <a:prstGeom prst="rect">
            <a:avLst/>
          </a:prstGeom>
          <a:solidFill>
            <a:schemeClr val="bg1"/>
          </a:solidFill>
          <a:ln>
            <a:noFill/>
          </a:ln>
        </p:spPr>
        <p:txBody>
          <a:bodyPr spcFirstLastPara="1" wrap="square" lIns="121900" tIns="121900" rIns="121900" bIns="121900" anchor="ctr" anchorCtr="0">
            <a:noAutofit/>
          </a:bodyPr>
          <a:lstStyle/>
          <a:p>
            <a:pPr defTabSz="1219170">
              <a:buClr>
                <a:srgbClr val="000000"/>
              </a:buClr>
              <a:defRPr/>
            </a:pPr>
            <a:endParaRPr lang="en-GB" sz="1867" kern="0" dirty="0">
              <a:solidFill>
                <a:srgbClr val="000000"/>
              </a:solidFill>
              <a:latin typeface="Arial"/>
              <a:cs typeface="Arial"/>
              <a:sym typeface="Arial"/>
            </a:endParaRPr>
          </a:p>
        </p:txBody>
      </p:sp>
      <p:sp>
        <p:nvSpPr>
          <p:cNvPr id="220" name="Google Shape;220;p21"/>
          <p:cNvSpPr txBox="1"/>
          <p:nvPr/>
        </p:nvSpPr>
        <p:spPr>
          <a:xfrm>
            <a:off x="6816000" y="734400"/>
            <a:ext cx="4656000" cy="5389200"/>
          </a:xfrm>
          <a:prstGeom prst="rect">
            <a:avLst/>
          </a:prstGeom>
          <a:noFill/>
          <a:ln>
            <a:noFill/>
          </a:ln>
        </p:spPr>
        <p:txBody>
          <a:bodyPr spcFirstLastPara="1" wrap="square" lIns="0" tIns="96000" rIns="0" bIns="96000" anchor="ctr" anchorCtr="0">
            <a:noAutofit/>
          </a:bodyPr>
          <a:lstStyle/>
          <a:p>
            <a:pPr defTabSz="1219170">
              <a:buClr>
                <a:srgbClr val="000000"/>
              </a:buClr>
              <a:defRPr/>
            </a:pPr>
            <a:r>
              <a:rPr lang="fr-FR" sz="3333">
                <a:solidFill>
                  <a:srgbClr val="FFFFFF"/>
                </a:solidFill>
                <a:latin typeface="Fira Sans ExtraBold"/>
                <a:ea typeface="Fira Sans ExtraBold"/>
                <a:cs typeface="Fira Sans ExtraBold"/>
                <a:sym typeface="Fira Sans ExtraBold"/>
              </a:rPr>
              <a:t>Méthodologie</a:t>
            </a:r>
          </a:p>
        </p:txBody>
      </p:sp>
      <p:sp>
        <p:nvSpPr>
          <p:cNvPr id="221" name="Google Shape;221;p21"/>
          <p:cNvSpPr txBox="1"/>
          <p:nvPr/>
        </p:nvSpPr>
        <p:spPr>
          <a:xfrm>
            <a:off x="720000" y="242067"/>
            <a:ext cx="10992000" cy="492400"/>
          </a:xfrm>
          <a:prstGeom prst="rect">
            <a:avLst/>
          </a:prstGeom>
          <a:noFill/>
          <a:ln>
            <a:noFill/>
          </a:ln>
        </p:spPr>
        <p:txBody>
          <a:bodyPr spcFirstLastPara="1" wrap="square" lIns="0" tIns="96000" rIns="0" bIns="96000" anchor="b" anchorCtr="0">
            <a:noAutofit/>
          </a:bodyPr>
          <a:lstStyle/>
          <a:p>
            <a:pPr defTabSz="1219170">
              <a:buClr>
                <a:srgbClr val="000000"/>
              </a:buClr>
              <a:defRPr/>
            </a:pPr>
            <a:endParaRPr lang="en-GB" sz="1867" kern="0" dirty="0">
              <a:solidFill>
                <a:srgbClr val="29193E"/>
              </a:solidFill>
              <a:latin typeface="Fira Sans ExtraBold"/>
              <a:ea typeface="Fira Sans ExtraBold"/>
              <a:cs typeface="Fira Sans ExtraBold"/>
              <a:sym typeface="Fira Sans ExtraBold"/>
            </a:endParaRPr>
          </a:p>
        </p:txBody>
      </p:sp>
      <p:sp>
        <p:nvSpPr>
          <p:cNvPr id="224" name="Google Shape;224;p21"/>
          <p:cNvSpPr/>
          <p:nvPr/>
        </p:nvSpPr>
        <p:spPr>
          <a:xfrm flipH="1">
            <a:off x="0" y="6130267"/>
            <a:ext cx="480000" cy="482800"/>
          </a:xfrm>
          <a:prstGeom prst="rect">
            <a:avLst/>
          </a:prstGeom>
          <a:solidFill>
            <a:srgbClr val="F6EDE6"/>
          </a:solidFill>
          <a:ln>
            <a:noFill/>
          </a:ln>
        </p:spPr>
        <p:txBody>
          <a:bodyPr spcFirstLastPara="1" wrap="square" lIns="0" tIns="168000" rIns="0" bIns="121900" anchor="t" anchorCtr="0">
            <a:noAutofit/>
          </a:bodyPr>
          <a:lstStyle/>
          <a:p>
            <a:pPr algn="ctr" defTabSz="1219170">
              <a:buClr>
                <a:srgbClr val="000000"/>
              </a:buClr>
              <a:buSzPts val="1100"/>
              <a:defRPr/>
            </a:pPr>
            <a:endParaRPr lang="en-GB" sz="1867" b="1" kern="0" dirty="0">
              <a:solidFill>
                <a:srgbClr val="FFFFFF"/>
              </a:solidFill>
              <a:latin typeface="Fira Sans"/>
              <a:ea typeface="Fira Sans"/>
              <a:cs typeface="Fira Sans"/>
              <a:sym typeface="Fira Sans"/>
            </a:endParaRPr>
          </a:p>
          <a:p>
            <a:pPr defTabSz="1219170">
              <a:buClr>
                <a:srgbClr val="000000"/>
              </a:buClr>
              <a:defRPr/>
            </a:pPr>
            <a:endParaRPr lang="en-GB" sz="1867" b="1" kern="0" dirty="0">
              <a:solidFill>
                <a:srgbClr val="FFFFFF"/>
              </a:solidFill>
              <a:latin typeface="Fira Sans"/>
              <a:ea typeface="Fira Sans"/>
              <a:cs typeface="Fira Sans"/>
              <a:sym typeface="Fira Sans"/>
            </a:endParaRPr>
          </a:p>
        </p:txBody>
      </p:sp>
      <p:sp>
        <p:nvSpPr>
          <p:cNvPr id="225" name="Google Shape;225;p21"/>
          <p:cNvSpPr txBox="1">
            <a:spLocks noGrp="1"/>
          </p:cNvSpPr>
          <p:nvPr>
            <p:ph type="sldNum" idx="12"/>
          </p:nvPr>
        </p:nvSpPr>
        <p:spPr>
          <a:xfrm>
            <a:off x="18427" y="6239525"/>
            <a:ext cx="426800" cy="244800"/>
          </a:xfrm>
          <a:prstGeom prst="rect">
            <a:avLst/>
          </a:prstGeom>
        </p:spPr>
        <p:txBody>
          <a:bodyPr spcFirstLastPara="1" wrap="square" lIns="0" tIns="0" rIns="0" bIns="0" anchor="ctr" anchorCtr="0">
            <a:noAutofit/>
          </a:bodyPr>
          <a:lstStyle/>
          <a:p>
            <a:pPr algn="ctr" defTabSz="1219170">
              <a:lnSpc>
                <a:spcPct val="80000"/>
              </a:lnSpc>
              <a:buClr>
                <a:srgbClr val="000000"/>
              </a:buClr>
              <a:buSzPts val="275"/>
              <a:defRPr/>
            </a:pPr>
            <a:fld id="{00000000-1234-1234-1234-123412341234}" type="slidenum">
              <a:rPr lang="en-GB" sz="1133" kern="0">
                <a:solidFill>
                  <a:srgbClr val="29193E"/>
                </a:solidFill>
                <a:latin typeface="Arial"/>
                <a:cs typeface="Arial"/>
                <a:sym typeface="Arial"/>
              </a:rPr>
              <a:pPr algn="ctr" defTabSz="1219170">
                <a:lnSpc>
                  <a:spcPct val="80000"/>
                </a:lnSpc>
                <a:buClr>
                  <a:srgbClr val="000000"/>
                </a:buClr>
                <a:buSzPts val="275"/>
                <a:defRPr/>
              </a:pPr>
              <a:t>2</a:t>
            </a:fld>
            <a:endParaRPr lang="en-GB" sz="1133" kern="0">
              <a:solidFill>
                <a:srgbClr val="29193E"/>
              </a:solidFill>
              <a:latin typeface="Arial"/>
              <a:cs typeface="Arial"/>
              <a:sym typeface="Arial"/>
            </a:endParaRPr>
          </a:p>
        </p:txBody>
      </p:sp>
      <p:pic>
        <p:nvPicPr>
          <p:cNvPr id="226" name="Google Shape;226;p2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0165231" y="6358159"/>
            <a:ext cx="849189" cy="266533"/>
          </a:xfrm>
          <a:prstGeom prst="rect">
            <a:avLst/>
          </a:prstGeom>
          <a:noFill/>
          <a:ln>
            <a:noFill/>
          </a:ln>
        </p:spPr>
      </p:pic>
      <p:sp>
        <p:nvSpPr>
          <p:cNvPr id="228" name="Google Shape;228;p21"/>
          <p:cNvSpPr txBox="1"/>
          <p:nvPr/>
        </p:nvSpPr>
        <p:spPr>
          <a:xfrm>
            <a:off x="7763255" y="6272200"/>
            <a:ext cx="2205605" cy="713200"/>
          </a:xfrm>
          <a:prstGeom prst="rect">
            <a:avLst/>
          </a:prstGeom>
          <a:noFill/>
          <a:ln>
            <a:noFill/>
          </a:ln>
        </p:spPr>
        <p:txBody>
          <a:bodyPr spcFirstLastPara="1" wrap="square" lIns="0" tIns="96000" rIns="0" bIns="0" anchor="t" anchorCtr="0">
            <a:noAutofit/>
          </a:bodyPr>
          <a:lstStyle/>
          <a:p>
            <a:pPr algn="r" defTabSz="1219170">
              <a:lnSpc>
                <a:spcPct val="85000"/>
              </a:lnSpc>
              <a:buClr>
                <a:srgbClr val="000000"/>
              </a:buClr>
              <a:defRPr/>
            </a:pPr>
            <a:r>
              <a:rPr lang="fr-FR" sz="933" b="1" dirty="0">
                <a:solidFill>
                  <a:srgbClr val="F6EDE6"/>
                </a:solidFill>
                <a:latin typeface="Fira Sans"/>
                <a:ea typeface="Fira Sans"/>
                <a:cs typeface="Fira Sans"/>
                <a:sym typeface="Fira Sans"/>
              </a:rPr>
              <a:t>Copyright </a:t>
            </a:r>
            <a:r>
              <a:rPr lang="fr-FR" sz="933" b="1" dirty="0" err="1">
                <a:solidFill>
                  <a:srgbClr val="F6EDE6"/>
                </a:solidFill>
                <a:latin typeface="Fira Sans"/>
                <a:ea typeface="Fira Sans"/>
                <a:cs typeface="Fira Sans"/>
                <a:sym typeface="Fira Sans"/>
              </a:rPr>
              <a:t>Biocodex</a:t>
            </a:r>
            <a:r>
              <a:rPr lang="fr-FR" sz="933" b="1" dirty="0">
                <a:solidFill>
                  <a:srgbClr val="F6EDE6"/>
                </a:solidFill>
                <a:latin typeface="Fira Sans"/>
                <a:ea typeface="Fira Sans"/>
                <a:cs typeface="Fira Sans"/>
                <a:sym typeface="Fira Sans"/>
              </a:rPr>
              <a:t> </a:t>
            </a:r>
            <a:r>
              <a:rPr lang="fr-FR" sz="933" b="1" dirty="0" err="1">
                <a:solidFill>
                  <a:srgbClr val="F6EDE6"/>
                </a:solidFill>
                <a:latin typeface="Fira Sans"/>
                <a:ea typeface="Fira Sans"/>
                <a:cs typeface="Fira Sans"/>
                <a:sym typeface="Fira Sans"/>
              </a:rPr>
              <a:t>Microbiota</a:t>
            </a:r>
            <a:r>
              <a:rPr lang="fr-FR" sz="933" b="1" dirty="0">
                <a:solidFill>
                  <a:srgbClr val="F6EDE6"/>
                </a:solidFill>
                <a:latin typeface="Fira Sans"/>
                <a:ea typeface="Fira Sans"/>
                <a:cs typeface="Fira Sans"/>
                <a:sym typeface="Fira Sans"/>
              </a:rPr>
              <a:t> Institute et Ipsos </a:t>
            </a:r>
            <a:r>
              <a:rPr lang="fr-FR" sz="933" b="1" dirty="0" err="1">
                <a:solidFill>
                  <a:srgbClr val="F6EDE6"/>
                </a:solidFill>
                <a:latin typeface="Fira Sans"/>
                <a:ea typeface="Fira Sans"/>
                <a:cs typeface="Fira Sans"/>
                <a:sym typeface="Fira Sans"/>
              </a:rPr>
              <a:t>bva</a:t>
            </a:r>
            <a:r>
              <a:rPr lang="fr-FR" sz="933" b="1" dirty="0">
                <a:solidFill>
                  <a:srgbClr val="F6EDE6"/>
                </a:solidFill>
                <a:latin typeface="Fira Sans"/>
                <a:ea typeface="Fira Sans"/>
                <a:cs typeface="Fira Sans"/>
                <a:sym typeface="Fira Sans"/>
              </a:rPr>
              <a:t> – Avril 2026</a:t>
            </a:r>
          </a:p>
        </p:txBody>
      </p:sp>
      <p:pic>
        <p:nvPicPr>
          <p:cNvPr id="4" name="Google Shape;61;p14">
            <a:extLst>
              <a:ext uri="{FF2B5EF4-FFF2-40B4-BE49-F238E27FC236}">
                <a16:creationId xmlns:a16="http://schemas.microsoft.com/office/drawing/2014/main" id="{A0470325-ACE4-B5E8-10BE-67A3B3E4F152}"/>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20000" y="969600"/>
            <a:ext cx="5376000" cy="5155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5">
          <a:extLst>
            <a:ext uri="{FF2B5EF4-FFF2-40B4-BE49-F238E27FC236}">
              <a16:creationId xmlns:a16="http://schemas.microsoft.com/office/drawing/2014/main" id="{4EF176D2-E13A-D720-112B-12E9AE27CAD3}"/>
            </a:ext>
          </a:extLst>
        </p:cNvPr>
        <p:cNvGrpSpPr/>
        <p:nvPr/>
      </p:nvGrpSpPr>
      <p:grpSpPr>
        <a:xfrm>
          <a:off x="0" y="0"/>
          <a:ext cx="0" cy="0"/>
          <a:chOff x="0" y="0"/>
          <a:chExt cx="0" cy="0"/>
        </a:xfrm>
      </p:grpSpPr>
      <p:pic>
        <p:nvPicPr>
          <p:cNvPr id="54" name="Image 53">
            <a:extLst>
              <a:ext uri="{FF2B5EF4-FFF2-40B4-BE49-F238E27FC236}">
                <a16:creationId xmlns:a16="http://schemas.microsoft.com/office/drawing/2014/main" id="{B0A91838-7F76-61BF-FD79-A30AE7C7216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9513" y="718875"/>
            <a:ext cx="4982816" cy="3148421"/>
          </a:xfrm>
          <a:prstGeom prst="rect">
            <a:avLst/>
          </a:prstGeom>
        </p:spPr>
      </p:pic>
      <p:sp>
        <p:nvSpPr>
          <p:cNvPr id="55" name="Google Shape;66;p15">
            <a:extLst>
              <a:ext uri="{FF2B5EF4-FFF2-40B4-BE49-F238E27FC236}">
                <a16:creationId xmlns:a16="http://schemas.microsoft.com/office/drawing/2014/main" id="{A7DDF7A2-B994-F6CB-03FD-24295B93CED2}"/>
              </a:ext>
            </a:extLst>
          </p:cNvPr>
          <p:cNvSpPr txBox="1"/>
          <p:nvPr/>
        </p:nvSpPr>
        <p:spPr>
          <a:xfrm>
            <a:off x="672904" y="254443"/>
            <a:ext cx="7025013" cy="636104"/>
          </a:xfrm>
          <a:prstGeom prst="rect">
            <a:avLst/>
          </a:prstGeom>
          <a:noFill/>
          <a:ln>
            <a:noFill/>
          </a:ln>
        </p:spPr>
        <p:txBody>
          <a:bodyPr spcFirstLastPara="1" wrap="square" lIns="96000" tIns="96000" rIns="96000" bIns="96000" anchor="b" anchorCtr="0">
            <a:noAutofit/>
          </a:bodyPr>
          <a:lstStyle/>
          <a:p>
            <a:pPr defTabSz="1219170"/>
            <a:r>
              <a:rPr lang="fr-FR" sz="1600">
                <a:solidFill>
                  <a:srgbClr val="29193E"/>
                </a:solidFill>
                <a:latin typeface="Fira Sans ExtraBold"/>
                <a:ea typeface="Fira Sans ExtraBold"/>
                <a:cs typeface="Fira Sans ExtraBold"/>
                <a:sym typeface="Fira Sans ExtraBold"/>
              </a:rPr>
              <a:t>Méthodologie</a:t>
            </a:r>
            <a:br>
              <a:rPr lang="fr-FR" sz="1600">
                <a:solidFill>
                  <a:srgbClr val="29193E"/>
                </a:solidFill>
                <a:latin typeface="Fira Sans ExtraBold"/>
                <a:ea typeface="Fira Sans ExtraBold"/>
                <a:cs typeface="Fira Sans ExtraBold"/>
                <a:sym typeface="Fira Sans ExtraBold"/>
              </a:rPr>
            </a:br>
            <a:endParaRPr lang="fr-FR" sz="1600">
              <a:solidFill>
                <a:srgbClr val="29193E"/>
              </a:solidFill>
              <a:latin typeface="Fira Sans ExtraBold"/>
              <a:ea typeface="Fira Sans ExtraBold"/>
              <a:cs typeface="Fira Sans ExtraBold"/>
              <a:sym typeface="Fira Sans ExtraBold"/>
            </a:endParaRPr>
          </a:p>
        </p:txBody>
      </p:sp>
      <p:sp>
        <p:nvSpPr>
          <p:cNvPr id="57" name="ZoneTexte 56">
            <a:extLst>
              <a:ext uri="{FF2B5EF4-FFF2-40B4-BE49-F238E27FC236}">
                <a16:creationId xmlns:a16="http://schemas.microsoft.com/office/drawing/2014/main" id="{B03C8230-80E3-6689-E57B-2650036379B2}"/>
              </a:ext>
            </a:extLst>
          </p:cNvPr>
          <p:cNvSpPr txBox="1"/>
          <p:nvPr/>
        </p:nvSpPr>
        <p:spPr>
          <a:xfrm>
            <a:off x="5353882" y="1938737"/>
            <a:ext cx="6318637" cy="1077218"/>
          </a:xfrm>
          <a:prstGeom prst="rect">
            <a:avLst/>
          </a:prstGeom>
          <a:noFill/>
        </p:spPr>
        <p:txBody>
          <a:bodyPr wrap="square">
            <a:spAutoFit/>
          </a:bodyPr>
          <a:lstStyle/>
          <a:p>
            <a:pPr defTabSz="1219170"/>
            <a:r>
              <a:rPr lang="fr-FR" sz="1600">
                <a:solidFill>
                  <a:srgbClr val="29193E"/>
                </a:solidFill>
                <a:latin typeface="Fira Sans Light" panose="020B0403050000020004" pitchFamily="34" charset="0"/>
                <a:ea typeface="Fira Sans"/>
                <a:cs typeface="Fira Sans"/>
                <a:sym typeface="Fira Sans"/>
              </a:rPr>
              <a:t>L’Observatoire international des microbiotes a été mené en ligne dans </a:t>
            </a:r>
            <a:r>
              <a:rPr lang="fr-FR" sz="1600" b="1">
                <a:solidFill>
                  <a:srgbClr val="29193E"/>
                </a:solidFill>
                <a:latin typeface="Fira Sans Light" panose="020B0403050000020004" pitchFamily="34" charset="0"/>
                <a:ea typeface="Fira Sans"/>
                <a:cs typeface="Fira Sans"/>
                <a:sym typeface="Fira Sans"/>
              </a:rPr>
              <a:t>11 pays </a:t>
            </a:r>
            <a:r>
              <a:rPr lang="fr-FR" sz="1600">
                <a:solidFill>
                  <a:srgbClr val="29193E"/>
                </a:solidFill>
                <a:latin typeface="Fira Sans Light" panose="020B0403050000020004" pitchFamily="34" charset="0"/>
                <a:ea typeface="Fira Sans"/>
                <a:cs typeface="Fira Sans"/>
                <a:sym typeface="Fira Sans"/>
              </a:rPr>
              <a:t>du 3 février au 13 mars 2026. La représentativité des échantillons par pays est garantie par la méthode des quotas appliquée en fonction du sexe, de l’âge, de la région et de la profession des répondants.</a:t>
            </a:r>
          </a:p>
        </p:txBody>
      </p:sp>
      <p:pic>
        <p:nvPicPr>
          <p:cNvPr id="58" name="Image 57" descr="Une image contenant texte, clipart, graphique vectoriel  Description générée automatiquement">
            <a:extLst>
              <a:ext uri="{FF2B5EF4-FFF2-40B4-BE49-F238E27FC236}">
                <a16:creationId xmlns:a16="http://schemas.microsoft.com/office/drawing/2014/main" id="{D5C9414F-1FEB-5B81-F668-EC9E2486303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91407" y="4361331"/>
            <a:ext cx="192000" cy="192000"/>
          </a:xfrm>
          <a:prstGeom prst="rect">
            <a:avLst/>
          </a:prstGeom>
        </p:spPr>
      </p:pic>
      <p:pic>
        <p:nvPicPr>
          <p:cNvPr id="59" name="Image 58" descr="Une image contenant texte, clipart  Description générée automatiquement">
            <a:extLst>
              <a:ext uri="{FF2B5EF4-FFF2-40B4-BE49-F238E27FC236}">
                <a16:creationId xmlns:a16="http://schemas.microsoft.com/office/drawing/2014/main" id="{718F9C5A-21C8-857C-532B-B204F11C851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91407" y="5628743"/>
            <a:ext cx="192000" cy="192000"/>
          </a:xfrm>
          <a:prstGeom prst="rect">
            <a:avLst/>
          </a:prstGeom>
        </p:spPr>
      </p:pic>
      <p:pic>
        <p:nvPicPr>
          <p:cNvPr id="60" name="Image 59" descr="Une image contenant texte, clipart  Description générée automatiquement">
            <a:extLst>
              <a:ext uri="{FF2B5EF4-FFF2-40B4-BE49-F238E27FC236}">
                <a16:creationId xmlns:a16="http://schemas.microsoft.com/office/drawing/2014/main" id="{36700DAA-FF28-11C5-8778-8084D278478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91407" y="4995037"/>
            <a:ext cx="192000" cy="192000"/>
          </a:xfrm>
          <a:prstGeom prst="rect">
            <a:avLst/>
          </a:prstGeom>
        </p:spPr>
      </p:pic>
      <p:pic>
        <p:nvPicPr>
          <p:cNvPr id="61" name="Image 60" descr="Une image contenant texte, clipart  Description générée automatiquement">
            <a:extLst>
              <a:ext uri="{FF2B5EF4-FFF2-40B4-BE49-F238E27FC236}">
                <a16:creationId xmlns:a16="http://schemas.microsoft.com/office/drawing/2014/main" id="{66C4F3BF-6854-8E3F-A5F2-D927894EE9C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91407" y="5311891"/>
            <a:ext cx="192000" cy="192000"/>
          </a:xfrm>
          <a:prstGeom prst="rect">
            <a:avLst/>
          </a:prstGeom>
        </p:spPr>
      </p:pic>
      <p:pic>
        <p:nvPicPr>
          <p:cNvPr id="62" name="Image 61" descr="Une image contenant texte, clipart  Description générée automatiquement">
            <a:extLst>
              <a:ext uri="{FF2B5EF4-FFF2-40B4-BE49-F238E27FC236}">
                <a16:creationId xmlns:a16="http://schemas.microsoft.com/office/drawing/2014/main" id="{2FF9AB32-5B99-747E-DE22-F8D39B7D0D7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91407" y="4678184"/>
            <a:ext cx="192000" cy="192000"/>
          </a:xfrm>
          <a:prstGeom prst="rect">
            <a:avLst/>
          </a:prstGeom>
        </p:spPr>
      </p:pic>
      <p:pic>
        <p:nvPicPr>
          <p:cNvPr id="63" name="Image 62" descr="Une image contenant texte, clipart  Description générée automatiquement">
            <a:extLst>
              <a:ext uri="{FF2B5EF4-FFF2-40B4-BE49-F238E27FC236}">
                <a16:creationId xmlns:a16="http://schemas.microsoft.com/office/drawing/2014/main" id="{AF0ED758-27E3-2A4E-2E38-B50931148DB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91407" y="4044477"/>
            <a:ext cx="192000" cy="192000"/>
          </a:xfrm>
          <a:prstGeom prst="rect">
            <a:avLst/>
          </a:prstGeom>
        </p:spPr>
      </p:pic>
      <p:sp>
        <p:nvSpPr>
          <p:cNvPr id="64" name="ZoneTexte 63">
            <a:extLst>
              <a:ext uri="{FF2B5EF4-FFF2-40B4-BE49-F238E27FC236}">
                <a16:creationId xmlns:a16="http://schemas.microsoft.com/office/drawing/2014/main" id="{24F39341-45A3-40F4-FB40-14ABED29E071}"/>
              </a:ext>
            </a:extLst>
          </p:cNvPr>
          <p:cNvSpPr txBox="1"/>
          <p:nvPr/>
        </p:nvSpPr>
        <p:spPr>
          <a:xfrm>
            <a:off x="1163001" y="3970378"/>
            <a:ext cx="2054099" cy="1897955"/>
          </a:xfrm>
          <a:prstGeom prst="rect">
            <a:avLst/>
          </a:prstGeom>
          <a:noFill/>
        </p:spPr>
        <p:txBody>
          <a:bodyPr wrap="square">
            <a:spAutoFit/>
          </a:bodyPr>
          <a:lstStyle/>
          <a:p>
            <a:pPr defTabSz="1219170">
              <a:spcBef>
                <a:spcPts val="400"/>
              </a:spcBef>
              <a:spcAft>
                <a:spcPts val="400"/>
              </a:spcAft>
            </a:pPr>
            <a:r>
              <a:rPr lang="fr-FR" sz="1400">
                <a:solidFill>
                  <a:srgbClr val="29193E"/>
                </a:solidFill>
                <a:latin typeface="Fira Sans Light" panose="020B0403050000020004" pitchFamily="34" charset="0"/>
                <a:sym typeface="Fira Sans"/>
              </a:rPr>
              <a:t>États-Unis (n = 500) </a:t>
            </a:r>
          </a:p>
          <a:p>
            <a:pPr defTabSz="1219170">
              <a:spcBef>
                <a:spcPts val="400"/>
              </a:spcBef>
              <a:spcAft>
                <a:spcPts val="400"/>
              </a:spcAft>
            </a:pPr>
            <a:r>
              <a:rPr lang="fr-FR" sz="1400">
                <a:solidFill>
                  <a:srgbClr val="29193E"/>
                </a:solidFill>
                <a:latin typeface="Fira Sans Light" panose="020B0403050000020004" pitchFamily="34" charset="0"/>
                <a:sym typeface="Fira Sans"/>
              </a:rPr>
              <a:t>Brésil (n = 500)</a:t>
            </a:r>
          </a:p>
          <a:p>
            <a:pPr defTabSz="1219170">
              <a:spcBef>
                <a:spcPts val="400"/>
              </a:spcBef>
              <a:spcAft>
                <a:spcPts val="400"/>
              </a:spcAft>
            </a:pPr>
            <a:r>
              <a:rPr lang="fr-FR" sz="1400">
                <a:solidFill>
                  <a:srgbClr val="29193E"/>
                </a:solidFill>
                <a:latin typeface="Fira Sans Light" panose="020B0403050000020004" pitchFamily="34" charset="0"/>
                <a:sym typeface="Fira Sans"/>
              </a:rPr>
              <a:t>Mexique (n = 1 000)</a:t>
            </a:r>
          </a:p>
          <a:p>
            <a:pPr defTabSz="1219170">
              <a:spcBef>
                <a:spcPts val="400"/>
              </a:spcBef>
              <a:spcAft>
                <a:spcPts val="400"/>
              </a:spcAft>
            </a:pPr>
            <a:r>
              <a:rPr lang="fr-FR" sz="1400">
                <a:solidFill>
                  <a:srgbClr val="29193E"/>
                </a:solidFill>
                <a:latin typeface="Fira Sans Light" panose="020B0403050000020004" pitchFamily="34" charset="0"/>
                <a:sym typeface="Fira Sans"/>
              </a:rPr>
              <a:t>France (n = 1 000) </a:t>
            </a:r>
          </a:p>
          <a:p>
            <a:pPr defTabSz="1219170">
              <a:spcBef>
                <a:spcPts val="400"/>
              </a:spcBef>
              <a:spcAft>
                <a:spcPts val="400"/>
              </a:spcAft>
            </a:pPr>
            <a:r>
              <a:rPr lang="fr-FR" sz="1400">
                <a:solidFill>
                  <a:srgbClr val="29193E"/>
                </a:solidFill>
                <a:latin typeface="Fira Sans Light" panose="020B0403050000020004" pitchFamily="34" charset="0"/>
                <a:sym typeface="Fira Sans"/>
              </a:rPr>
              <a:t>Portugal (n = 500)</a:t>
            </a:r>
          </a:p>
          <a:p>
            <a:pPr defTabSz="1219170">
              <a:spcBef>
                <a:spcPts val="400"/>
              </a:spcBef>
              <a:spcAft>
                <a:spcPts val="400"/>
              </a:spcAft>
            </a:pPr>
            <a:r>
              <a:rPr lang="fr-FR" sz="1400">
                <a:solidFill>
                  <a:srgbClr val="29193E"/>
                </a:solidFill>
                <a:latin typeface="Fira Sans Light" panose="020B0403050000020004" pitchFamily="34" charset="0"/>
                <a:sym typeface="Fira Sans"/>
              </a:rPr>
              <a:t>Chine (n = 1 000)</a:t>
            </a:r>
          </a:p>
        </p:txBody>
      </p:sp>
      <p:sp>
        <p:nvSpPr>
          <p:cNvPr id="67" name="ZoneTexte 66">
            <a:extLst>
              <a:ext uri="{FF2B5EF4-FFF2-40B4-BE49-F238E27FC236}">
                <a16:creationId xmlns:a16="http://schemas.microsoft.com/office/drawing/2014/main" id="{88A92BBA-DCAE-C1C3-6CDB-2140C9235386}"/>
              </a:ext>
            </a:extLst>
          </p:cNvPr>
          <p:cNvSpPr txBox="1"/>
          <p:nvPr/>
        </p:nvSpPr>
        <p:spPr>
          <a:xfrm>
            <a:off x="3217771" y="5232753"/>
            <a:ext cx="1898884" cy="625812"/>
          </a:xfrm>
          <a:prstGeom prst="rect">
            <a:avLst/>
          </a:prstGeom>
          <a:noFill/>
        </p:spPr>
        <p:txBody>
          <a:bodyPr wrap="square">
            <a:spAutoFit/>
          </a:bodyPr>
          <a:lstStyle/>
          <a:p>
            <a:pPr defTabSz="1219170">
              <a:spcBef>
                <a:spcPts val="400"/>
              </a:spcBef>
              <a:spcAft>
                <a:spcPts val="400"/>
              </a:spcAft>
              <a:defRPr/>
            </a:pPr>
            <a:r>
              <a:rPr lang="fr-FR" sz="1400" dirty="0">
                <a:solidFill>
                  <a:srgbClr val="29193E"/>
                </a:solidFill>
                <a:latin typeface="Fira Sans Light" panose="020B0403050000020004" pitchFamily="34" charset="0"/>
                <a:sym typeface="Fira Sans"/>
              </a:rPr>
              <a:t>Allemagne (n = 500)</a:t>
            </a:r>
          </a:p>
          <a:p>
            <a:pPr defTabSz="1219170">
              <a:spcBef>
                <a:spcPts val="400"/>
              </a:spcBef>
              <a:spcAft>
                <a:spcPts val="400"/>
              </a:spcAft>
              <a:defRPr/>
            </a:pPr>
            <a:r>
              <a:rPr lang="fr-FR" sz="1400" dirty="0">
                <a:solidFill>
                  <a:srgbClr val="29193E"/>
                </a:solidFill>
                <a:latin typeface="Fira Sans Light" panose="020B0403050000020004" pitchFamily="34" charset="0"/>
                <a:sym typeface="Fira Sans"/>
              </a:rPr>
              <a:t>Italie (n = 500)</a:t>
            </a:r>
          </a:p>
        </p:txBody>
      </p:sp>
      <p:pic>
        <p:nvPicPr>
          <p:cNvPr id="68" name="Image 67">
            <a:extLst>
              <a:ext uri="{FF2B5EF4-FFF2-40B4-BE49-F238E27FC236}">
                <a16:creationId xmlns:a16="http://schemas.microsoft.com/office/drawing/2014/main" id="{D8F17794-505E-70B8-D83D-FC83B05D8C1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969441" y="4044477"/>
            <a:ext cx="192000" cy="192000"/>
          </a:xfrm>
          <a:prstGeom prst="rect">
            <a:avLst/>
          </a:prstGeom>
          <a:effectLst>
            <a:outerShdw blurRad="63500" sx="75000" sy="75000" algn="ctr" rotWithShape="0">
              <a:prstClr val="black">
                <a:alpha val="40000"/>
              </a:prstClr>
            </a:outerShdw>
          </a:effectLst>
        </p:spPr>
      </p:pic>
      <p:pic>
        <p:nvPicPr>
          <p:cNvPr id="69" name="Image 68">
            <a:extLst>
              <a:ext uri="{FF2B5EF4-FFF2-40B4-BE49-F238E27FC236}">
                <a16:creationId xmlns:a16="http://schemas.microsoft.com/office/drawing/2014/main" id="{450CBA8B-009F-6E15-2A1A-42583FB110B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969441" y="4361331"/>
            <a:ext cx="192000" cy="192000"/>
          </a:xfrm>
          <a:prstGeom prst="rect">
            <a:avLst/>
          </a:prstGeom>
          <a:effectLst>
            <a:outerShdw blurRad="63500" sx="75000" sy="75000" algn="ctr" rotWithShape="0">
              <a:prstClr val="black">
                <a:alpha val="40000"/>
              </a:prstClr>
            </a:outerShdw>
          </a:effectLst>
        </p:spPr>
      </p:pic>
      <p:pic>
        <p:nvPicPr>
          <p:cNvPr id="70" name="Image 69">
            <a:extLst>
              <a:ext uri="{FF2B5EF4-FFF2-40B4-BE49-F238E27FC236}">
                <a16:creationId xmlns:a16="http://schemas.microsoft.com/office/drawing/2014/main" id="{EC4C559A-6A56-1973-A98A-66704D525A52}"/>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969441" y="4678184"/>
            <a:ext cx="192000" cy="192000"/>
          </a:xfrm>
          <a:prstGeom prst="rect">
            <a:avLst/>
          </a:prstGeom>
          <a:effectLst>
            <a:outerShdw blurRad="63500" sx="75000" sy="75000" algn="ctr" rotWithShape="0">
              <a:prstClr val="black">
                <a:alpha val="40000"/>
              </a:prstClr>
            </a:outerShdw>
          </a:effectLst>
        </p:spPr>
      </p:pic>
      <p:pic>
        <p:nvPicPr>
          <p:cNvPr id="72" name="Image 71">
            <a:extLst>
              <a:ext uri="{FF2B5EF4-FFF2-40B4-BE49-F238E27FC236}">
                <a16:creationId xmlns:a16="http://schemas.microsoft.com/office/drawing/2014/main" id="{67F105F8-979B-C190-A10C-3FB771DDB58E}"/>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969441" y="5311891"/>
            <a:ext cx="192000" cy="192000"/>
          </a:xfrm>
          <a:prstGeom prst="rect">
            <a:avLst/>
          </a:prstGeom>
        </p:spPr>
      </p:pic>
      <p:pic>
        <p:nvPicPr>
          <p:cNvPr id="73" name="Image 72">
            <a:extLst>
              <a:ext uri="{FF2B5EF4-FFF2-40B4-BE49-F238E27FC236}">
                <a16:creationId xmlns:a16="http://schemas.microsoft.com/office/drawing/2014/main" id="{6C56EBCC-063E-B5FF-4BB2-326587CB687D}"/>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2969441" y="5628743"/>
            <a:ext cx="192000" cy="192000"/>
          </a:xfrm>
          <a:prstGeom prst="rect">
            <a:avLst/>
          </a:prstGeom>
        </p:spPr>
      </p:pic>
      <p:sp>
        <p:nvSpPr>
          <p:cNvPr id="74" name="ZoneTexte 73">
            <a:extLst>
              <a:ext uri="{FF2B5EF4-FFF2-40B4-BE49-F238E27FC236}">
                <a16:creationId xmlns:a16="http://schemas.microsoft.com/office/drawing/2014/main" id="{A48525F8-B660-2A9F-EB58-976E97AF5514}"/>
              </a:ext>
            </a:extLst>
          </p:cNvPr>
          <p:cNvSpPr txBox="1"/>
          <p:nvPr/>
        </p:nvSpPr>
        <p:spPr>
          <a:xfrm>
            <a:off x="3217772" y="3965971"/>
            <a:ext cx="1719317" cy="943848"/>
          </a:xfrm>
          <a:prstGeom prst="rect">
            <a:avLst/>
          </a:prstGeom>
          <a:noFill/>
        </p:spPr>
        <p:txBody>
          <a:bodyPr wrap="square">
            <a:spAutoFit/>
          </a:bodyPr>
          <a:lstStyle/>
          <a:p>
            <a:pPr defTabSz="1219170">
              <a:spcBef>
                <a:spcPts val="400"/>
              </a:spcBef>
              <a:spcAft>
                <a:spcPts val="400"/>
              </a:spcAft>
              <a:defRPr/>
            </a:pPr>
            <a:r>
              <a:rPr lang="fr-FR" sz="1400">
                <a:solidFill>
                  <a:srgbClr val="29193E"/>
                </a:solidFill>
                <a:latin typeface="Fira Sans Light" panose="020B0403050000020004" pitchFamily="34" charset="0"/>
                <a:sym typeface="Fira Sans"/>
              </a:rPr>
              <a:t>Pologne (n = 500)</a:t>
            </a:r>
          </a:p>
          <a:p>
            <a:pPr defTabSz="1219170">
              <a:spcBef>
                <a:spcPts val="400"/>
              </a:spcBef>
              <a:spcAft>
                <a:spcPts val="400"/>
              </a:spcAft>
              <a:defRPr/>
            </a:pPr>
            <a:r>
              <a:rPr lang="fr-FR" sz="1400">
                <a:solidFill>
                  <a:srgbClr val="29193E"/>
                </a:solidFill>
                <a:latin typeface="Fira Sans Light" panose="020B0403050000020004" pitchFamily="34" charset="0"/>
                <a:sym typeface="Fira Sans"/>
              </a:rPr>
              <a:t>Finlande (n = 500)</a:t>
            </a:r>
          </a:p>
          <a:p>
            <a:pPr defTabSz="1219170">
              <a:spcBef>
                <a:spcPts val="400"/>
              </a:spcBef>
              <a:spcAft>
                <a:spcPts val="400"/>
              </a:spcAft>
              <a:defRPr/>
            </a:pPr>
            <a:r>
              <a:rPr lang="fr-FR" sz="1400">
                <a:solidFill>
                  <a:srgbClr val="29193E"/>
                </a:solidFill>
                <a:latin typeface="Fira Sans Light" panose="020B0403050000020004" pitchFamily="34" charset="0"/>
                <a:sym typeface="Fira Sans"/>
              </a:rPr>
              <a:t>Vietnam (n = 1 000)</a:t>
            </a:r>
          </a:p>
        </p:txBody>
      </p:sp>
      <p:sp>
        <p:nvSpPr>
          <p:cNvPr id="75" name="Rectangle 74">
            <a:extLst>
              <a:ext uri="{FF2B5EF4-FFF2-40B4-BE49-F238E27FC236}">
                <a16:creationId xmlns:a16="http://schemas.microsoft.com/office/drawing/2014/main" id="{49B589D7-37C9-77FF-E446-292CF94915AF}"/>
              </a:ext>
            </a:extLst>
          </p:cNvPr>
          <p:cNvSpPr/>
          <p:nvPr/>
        </p:nvSpPr>
        <p:spPr>
          <a:xfrm>
            <a:off x="870955" y="3655440"/>
            <a:ext cx="2835680" cy="38903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219170"/>
            <a:r>
              <a:rPr lang="fr-FR" sz="1467" b="1">
                <a:solidFill>
                  <a:srgbClr val="2A2344"/>
                </a:solidFill>
                <a:latin typeface="Fira Sans Light" panose="020B0403050000020004" pitchFamily="34" charset="0"/>
              </a:rPr>
              <a:t>Participants 2023</a:t>
            </a:r>
          </a:p>
        </p:txBody>
      </p:sp>
      <p:sp>
        <p:nvSpPr>
          <p:cNvPr id="79" name="Rectangle 78">
            <a:extLst>
              <a:ext uri="{FF2B5EF4-FFF2-40B4-BE49-F238E27FC236}">
                <a16:creationId xmlns:a16="http://schemas.microsoft.com/office/drawing/2014/main" id="{DC7C98E9-26B4-F894-A97B-BDEC554748B8}"/>
              </a:ext>
            </a:extLst>
          </p:cNvPr>
          <p:cNvSpPr/>
          <p:nvPr/>
        </p:nvSpPr>
        <p:spPr>
          <a:xfrm>
            <a:off x="2797685" y="3655440"/>
            <a:ext cx="2054099" cy="34483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219170"/>
            <a:r>
              <a:rPr lang="fr-FR" sz="1467" b="1">
                <a:solidFill>
                  <a:srgbClr val="2A2344"/>
                </a:solidFill>
                <a:latin typeface="Fira Sans Light" panose="020B0403050000020004" pitchFamily="34" charset="0"/>
              </a:rPr>
              <a:t>Participants 2024</a:t>
            </a:r>
          </a:p>
        </p:txBody>
      </p:sp>
      <p:sp>
        <p:nvSpPr>
          <p:cNvPr id="80" name="Rectangle 79">
            <a:extLst>
              <a:ext uri="{FF2B5EF4-FFF2-40B4-BE49-F238E27FC236}">
                <a16:creationId xmlns:a16="http://schemas.microsoft.com/office/drawing/2014/main" id="{60B47CA9-A965-3388-A713-CAF788E39815}"/>
              </a:ext>
            </a:extLst>
          </p:cNvPr>
          <p:cNvSpPr/>
          <p:nvPr/>
        </p:nvSpPr>
        <p:spPr>
          <a:xfrm>
            <a:off x="2797686" y="4878651"/>
            <a:ext cx="1898884" cy="34483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219170"/>
            <a:r>
              <a:rPr lang="fr-FR" sz="1467" b="1">
                <a:solidFill>
                  <a:srgbClr val="2A2344"/>
                </a:solidFill>
                <a:latin typeface="Fira Sans Light" panose="020B0403050000020004" pitchFamily="34" charset="0"/>
              </a:rPr>
              <a:t>Participants 2025</a:t>
            </a:r>
          </a:p>
        </p:txBody>
      </p:sp>
      <p:sp>
        <p:nvSpPr>
          <p:cNvPr id="82" name="Rectangle : coins arrondis 81">
            <a:extLst>
              <a:ext uri="{FF2B5EF4-FFF2-40B4-BE49-F238E27FC236}">
                <a16:creationId xmlns:a16="http://schemas.microsoft.com/office/drawing/2014/main" id="{19BE0669-E24E-FE5F-9D8E-AFA6C82C9CEC}"/>
              </a:ext>
            </a:extLst>
          </p:cNvPr>
          <p:cNvSpPr/>
          <p:nvPr/>
        </p:nvSpPr>
        <p:spPr>
          <a:xfrm>
            <a:off x="5353882" y="3523055"/>
            <a:ext cx="6318637" cy="2310259"/>
          </a:xfrm>
          <a:prstGeom prst="roundRect">
            <a:avLst/>
          </a:prstGeom>
          <a:noFill/>
          <a:ln>
            <a:solidFill>
              <a:srgbClr val="AEA2B8"/>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en-GB" sz="2400" dirty="0">
              <a:solidFill>
                <a:prstClr val="white"/>
              </a:solidFill>
              <a:latin typeface="Calibri" panose="020F0502020204030204"/>
            </a:endParaRPr>
          </a:p>
        </p:txBody>
      </p:sp>
      <p:pic>
        <p:nvPicPr>
          <p:cNvPr id="83" name="Image 82">
            <a:extLst>
              <a:ext uri="{FF2B5EF4-FFF2-40B4-BE49-F238E27FC236}">
                <a16:creationId xmlns:a16="http://schemas.microsoft.com/office/drawing/2014/main" id="{02896198-DF08-7B35-4540-59BF361923D6}"/>
              </a:ext>
            </a:extLst>
          </p:cNvPr>
          <p:cNvPicPr>
            <a:picLocks noChangeAspect="1"/>
          </p:cNvPicPr>
          <p:nvPr/>
        </p:nvPicPr>
        <p:blipFill>
          <a:blip r:embed="rId15" cstate="screen">
            <a:extLst>
              <a:ext uri="{28A0092B-C50C-407E-A947-70E740481C1C}">
                <a14:useLocalDpi xmlns:a14="http://schemas.microsoft.com/office/drawing/2010/main"/>
              </a:ext>
            </a:extLst>
          </a:blip>
          <a:srcRect/>
          <a:stretch>
            <a:fillRect/>
          </a:stretch>
        </p:blipFill>
        <p:spPr>
          <a:xfrm>
            <a:off x="5353881" y="803686"/>
            <a:ext cx="3398136" cy="1107996"/>
          </a:xfrm>
          <a:prstGeom prst="rect">
            <a:avLst/>
          </a:prstGeom>
        </p:spPr>
      </p:pic>
      <p:pic>
        <p:nvPicPr>
          <p:cNvPr id="84" name="Graphique 83" descr="Faire un zoom avant contour">
            <a:extLst>
              <a:ext uri="{FF2B5EF4-FFF2-40B4-BE49-F238E27FC236}">
                <a16:creationId xmlns:a16="http://schemas.microsoft.com/office/drawing/2014/main" id="{290C2DD1-736B-CF34-8887-BABCEF3D2655}"/>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rot="1596422">
            <a:off x="5423950" y="3608329"/>
            <a:ext cx="483260" cy="483260"/>
          </a:xfrm>
          <a:prstGeom prst="rect">
            <a:avLst/>
          </a:prstGeom>
        </p:spPr>
      </p:pic>
      <p:sp>
        <p:nvSpPr>
          <p:cNvPr id="86" name="ZoneTexte 85">
            <a:extLst>
              <a:ext uri="{FF2B5EF4-FFF2-40B4-BE49-F238E27FC236}">
                <a16:creationId xmlns:a16="http://schemas.microsoft.com/office/drawing/2014/main" id="{A216195A-48E7-5CDA-C466-4F4EC8233EA9}"/>
              </a:ext>
            </a:extLst>
          </p:cNvPr>
          <p:cNvSpPr txBox="1"/>
          <p:nvPr/>
        </p:nvSpPr>
        <p:spPr>
          <a:xfrm>
            <a:off x="5868070" y="3808953"/>
            <a:ext cx="5332523" cy="1569660"/>
          </a:xfrm>
          <a:prstGeom prst="rect">
            <a:avLst/>
          </a:prstGeom>
          <a:noFill/>
        </p:spPr>
        <p:txBody>
          <a:bodyPr wrap="square">
            <a:spAutoFit/>
          </a:bodyPr>
          <a:lstStyle/>
          <a:p>
            <a:pPr algn="just" defTabSz="1219170"/>
            <a:r>
              <a:rPr lang="fr-FR" sz="1600" dirty="0">
                <a:solidFill>
                  <a:srgbClr val="29193E"/>
                </a:solidFill>
                <a:latin typeface="Fira Sans Light" panose="020B0403050000020004" pitchFamily="34" charset="0"/>
                <a:sym typeface="Fira Sans"/>
              </a:rPr>
              <a:t>Tout au long du rapport, les résultats sont exprimés en %. La signification statistique des sous-populations et par rapport à la vague précédente est calculée avec un niveau de confiance de 95 %. Pour faciliter la lecture, les différences significatives sont mises en évidence à l’aide des couleurs    verte et   orange, et l’évolution est indiquée par des flèches.</a:t>
            </a:r>
          </a:p>
        </p:txBody>
      </p:sp>
      <p:sp>
        <p:nvSpPr>
          <p:cNvPr id="88" name="Ellipse 87">
            <a:extLst>
              <a:ext uri="{FF2B5EF4-FFF2-40B4-BE49-F238E27FC236}">
                <a16:creationId xmlns:a16="http://schemas.microsoft.com/office/drawing/2014/main" id="{8F79239C-ED36-41CC-8BE9-464719D34DDC}"/>
              </a:ext>
            </a:extLst>
          </p:cNvPr>
          <p:cNvSpPr/>
          <p:nvPr/>
        </p:nvSpPr>
        <p:spPr>
          <a:xfrm>
            <a:off x="7740452" y="5142238"/>
            <a:ext cx="144000" cy="144000"/>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89" name="Ellipse 88">
            <a:extLst>
              <a:ext uri="{FF2B5EF4-FFF2-40B4-BE49-F238E27FC236}">
                <a16:creationId xmlns:a16="http://schemas.microsoft.com/office/drawing/2014/main" id="{1EE67226-C00C-5D4C-12FB-EC7F3D60733B}"/>
              </a:ext>
            </a:extLst>
          </p:cNvPr>
          <p:cNvSpPr/>
          <p:nvPr/>
        </p:nvSpPr>
        <p:spPr>
          <a:xfrm>
            <a:off x="8680017" y="5142238"/>
            <a:ext cx="144000" cy="144000"/>
          </a:xfrm>
          <a:prstGeom prst="ellipse">
            <a:avLst/>
          </a:prstGeom>
          <a:solidFill>
            <a:srgbClr val="FFDA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grpSp>
        <p:nvGrpSpPr>
          <p:cNvPr id="4" name="Groupe 3">
            <a:extLst>
              <a:ext uri="{FF2B5EF4-FFF2-40B4-BE49-F238E27FC236}">
                <a16:creationId xmlns:a16="http://schemas.microsoft.com/office/drawing/2014/main" id="{B4E99B00-9675-D44D-E2DC-0244B76148AF}"/>
              </a:ext>
            </a:extLst>
          </p:cNvPr>
          <p:cNvGrpSpPr/>
          <p:nvPr/>
        </p:nvGrpSpPr>
        <p:grpSpPr>
          <a:xfrm>
            <a:off x="8360268" y="5322110"/>
            <a:ext cx="348126" cy="205381"/>
            <a:chOff x="7846785" y="5215891"/>
            <a:chExt cx="348126" cy="205381"/>
          </a:xfrm>
        </p:grpSpPr>
        <p:cxnSp>
          <p:nvCxnSpPr>
            <p:cNvPr id="90" name="Connecteur droit avec flèche 89">
              <a:extLst>
                <a:ext uri="{FF2B5EF4-FFF2-40B4-BE49-F238E27FC236}">
                  <a16:creationId xmlns:a16="http://schemas.microsoft.com/office/drawing/2014/main" id="{7A4F94F3-A20E-19D7-C0C7-6615A4C98CB9}"/>
                </a:ext>
              </a:extLst>
            </p:cNvPr>
            <p:cNvCxnSpPr/>
            <p:nvPr/>
          </p:nvCxnSpPr>
          <p:spPr>
            <a:xfrm flipV="1">
              <a:off x="7846785" y="5215891"/>
              <a:ext cx="139200" cy="192000"/>
            </a:xfrm>
            <a:prstGeom prst="straightConnector1">
              <a:avLst/>
            </a:prstGeom>
            <a:ln>
              <a:solidFill>
                <a:srgbClr val="CAD300"/>
              </a:solidFill>
              <a:tailEnd type="triangle"/>
            </a:ln>
          </p:spPr>
          <p:style>
            <a:lnRef idx="1">
              <a:schemeClr val="accent1"/>
            </a:lnRef>
            <a:fillRef idx="0">
              <a:schemeClr val="accent1"/>
            </a:fillRef>
            <a:effectRef idx="0">
              <a:schemeClr val="accent1"/>
            </a:effectRef>
            <a:fontRef idx="minor">
              <a:schemeClr val="tx1"/>
            </a:fontRef>
          </p:style>
        </p:cxnSp>
        <p:cxnSp>
          <p:nvCxnSpPr>
            <p:cNvPr id="92" name="Connecteur droit avec flèche 91">
              <a:extLst>
                <a:ext uri="{FF2B5EF4-FFF2-40B4-BE49-F238E27FC236}">
                  <a16:creationId xmlns:a16="http://schemas.microsoft.com/office/drawing/2014/main" id="{B294BE2D-B019-9D8F-E8F4-93E4A2F4630B}"/>
                </a:ext>
              </a:extLst>
            </p:cNvPr>
            <p:cNvCxnSpPr>
              <a:cxnSpLocks/>
            </p:cNvCxnSpPr>
            <p:nvPr/>
          </p:nvCxnSpPr>
          <p:spPr>
            <a:xfrm>
              <a:off x="8054651" y="5229005"/>
              <a:ext cx="140260" cy="192267"/>
            </a:xfrm>
            <a:prstGeom prst="straightConnector1">
              <a:avLst/>
            </a:prstGeom>
            <a:ln>
              <a:solidFill>
                <a:srgbClr val="FFDA83"/>
              </a:solidFill>
              <a:tailEnd type="triangle"/>
            </a:ln>
          </p:spPr>
          <p:style>
            <a:lnRef idx="1">
              <a:schemeClr val="accent1"/>
            </a:lnRef>
            <a:fillRef idx="0">
              <a:schemeClr val="accent1"/>
            </a:fillRef>
            <a:effectRef idx="0">
              <a:schemeClr val="accent1"/>
            </a:effectRef>
            <a:fontRef idx="minor">
              <a:schemeClr val="tx1"/>
            </a:fontRef>
          </p:style>
        </p:cxnSp>
      </p:grpSp>
      <p:sp>
        <p:nvSpPr>
          <p:cNvPr id="2" name="ZoneTexte 2">
            <a:extLst>
              <a:ext uri="{FF2B5EF4-FFF2-40B4-BE49-F238E27FC236}">
                <a16:creationId xmlns:a16="http://schemas.microsoft.com/office/drawing/2014/main" id="{A3D56B5C-B692-2614-1A86-55AFB63C7A20}"/>
              </a:ext>
            </a:extLst>
          </p:cNvPr>
          <p:cNvSpPr txBox="1"/>
          <p:nvPr/>
        </p:nvSpPr>
        <p:spPr>
          <a:xfrm>
            <a:off x="5492849" y="1397647"/>
            <a:ext cx="963725" cy="307777"/>
          </a:xfrm>
          <a:prstGeom prst="rect">
            <a:avLst/>
          </a:prstGeom>
          <a:solidFill>
            <a:schemeClr val="bg1"/>
          </a:solid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rgbClr val="29193E"/>
                </a:solidFill>
                <a:latin typeface="Fira Sans Black" panose="020B0A03050000020004" pitchFamily="34" charset="0"/>
                <a:ea typeface="Fira Sans"/>
                <a:cs typeface="Fira Sans"/>
                <a:sym typeface="Fira Sans"/>
              </a:rPr>
              <a:t>pays</a:t>
            </a:r>
          </a:p>
        </p:txBody>
      </p:sp>
      <p:sp>
        <p:nvSpPr>
          <p:cNvPr id="3" name="ZoneTexte 4">
            <a:extLst>
              <a:ext uri="{FF2B5EF4-FFF2-40B4-BE49-F238E27FC236}">
                <a16:creationId xmlns:a16="http://schemas.microsoft.com/office/drawing/2014/main" id="{6B0F002C-C428-440D-5A90-FC31182D6218}"/>
              </a:ext>
            </a:extLst>
          </p:cNvPr>
          <p:cNvSpPr txBox="1"/>
          <p:nvPr/>
        </p:nvSpPr>
        <p:spPr>
          <a:xfrm>
            <a:off x="6824827" y="1397647"/>
            <a:ext cx="1229824" cy="307777"/>
          </a:xfrm>
          <a:prstGeom prst="rect">
            <a:avLst/>
          </a:prstGeom>
          <a:solidFill>
            <a:schemeClr val="bg1"/>
          </a:solid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a:solidFill>
                  <a:srgbClr val="29193E"/>
                </a:solidFill>
                <a:latin typeface="Fira Sans Black" panose="020B0A03050000020004" pitchFamily="34" charset="0"/>
                <a:ea typeface="Fira Sans"/>
                <a:cs typeface="Fira Sans"/>
                <a:sym typeface="Fira Sans"/>
              </a:rPr>
              <a:t>répondants</a:t>
            </a:r>
          </a:p>
        </p:txBody>
      </p:sp>
    </p:spTree>
    <p:extLst>
      <p:ext uri="{BB962C8B-B14F-4D97-AF65-F5344CB8AC3E}">
        <p14:creationId xmlns:p14="http://schemas.microsoft.com/office/powerpoint/2010/main" val="404335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9193E"/>
        </a:solidFill>
        <a:effectLst/>
      </p:bgPr>
    </p:bg>
    <p:spTree>
      <p:nvGrpSpPr>
        <p:cNvPr id="1" name="Shape 218"/>
        <p:cNvGrpSpPr/>
        <p:nvPr/>
      </p:nvGrpSpPr>
      <p:grpSpPr>
        <a:xfrm>
          <a:off x="0" y="0"/>
          <a:ext cx="0" cy="0"/>
          <a:chOff x="0" y="0"/>
          <a:chExt cx="0" cy="0"/>
        </a:xfrm>
      </p:grpSpPr>
      <p:sp>
        <p:nvSpPr>
          <p:cNvPr id="219" name="Google Shape;219;p21"/>
          <p:cNvSpPr/>
          <p:nvPr/>
        </p:nvSpPr>
        <p:spPr>
          <a:xfrm>
            <a:off x="480000" y="734400"/>
            <a:ext cx="5376000" cy="5154000"/>
          </a:xfrm>
          <a:prstGeom prst="rect">
            <a:avLst/>
          </a:prstGeom>
          <a:solidFill>
            <a:srgbClr val="F1E1D5"/>
          </a:solidFill>
          <a:ln>
            <a:noFill/>
          </a:ln>
        </p:spPr>
        <p:txBody>
          <a:bodyPr spcFirstLastPara="1" wrap="square" lIns="121900" tIns="121900" rIns="121900" bIns="121900" anchor="ctr" anchorCtr="0">
            <a:noAutofit/>
          </a:bodyPr>
          <a:lstStyle/>
          <a:p>
            <a:pPr defTabSz="1219170">
              <a:buClr>
                <a:srgbClr val="000000"/>
              </a:buClr>
              <a:defRPr/>
            </a:pPr>
            <a:endParaRPr lang="en-GB" sz="1867" kern="0" dirty="0">
              <a:solidFill>
                <a:srgbClr val="000000"/>
              </a:solidFill>
              <a:latin typeface="Arial"/>
              <a:cs typeface="Arial"/>
              <a:sym typeface="Arial"/>
            </a:endParaRPr>
          </a:p>
        </p:txBody>
      </p:sp>
      <p:sp>
        <p:nvSpPr>
          <p:cNvPr id="220" name="Google Shape;220;p21"/>
          <p:cNvSpPr txBox="1"/>
          <p:nvPr/>
        </p:nvSpPr>
        <p:spPr>
          <a:xfrm>
            <a:off x="7180016" y="734400"/>
            <a:ext cx="4291984" cy="5389200"/>
          </a:xfrm>
          <a:prstGeom prst="rect">
            <a:avLst/>
          </a:prstGeom>
          <a:noFill/>
          <a:ln>
            <a:noFill/>
          </a:ln>
        </p:spPr>
        <p:txBody>
          <a:bodyPr spcFirstLastPara="1" wrap="square" lIns="0" tIns="96000" rIns="0" bIns="96000" anchor="ctr" anchorCtr="0">
            <a:noAutofit/>
          </a:bodyPr>
          <a:lstStyle/>
          <a:p>
            <a:pPr defTabSz="1219170">
              <a:buClr>
                <a:srgbClr val="000000"/>
              </a:buClr>
              <a:defRPr/>
            </a:pPr>
            <a:r>
              <a:rPr lang="fr-FR" sz="3333">
                <a:solidFill>
                  <a:srgbClr val="FFFFFF"/>
                </a:solidFill>
                <a:latin typeface="Fira Sans ExtraBold"/>
                <a:ea typeface="Fira Sans ExtraBold"/>
                <a:cs typeface="Fira Sans ExtraBold"/>
                <a:sym typeface="Fira Sans ExtraBold"/>
              </a:rPr>
              <a:t>Zoom sur le microbiote vaginal</a:t>
            </a:r>
          </a:p>
        </p:txBody>
      </p:sp>
      <p:sp>
        <p:nvSpPr>
          <p:cNvPr id="221" name="Google Shape;221;p21"/>
          <p:cNvSpPr txBox="1"/>
          <p:nvPr/>
        </p:nvSpPr>
        <p:spPr>
          <a:xfrm>
            <a:off x="720000" y="242067"/>
            <a:ext cx="10992000" cy="492400"/>
          </a:xfrm>
          <a:prstGeom prst="rect">
            <a:avLst/>
          </a:prstGeom>
          <a:noFill/>
          <a:ln>
            <a:noFill/>
          </a:ln>
        </p:spPr>
        <p:txBody>
          <a:bodyPr spcFirstLastPara="1" wrap="square" lIns="0" tIns="96000" rIns="0" bIns="96000" anchor="b" anchorCtr="0">
            <a:noAutofit/>
          </a:bodyPr>
          <a:lstStyle/>
          <a:p>
            <a:pPr defTabSz="1219170">
              <a:buClr>
                <a:srgbClr val="000000"/>
              </a:buClr>
              <a:defRPr/>
            </a:pPr>
            <a:endParaRPr lang="en-GB" sz="1867" kern="0" dirty="0">
              <a:solidFill>
                <a:srgbClr val="29193E"/>
              </a:solidFill>
              <a:latin typeface="Fira Sans ExtraBold"/>
              <a:ea typeface="Fira Sans ExtraBold"/>
              <a:cs typeface="Fira Sans ExtraBold"/>
              <a:sym typeface="Fira Sans ExtraBold"/>
            </a:endParaRPr>
          </a:p>
        </p:txBody>
      </p:sp>
      <p:sp>
        <p:nvSpPr>
          <p:cNvPr id="224" name="Google Shape;224;p21"/>
          <p:cNvSpPr/>
          <p:nvPr/>
        </p:nvSpPr>
        <p:spPr>
          <a:xfrm flipH="1">
            <a:off x="0" y="6130267"/>
            <a:ext cx="480000" cy="482800"/>
          </a:xfrm>
          <a:prstGeom prst="rect">
            <a:avLst/>
          </a:prstGeom>
          <a:solidFill>
            <a:srgbClr val="F6EDE6"/>
          </a:solidFill>
          <a:ln>
            <a:noFill/>
          </a:ln>
        </p:spPr>
        <p:txBody>
          <a:bodyPr spcFirstLastPara="1" wrap="square" lIns="0" tIns="168000" rIns="0" bIns="121900" anchor="t" anchorCtr="0">
            <a:noAutofit/>
          </a:bodyPr>
          <a:lstStyle/>
          <a:p>
            <a:pPr algn="ctr" defTabSz="1219170">
              <a:buClr>
                <a:srgbClr val="000000"/>
              </a:buClr>
              <a:buSzPts val="1100"/>
              <a:defRPr/>
            </a:pPr>
            <a:endParaRPr lang="en-GB" sz="1867" b="1" kern="0" dirty="0">
              <a:solidFill>
                <a:srgbClr val="FFFFFF"/>
              </a:solidFill>
              <a:latin typeface="Fira Sans"/>
              <a:ea typeface="Fira Sans"/>
              <a:cs typeface="Fira Sans"/>
              <a:sym typeface="Fira Sans"/>
            </a:endParaRPr>
          </a:p>
          <a:p>
            <a:pPr defTabSz="1219170">
              <a:buClr>
                <a:srgbClr val="000000"/>
              </a:buClr>
              <a:defRPr/>
            </a:pPr>
            <a:endParaRPr lang="en-GB" sz="1867" b="1" kern="0" dirty="0">
              <a:solidFill>
                <a:srgbClr val="FFFFFF"/>
              </a:solidFill>
              <a:latin typeface="Fira Sans"/>
              <a:ea typeface="Fira Sans"/>
              <a:cs typeface="Fira Sans"/>
              <a:sym typeface="Fira Sans"/>
            </a:endParaRPr>
          </a:p>
        </p:txBody>
      </p:sp>
      <p:sp>
        <p:nvSpPr>
          <p:cNvPr id="225" name="Google Shape;225;p21"/>
          <p:cNvSpPr txBox="1">
            <a:spLocks noGrp="1"/>
          </p:cNvSpPr>
          <p:nvPr>
            <p:ph type="sldNum" idx="12"/>
          </p:nvPr>
        </p:nvSpPr>
        <p:spPr>
          <a:xfrm>
            <a:off x="18427" y="6239525"/>
            <a:ext cx="426800" cy="244800"/>
          </a:xfrm>
          <a:prstGeom prst="rect">
            <a:avLst/>
          </a:prstGeom>
        </p:spPr>
        <p:txBody>
          <a:bodyPr spcFirstLastPara="1" wrap="square" lIns="0" tIns="0" rIns="0" bIns="0" anchor="ctr" anchorCtr="0">
            <a:noAutofit/>
          </a:bodyPr>
          <a:lstStyle/>
          <a:p>
            <a:pPr algn="ctr" defTabSz="1219170">
              <a:lnSpc>
                <a:spcPct val="80000"/>
              </a:lnSpc>
              <a:buClr>
                <a:srgbClr val="000000"/>
              </a:buClr>
              <a:buSzPts val="275"/>
              <a:defRPr/>
            </a:pPr>
            <a:fld id="{00000000-1234-1234-1234-123412341234}" type="slidenum">
              <a:rPr lang="en-GB" sz="1133" kern="0">
                <a:solidFill>
                  <a:srgbClr val="29193E"/>
                </a:solidFill>
                <a:latin typeface="Arial"/>
                <a:cs typeface="Arial"/>
                <a:sym typeface="Arial"/>
              </a:rPr>
              <a:pPr algn="ctr" defTabSz="1219170">
                <a:lnSpc>
                  <a:spcPct val="80000"/>
                </a:lnSpc>
                <a:buClr>
                  <a:srgbClr val="000000"/>
                </a:buClr>
                <a:buSzPts val="275"/>
                <a:defRPr/>
              </a:pPr>
              <a:t>4</a:t>
            </a:fld>
            <a:endParaRPr lang="en-GB" sz="1133" kern="0">
              <a:solidFill>
                <a:srgbClr val="29193E"/>
              </a:solidFill>
              <a:latin typeface="Arial"/>
              <a:cs typeface="Arial"/>
              <a:sym typeface="Arial"/>
            </a:endParaRPr>
          </a:p>
        </p:txBody>
      </p:sp>
      <p:pic>
        <p:nvPicPr>
          <p:cNvPr id="226" name="Google Shape;226;p2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0165231" y="6358159"/>
            <a:ext cx="849189" cy="266533"/>
          </a:xfrm>
          <a:prstGeom prst="rect">
            <a:avLst/>
          </a:prstGeom>
          <a:noFill/>
          <a:ln>
            <a:noFill/>
          </a:ln>
        </p:spPr>
      </p:pic>
      <p:pic>
        <p:nvPicPr>
          <p:cNvPr id="227" name="Google Shape;227;p21"/>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11203545" y="6368401"/>
            <a:ext cx="268284" cy="244799"/>
          </a:xfrm>
          <a:prstGeom prst="rect">
            <a:avLst/>
          </a:prstGeom>
          <a:noFill/>
          <a:ln>
            <a:noFill/>
          </a:ln>
        </p:spPr>
      </p:pic>
      <p:sp>
        <p:nvSpPr>
          <p:cNvPr id="2" name="Rectangle : coins arrondis 1">
            <a:extLst>
              <a:ext uri="{FF2B5EF4-FFF2-40B4-BE49-F238E27FC236}">
                <a16:creationId xmlns:a16="http://schemas.microsoft.com/office/drawing/2014/main" id="{95DCCD3F-2B25-A8EE-50A3-2A15637743A9}"/>
              </a:ext>
            </a:extLst>
          </p:cNvPr>
          <p:cNvSpPr/>
          <p:nvPr/>
        </p:nvSpPr>
        <p:spPr>
          <a:xfrm>
            <a:off x="1804019" y="2755591"/>
            <a:ext cx="2993581" cy="4559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fr-FR" sz="2400">
                <a:solidFill>
                  <a:srgbClr val="FFFFFF"/>
                </a:solidFill>
                <a:latin typeface="Arial"/>
              </a:rPr>
              <a:t>Visuel à changer</a:t>
            </a:r>
          </a:p>
        </p:txBody>
      </p:sp>
      <p:pic>
        <p:nvPicPr>
          <p:cNvPr id="5" name="Image 4" descr="Une image contenant moisissure  Description générée automatiquement">
            <a:extLst>
              <a:ext uri="{FF2B5EF4-FFF2-40B4-BE49-F238E27FC236}">
                <a16:creationId xmlns:a16="http://schemas.microsoft.com/office/drawing/2014/main" id="{1913D6DD-8201-8152-1C4C-945316FF5DE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84203" y="968400"/>
            <a:ext cx="5375997" cy="5155200"/>
          </a:xfrm>
          <a:prstGeom prst="rect">
            <a:avLst/>
          </a:prstGeom>
        </p:spPr>
      </p:pic>
      <p:sp>
        <p:nvSpPr>
          <p:cNvPr id="3" name="Google Shape;228;p21">
            <a:extLst>
              <a:ext uri="{FF2B5EF4-FFF2-40B4-BE49-F238E27FC236}">
                <a16:creationId xmlns:a16="http://schemas.microsoft.com/office/drawing/2014/main" id="{30B3D1F0-DBC8-4876-B888-FB6D167F4E0D}"/>
              </a:ext>
            </a:extLst>
          </p:cNvPr>
          <p:cNvSpPr txBox="1"/>
          <p:nvPr/>
        </p:nvSpPr>
        <p:spPr>
          <a:xfrm>
            <a:off x="7790688" y="6272200"/>
            <a:ext cx="2178171" cy="713200"/>
          </a:xfrm>
          <a:prstGeom prst="rect">
            <a:avLst/>
          </a:prstGeom>
          <a:noFill/>
          <a:ln>
            <a:noFill/>
          </a:ln>
        </p:spPr>
        <p:txBody>
          <a:bodyPr spcFirstLastPara="1" wrap="square" lIns="0" tIns="96000" rIns="0" bIns="0" anchor="t" anchorCtr="0">
            <a:noAutofit/>
          </a:bodyPr>
          <a:lstStyle/>
          <a:p>
            <a:pPr algn="r" defTabSz="1219170">
              <a:lnSpc>
                <a:spcPct val="85000"/>
              </a:lnSpc>
              <a:buClr>
                <a:srgbClr val="000000"/>
              </a:buClr>
              <a:defRPr/>
            </a:pPr>
            <a:r>
              <a:rPr lang="fr-FR" sz="933" b="1" dirty="0">
                <a:solidFill>
                  <a:srgbClr val="F6EDE6"/>
                </a:solidFill>
                <a:latin typeface="Fira Sans"/>
                <a:ea typeface="Fira Sans"/>
                <a:cs typeface="Fira Sans"/>
                <a:sym typeface="Fira Sans"/>
              </a:rPr>
              <a:t>Copyright </a:t>
            </a:r>
            <a:r>
              <a:rPr lang="fr-FR" sz="933" b="1" dirty="0" err="1">
                <a:solidFill>
                  <a:srgbClr val="F6EDE6"/>
                </a:solidFill>
                <a:latin typeface="Fira Sans"/>
                <a:ea typeface="Fira Sans"/>
                <a:cs typeface="Fira Sans"/>
                <a:sym typeface="Fira Sans"/>
              </a:rPr>
              <a:t>Biocodex</a:t>
            </a:r>
            <a:r>
              <a:rPr lang="fr-FR" sz="933" b="1" dirty="0">
                <a:solidFill>
                  <a:srgbClr val="F6EDE6"/>
                </a:solidFill>
                <a:latin typeface="Fira Sans"/>
                <a:ea typeface="Fira Sans"/>
                <a:cs typeface="Fira Sans"/>
                <a:sym typeface="Fira Sans"/>
              </a:rPr>
              <a:t> </a:t>
            </a:r>
            <a:r>
              <a:rPr lang="fr-FR" sz="933" b="1" dirty="0" err="1">
                <a:solidFill>
                  <a:srgbClr val="F6EDE6"/>
                </a:solidFill>
                <a:latin typeface="Fira Sans"/>
                <a:ea typeface="Fira Sans"/>
                <a:cs typeface="Fira Sans"/>
                <a:sym typeface="Fira Sans"/>
              </a:rPr>
              <a:t>Microbiota</a:t>
            </a:r>
            <a:r>
              <a:rPr lang="fr-FR" sz="933" b="1" dirty="0">
                <a:solidFill>
                  <a:srgbClr val="F6EDE6"/>
                </a:solidFill>
                <a:latin typeface="Fira Sans"/>
                <a:ea typeface="Fira Sans"/>
                <a:cs typeface="Fira Sans"/>
                <a:sym typeface="Fira Sans"/>
              </a:rPr>
              <a:t> Institute et Ipsos </a:t>
            </a:r>
            <a:r>
              <a:rPr lang="fr-FR" sz="933" b="1" dirty="0" err="1">
                <a:solidFill>
                  <a:srgbClr val="F6EDE6"/>
                </a:solidFill>
                <a:latin typeface="Fira Sans"/>
                <a:ea typeface="Fira Sans"/>
                <a:cs typeface="Fira Sans"/>
                <a:sym typeface="Fira Sans"/>
              </a:rPr>
              <a:t>bva</a:t>
            </a:r>
            <a:r>
              <a:rPr lang="fr-FR" sz="933" b="1" dirty="0">
                <a:solidFill>
                  <a:srgbClr val="F6EDE6"/>
                </a:solidFill>
                <a:latin typeface="Fira Sans"/>
                <a:ea typeface="Fira Sans"/>
                <a:cs typeface="Fira Sans"/>
                <a:sym typeface="Fira Sans"/>
              </a:rPr>
              <a:t> – Avril 2026</a:t>
            </a:r>
          </a:p>
        </p:txBody>
      </p:sp>
    </p:spTree>
    <p:extLst>
      <p:ext uri="{BB962C8B-B14F-4D97-AF65-F5344CB8AC3E}">
        <p14:creationId xmlns:p14="http://schemas.microsoft.com/office/powerpoint/2010/main" val="2789775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34E6525F-0295-BD36-E64A-33DBF9DD1386}"/>
            </a:ext>
          </a:extLst>
        </p:cNvPr>
        <p:cNvGrpSpPr/>
        <p:nvPr/>
      </p:nvGrpSpPr>
      <p:grpSpPr>
        <a:xfrm>
          <a:off x="0" y="0"/>
          <a:ext cx="0" cy="0"/>
          <a:chOff x="0" y="0"/>
          <a:chExt cx="0" cy="0"/>
        </a:xfrm>
      </p:grpSpPr>
      <p:graphicFrame>
        <p:nvGraphicFramePr>
          <p:cNvPr id="14" name="Graphique 13">
            <a:extLst>
              <a:ext uri="{FF2B5EF4-FFF2-40B4-BE49-F238E27FC236}">
                <a16:creationId xmlns:a16="http://schemas.microsoft.com/office/drawing/2014/main" id="{59D6E7F6-F5CF-99C2-2124-1C1B977D7A91}"/>
              </a:ext>
            </a:extLst>
          </p:cNvPr>
          <p:cNvGraphicFramePr/>
          <p:nvPr/>
        </p:nvGraphicFramePr>
        <p:xfrm>
          <a:off x="1471345" y="1825996"/>
          <a:ext cx="4936999" cy="3907032"/>
        </p:xfrm>
        <a:graphic>
          <a:graphicData uri="http://schemas.openxmlformats.org/drawingml/2006/chart">
            <c:chart xmlns:c="http://schemas.openxmlformats.org/drawingml/2006/chart" xmlns:r="http://schemas.openxmlformats.org/officeDocument/2006/relationships" r:id="rId3"/>
          </a:graphicData>
        </a:graphic>
      </p:graphicFrame>
      <p:sp>
        <p:nvSpPr>
          <p:cNvPr id="115" name="Google Shape;115;p17">
            <a:extLst>
              <a:ext uri="{FF2B5EF4-FFF2-40B4-BE49-F238E27FC236}">
                <a16:creationId xmlns:a16="http://schemas.microsoft.com/office/drawing/2014/main" id="{F7533216-96D3-65E8-F7C8-6F8691F40E27}"/>
              </a:ext>
            </a:extLst>
          </p:cNvPr>
          <p:cNvSpPr txBox="1"/>
          <p:nvPr/>
        </p:nvSpPr>
        <p:spPr>
          <a:xfrm>
            <a:off x="719999" y="239591"/>
            <a:ext cx="10819495"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2133">
                <a:solidFill>
                  <a:srgbClr val="29193E"/>
                </a:solidFill>
                <a:latin typeface="Fira Sans ExtraBold"/>
                <a:ea typeface="Fira Sans ExtraBold"/>
                <a:cs typeface="Fira Sans ExtraBold"/>
                <a:sym typeface="Fira Sans ExtraBold"/>
              </a:rPr>
              <a:t>Plus des 3/4 des femmes connaissent la différence entre le vagin et la vulve. Les personnes souffrant de problèmes de santé sont encore mieux informées. </a:t>
            </a:r>
          </a:p>
        </p:txBody>
      </p:sp>
      <p:sp>
        <p:nvSpPr>
          <p:cNvPr id="116" name="Google Shape;116;p17">
            <a:extLst>
              <a:ext uri="{FF2B5EF4-FFF2-40B4-BE49-F238E27FC236}">
                <a16:creationId xmlns:a16="http://schemas.microsoft.com/office/drawing/2014/main" id="{339E06BC-F8F3-4665-565F-DA9E6AFFA3E2}"/>
              </a:ext>
            </a:extLst>
          </p:cNvPr>
          <p:cNvSpPr txBox="1"/>
          <p:nvPr/>
        </p:nvSpPr>
        <p:spPr>
          <a:xfrm>
            <a:off x="720000" y="1082276"/>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a:solidFill>
                  <a:srgbClr val="A59DAE"/>
                </a:solidFill>
                <a:latin typeface="Fira Sans"/>
                <a:ea typeface="Fira Sans"/>
                <a:cs typeface="Fira Sans"/>
                <a:sym typeface="Fira Sans"/>
              </a:rPr>
              <a:t>Connaissez-vous la différence entre le vagin et la vulve ?</a:t>
            </a:r>
          </a:p>
          <a:p>
            <a:pPr defTabSz="1219170">
              <a:buClr>
                <a:srgbClr val="000000"/>
              </a:buClr>
              <a:defRPr/>
            </a:pPr>
            <a:r>
              <a:rPr lang="fr-FR" sz="1333" i="1">
                <a:solidFill>
                  <a:srgbClr val="A59DAE"/>
                </a:solidFill>
                <a:latin typeface="Fira Sans"/>
                <a:ea typeface="Fira Sans"/>
                <a:cs typeface="Fira Sans"/>
                <a:sym typeface="Fira Sans"/>
              </a:rPr>
              <a:t>Base : Femmes (n = 3 872)</a:t>
            </a:r>
          </a:p>
        </p:txBody>
      </p:sp>
      <p:sp>
        <p:nvSpPr>
          <p:cNvPr id="9" name="Arc 8">
            <a:extLst>
              <a:ext uri="{FF2B5EF4-FFF2-40B4-BE49-F238E27FC236}">
                <a16:creationId xmlns:a16="http://schemas.microsoft.com/office/drawing/2014/main" id="{6B6ED1C7-F93B-1613-721F-003AF443B340}"/>
              </a:ext>
            </a:extLst>
          </p:cNvPr>
          <p:cNvSpPr>
            <a:spLocks noChangeAspect="1"/>
          </p:cNvSpPr>
          <p:nvPr/>
        </p:nvSpPr>
        <p:spPr>
          <a:xfrm>
            <a:off x="2374868" y="2217399"/>
            <a:ext cx="3129952" cy="3124228"/>
          </a:xfrm>
          <a:prstGeom prst="arc">
            <a:avLst>
              <a:gd name="adj1" fmla="val 16183939"/>
              <a:gd name="adj2" fmla="val 11409168"/>
            </a:avLst>
          </a:prstGeom>
          <a:noFill/>
          <a:ln w="28575">
            <a:solidFill>
              <a:srgbClr val="B51A78"/>
            </a:solidFill>
            <a:round/>
            <a:headEnd/>
            <a:tailEnd/>
          </a:ln>
          <a:effectLst/>
          <a:extLst>
            <a:ext uri="{909E8E84-426E-40DD-AFC4-6F175D3DCCD1}">
              <a14:hiddenFill xmlns:a14="http://schemas.microsoft.com/office/drawing/2010/main">
                <a:noFill/>
              </a14:hiddenFill>
            </a:ext>
          </a:extLst>
        </p:spPr>
        <p:txBody>
          <a:bodyPr rtlCol="0" anchor="ctr"/>
          <a:lstStyle/>
          <a:p>
            <a:pPr algn="ctr" defTabSz="1219170">
              <a:defRPr/>
            </a:pPr>
            <a:endParaRPr lang="en-GB" sz="2400" dirty="0">
              <a:solidFill>
                <a:srgbClr val="222223"/>
              </a:solidFill>
              <a:latin typeface="Calibri"/>
              <a:cs typeface="Arial"/>
              <a:sym typeface="Arial"/>
            </a:endParaRPr>
          </a:p>
        </p:txBody>
      </p:sp>
      <p:sp>
        <p:nvSpPr>
          <p:cNvPr id="13" name="Rectangle 12">
            <a:extLst>
              <a:ext uri="{FF2B5EF4-FFF2-40B4-BE49-F238E27FC236}">
                <a16:creationId xmlns:a16="http://schemas.microsoft.com/office/drawing/2014/main" id="{F9C53A60-B5CA-A992-0601-230FDD198427}"/>
              </a:ext>
            </a:extLst>
          </p:cNvPr>
          <p:cNvSpPr/>
          <p:nvPr/>
        </p:nvSpPr>
        <p:spPr>
          <a:xfrm>
            <a:off x="5571461" y="2760750"/>
            <a:ext cx="5348091" cy="584775"/>
          </a:xfrm>
          <a:prstGeom prst="rect">
            <a:avLst/>
          </a:prstGeom>
        </p:spPr>
        <p:txBody>
          <a:bodyPr wrap="square">
            <a:spAutoFit/>
          </a:bodyPr>
          <a:lstStyle/>
          <a:p>
            <a:pPr algn="ctr" defTabSz="1219170">
              <a:buClr>
                <a:srgbClr val="000000"/>
              </a:buClr>
              <a:defRPr/>
            </a:pPr>
            <a:r>
              <a:rPr lang="fr-FR" sz="3200" dirty="0">
                <a:solidFill>
                  <a:srgbClr val="B51A78"/>
                </a:solidFill>
                <a:latin typeface="Fira Sans ExtraBold"/>
                <a:cs typeface="Arial"/>
                <a:sym typeface="Arial"/>
              </a:rPr>
              <a:t>78 % </a:t>
            </a:r>
            <a:r>
              <a:rPr lang="fr-FR" sz="1400" dirty="0">
                <a:solidFill>
                  <a:srgbClr val="B51A78"/>
                </a:solidFill>
                <a:latin typeface="Fira Sans ExtraBold"/>
                <a:cs typeface="Arial"/>
                <a:sym typeface="Arial"/>
              </a:rPr>
              <a:t>connaissent la différence entre le vagin et la vulve</a:t>
            </a:r>
          </a:p>
        </p:txBody>
      </p:sp>
      <p:pic>
        <p:nvPicPr>
          <p:cNvPr id="18" name="Graphique 17" descr="Faire un zoom avant contour">
            <a:extLst>
              <a:ext uri="{FF2B5EF4-FFF2-40B4-BE49-F238E27FC236}">
                <a16:creationId xmlns:a16="http://schemas.microsoft.com/office/drawing/2014/main" id="{547EA0D1-6518-08E3-8553-DE478D55F0C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01802" y="3500774"/>
            <a:ext cx="483260" cy="483260"/>
          </a:xfrm>
          <a:prstGeom prst="rect">
            <a:avLst/>
          </a:prstGeom>
        </p:spPr>
      </p:pic>
      <p:sp>
        <p:nvSpPr>
          <p:cNvPr id="15" name="Rectangle 14">
            <a:extLst>
              <a:ext uri="{FF2B5EF4-FFF2-40B4-BE49-F238E27FC236}">
                <a16:creationId xmlns:a16="http://schemas.microsoft.com/office/drawing/2014/main" id="{3719CE42-ED7C-9775-6AF2-C24A2F8E88C0}"/>
              </a:ext>
            </a:extLst>
          </p:cNvPr>
          <p:cNvSpPr/>
          <p:nvPr/>
        </p:nvSpPr>
        <p:spPr>
          <a:xfrm>
            <a:off x="5713161" y="3494259"/>
            <a:ext cx="5291391" cy="2208503"/>
          </a:xfrm>
          <a:prstGeom prst="rect">
            <a:avLst/>
          </a:prstGeom>
          <a:noFill/>
          <a:ln w="9525">
            <a:solidFill>
              <a:srgbClr val="B51A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GB" sz="2400" dirty="0">
              <a:solidFill>
                <a:prstClr val="white"/>
              </a:solidFill>
              <a:latin typeface="Calibri" panose="020F0502020204030204"/>
            </a:endParaRPr>
          </a:p>
        </p:txBody>
      </p:sp>
      <p:graphicFrame>
        <p:nvGraphicFramePr>
          <p:cNvPr id="17" name="Graphique 16">
            <a:extLst>
              <a:ext uri="{FF2B5EF4-FFF2-40B4-BE49-F238E27FC236}">
                <a16:creationId xmlns:a16="http://schemas.microsoft.com/office/drawing/2014/main" id="{797C8E67-E616-D84B-CF37-C17A4DE1EFB1}"/>
              </a:ext>
            </a:extLst>
          </p:cNvPr>
          <p:cNvGraphicFramePr/>
          <p:nvPr>
            <p:extLst>
              <p:ext uri="{D42A27DB-BD31-4B8C-83A1-F6EECF244321}">
                <p14:modId xmlns:p14="http://schemas.microsoft.com/office/powerpoint/2010/main" val="1270074990"/>
              </p:ext>
            </p:extLst>
          </p:nvPr>
        </p:nvGraphicFramePr>
        <p:xfrm>
          <a:off x="6098689" y="3656189"/>
          <a:ext cx="3560488" cy="156553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0" name="Tableau 19">
            <a:extLst>
              <a:ext uri="{FF2B5EF4-FFF2-40B4-BE49-F238E27FC236}">
                <a16:creationId xmlns:a16="http://schemas.microsoft.com/office/drawing/2014/main" id="{0F71F1B5-8505-4FA3-4761-D4752DA1ACD3}"/>
              </a:ext>
            </a:extLst>
          </p:cNvPr>
          <p:cNvGraphicFramePr>
            <a:graphicFrameLocks noGrp="1"/>
          </p:cNvGraphicFramePr>
          <p:nvPr>
            <p:extLst>
              <p:ext uri="{D42A27DB-BD31-4B8C-83A1-F6EECF244321}">
                <p14:modId xmlns:p14="http://schemas.microsoft.com/office/powerpoint/2010/main" val="1054627454"/>
              </p:ext>
            </p:extLst>
          </p:nvPr>
        </p:nvGraphicFramePr>
        <p:xfrm>
          <a:off x="6993946" y="5972789"/>
          <a:ext cx="4685182" cy="432000"/>
        </p:xfrm>
        <a:graphic>
          <a:graphicData uri="http://schemas.openxmlformats.org/drawingml/2006/table">
            <a:tbl>
              <a:tblPr firstRow="1" bandRow="1">
                <a:tableStyleId>{5C22544A-7EE6-4342-B048-85BDC9FD1C3A}</a:tableStyleId>
              </a:tblPr>
              <a:tblGrid>
                <a:gridCol w="2342591">
                  <a:extLst>
                    <a:ext uri="{9D8B030D-6E8A-4147-A177-3AD203B41FA5}">
                      <a16:colId xmlns:a16="http://schemas.microsoft.com/office/drawing/2014/main" val="1778144427"/>
                    </a:ext>
                  </a:extLst>
                </a:gridCol>
                <a:gridCol w="2342591">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21" name="Ellipse 20">
            <a:extLst>
              <a:ext uri="{FF2B5EF4-FFF2-40B4-BE49-F238E27FC236}">
                <a16:creationId xmlns:a16="http://schemas.microsoft.com/office/drawing/2014/main" id="{24E9D5F3-F88C-21EE-68E5-D5447A93B5EF}"/>
              </a:ext>
            </a:extLst>
          </p:cNvPr>
          <p:cNvSpPr/>
          <p:nvPr/>
        </p:nvSpPr>
        <p:spPr>
          <a:xfrm>
            <a:off x="7028393" y="6125283"/>
            <a:ext cx="144000" cy="141532"/>
          </a:xfrm>
          <a:prstGeom prst="ellipse">
            <a:avLst/>
          </a:prstGeom>
          <a:solidFill>
            <a:srgbClr val="CED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22" name="Ellipse 21">
            <a:extLst>
              <a:ext uri="{FF2B5EF4-FFF2-40B4-BE49-F238E27FC236}">
                <a16:creationId xmlns:a16="http://schemas.microsoft.com/office/drawing/2014/main" id="{EBB36B53-74C9-113A-7E4E-C2C886EA465D}"/>
              </a:ext>
            </a:extLst>
          </p:cNvPr>
          <p:cNvSpPr/>
          <p:nvPr/>
        </p:nvSpPr>
        <p:spPr>
          <a:xfrm>
            <a:off x="9381748" y="6125283"/>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pic>
        <p:nvPicPr>
          <p:cNvPr id="19" name="Graphique 18" descr="Globe terrestre : Europe et Afrique">
            <a:extLst>
              <a:ext uri="{FF2B5EF4-FFF2-40B4-BE49-F238E27FC236}">
                <a16:creationId xmlns:a16="http://schemas.microsoft.com/office/drawing/2014/main" id="{C1EFCF67-9A13-5600-2826-75BEC205F5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683" y="1030744"/>
            <a:ext cx="568443" cy="568443"/>
          </a:xfrm>
          <a:prstGeom prst="rect">
            <a:avLst/>
          </a:prstGeom>
        </p:spPr>
      </p:pic>
      <p:graphicFrame>
        <p:nvGraphicFramePr>
          <p:cNvPr id="23" name="Tableau 22">
            <a:extLst>
              <a:ext uri="{FF2B5EF4-FFF2-40B4-BE49-F238E27FC236}">
                <a16:creationId xmlns:a16="http://schemas.microsoft.com/office/drawing/2014/main" id="{319EAAAE-9F26-830E-E35B-F62EC31E1360}"/>
              </a:ext>
            </a:extLst>
          </p:cNvPr>
          <p:cNvGraphicFramePr>
            <a:graphicFrameLocks noGrp="1"/>
          </p:cNvGraphicFramePr>
          <p:nvPr/>
        </p:nvGraphicFramePr>
        <p:xfrm>
          <a:off x="699756" y="4035198"/>
          <a:ext cx="1963389" cy="1433156"/>
        </p:xfrm>
        <a:graphic>
          <a:graphicData uri="http://schemas.openxmlformats.org/drawingml/2006/table">
            <a:tbl>
              <a:tblPr firstRow="1" bandRow="1">
                <a:tableStyleId>{5C22544A-7EE6-4342-B048-85BDC9FD1C3A}</a:tableStyleId>
              </a:tblPr>
              <a:tblGrid>
                <a:gridCol w="1963389">
                  <a:extLst>
                    <a:ext uri="{9D8B030D-6E8A-4147-A177-3AD203B41FA5}">
                      <a16:colId xmlns:a16="http://schemas.microsoft.com/office/drawing/2014/main" val="1778144427"/>
                    </a:ext>
                  </a:extLst>
                </a:gridCol>
              </a:tblGrid>
              <a:tr h="358289">
                <a:tc>
                  <a:txBody>
                    <a:bodyPr/>
                    <a:lstStyle/>
                    <a:p>
                      <a:pPr algn="l" fontAlgn="ctr"/>
                      <a:r>
                        <a:rPr lang="fr-FR" sz="1200" b="0" i="0" u="none" strike="noStrike" cap="none" noProof="0">
                          <a:solidFill>
                            <a:srgbClr val="29193E"/>
                          </a:solidFill>
                          <a:latin typeface="Fira Sans "/>
                          <a:ea typeface="+mn-ea"/>
                          <a:cs typeface="Calibri Light" panose="020F0302020204030204" pitchFamily="34" charset="0"/>
                          <a:sym typeface="Arial"/>
                        </a:rPr>
                        <a:t>Oui, tout à fait</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r h="358289">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200" b="0" i="0" u="none" strike="noStrike" cap="none" noProof="0">
                          <a:solidFill>
                            <a:srgbClr val="29193E"/>
                          </a:solidFill>
                          <a:latin typeface="Fira Sans "/>
                          <a:ea typeface="+mn-ea"/>
                          <a:cs typeface="Calibri Light" panose="020F0302020204030204" pitchFamily="34" charset="0"/>
                          <a:sym typeface="Arial"/>
                        </a:rPr>
                        <a:t>Oui, plutôt</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0375483"/>
                  </a:ext>
                </a:extLst>
              </a:tr>
              <a:tr h="358289">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200" b="0" i="0" u="none" strike="noStrike" cap="none" noProof="0">
                          <a:solidFill>
                            <a:srgbClr val="29193E"/>
                          </a:solidFill>
                          <a:latin typeface="Fira Sans "/>
                          <a:ea typeface="+mn-ea"/>
                          <a:cs typeface="Calibri Light" panose="020F0302020204030204" pitchFamily="34" charset="0"/>
                          <a:sym typeface="Arial"/>
                        </a:rPr>
                        <a:t>Non, pas vraiment</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56494004"/>
                  </a:ext>
                </a:extLst>
              </a:tr>
              <a:tr h="358289">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200" b="0" i="0" u="none" strike="noStrike" cap="none" noProof="0">
                          <a:solidFill>
                            <a:srgbClr val="29193E"/>
                          </a:solidFill>
                          <a:latin typeface="Fira Sans "/>
                          <a:ea typeface="+mn-ea"/>
                          <a:cs typeface="Calibri Light" panose="020F0302020204030204" pitchFamily="34" charset="0"/>
                          <a:sym typeface="Arial"/>
                        </a:rPr>
                        <a:t>Non, pas du tout</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6913971"/>
                  </a:ext>
                </a:extLst>
              </a:tr>
            </a:tbl>
          </a:graphicData>
        </a:graphic>
      </p:graphicFrame>
      <p:sp>
        <p:nvSpPr>
          <p:cNvPr id="24" name="Ellipse 23">
            <a:extLst>
              <a:ext uri="{FF2B5EF4-FFF2-40B4-BE49-F238E27FC236}">
                <a16:creationId xmlns:a16="http://schemas.microsoft.com/office/drawing/2014/main" id="{B1F54E43-2BE7-8706-0085-10BAFE66995A}"/>
              </a:ext>
            </a:extLst>
          </p:cNvPr>
          <p:cNvSpPr/>
          <p:nvPr/>
        </p:nvSpPr>
        <p:spPr>
          <a:xfrm>
            <a:off x="531020" y="4129619"/>
            <a:ext cx="192000" cy="192000"/>
          </a:xfrm>
          <a:prstGeom prst="ellipse">
            <a:avLst/>
          </a:prstGeom>
          <a:solidFill>
            <a:srgbClr val="B51A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25" name="Ellipse 24">
            <a:extLst>
              <a:ext uri="{FF2B5EF4-FFF2-40B4-BE49-F238E27FC236}">
                <a16:creationId xmlns:a16="http://schemas.microsoft.com/office/drawing/2014/main" id="{AD1CDBDC-C1CC-71FC-E91E-FFC3C2EAD62D}"/>
              </a:ext>
            </a:extLst>
          </p:cNvPr>
          <p:cNvSpPr/>
          <p:nvPr/>
        </p:nvSpPr>
        <p:spPr>
          <a:xfrm>
            <a:off x="531020" y="4838667"/>
            <a:ext cx="192000" cy="192000"/>
          </a:xfrm>
          <a:prstGeom prst="ellipse">
            <a:avLst/>
          </a:prstGeom>
          <a:solidFill>
            <a:srgbClr val="7F6F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26" name="Ellipse 25">
            <a:extLst>
              <a:ext uri="{FF2B5EF4-FFF2-40B4-BE49-F238E27FC236}">
                <a16:creationId xmlns:a16="http://schemas.microsoft.com/office/drawing/2014/main" id="{1B1FDC9F-B131-C621-DC50-277E0E414CC4}"/>
              </a:ext>
            </a:extLst>
          </p:cNvPr>
          <p:cNvSpPr/>
          <p:nvPr/>
        </p:nvSpPr>
        <p:spPr>
          <a:xfrm>
            <a:off x="531020" y="4484143"/>
            <a:ext cx="192000" cy="192000"/>
          </a:xfrm>
          <a:prstGeom prst="ellipse">
            <a:avLst/>
          </a:prstGeom>
          <a:solidFill>
            <a:srgbClr val="D68C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27" name="Ellipse 26">
            <a:extLst>
              <a:ext uri="{FF2B5EF4-FFF2-40B4-BE49-F238E27FC236}">
                <a16:creationId xmlns:a16="http://schemas.microsoft.com/office/drawing/2014/main" id="{8A562A2B-3FA2-0F3C-F7F1-263A0F1F21FD}"/>
              </a:ext>
            </a:extLst>
          </p:cNvPr>
          <p:cNvSpPr/>
          <p:nvPr/>
        </p:nvSpPr>
        <p:spPr>
          <a:xfrm>
            <a:off x="531020" y="5193191"/>
            <a:ext cx="192000" cy="192000"/>
          </a:xfrm>
          <a:prstGeom prst="ellipse">
            <a:avLst/>
          </a:prstGeom>
          <a:solidFill>
            <a:srgbClr val="291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cxnSp>
        <p:nvCxnSpPr>
          <p:cNvPr id="28" name="Connecteur droit 27">
            <a:extLst>
              <a:ext uri="{FF2B5EF4-FFF2-40B4-BE49-F238E27FC236}">
                <a16:creationId xmlns:a16="http://schemas.microsoft.com/office/drawing/2014/main" id="{C972B992-3F10-C821-3EBA-F0743E4D31F5}"/>
              </a:ext>
            </a:extLst>
          </p:cNvPr>
          <p:cNvCxnSpPr/>
          <p:nvPr/>
        </p:nvCxnSpPr>
        <p:spPr>
          <a:xfrm>
            <a:off x="9762315" y="3750612"/>
            <a:ext cx="0" cy="1152000"/>
          </a:xfrm>
          <a:prstGeom prst="line">
            <a:avLst/>
          </a:prstGeom>
          <a:ln>
            <a:gradFill>
              <a:gsLst>
                <a:gs pos="62000">
                  <a:srgbClr val="3B2C4D"/>
                </a:gs>
                <a:gs pos="37000">
                  <a:srgbClr val="3B2C4D"/>
                </a:gs>
                <a:gs pos="0">
                  <a:schemeClr val="bg1">
                    <a:lumMod val="95000"/>
                  </a:schemeClr>
                </a:gs>
                <a:gs pos="100000">
                  <a:schemeClr val="bg1">
                    <a:lumMod val="9500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0" name="Google Shape;116;p17">
            <a:extLst>
              <a:ext uri="{FF2B5EF4-FFF2-40B4-BE49-F238E27FC236}">
                <a16:creationId xmlns:a16="http://schemas.microsoft.com/office/drawing/2014/main" id="{11BDA130-CABC-F57D-002A-741E7ABF41A9}"/>
              </a:ext>
            </a:extLst>
          </p:cNvPr>
          <p:cNvSpPr txBox="1"/>
          <p:nvPr/>
        </p:nvSpPr>
        <p:spPr>
          <a:xfrm>
            <a:off x="9832257" y="4676143"/>
            <a:ext cx="1087295" cy="292837"/>
          </a:xfrm>
          <a:prstGeom prst="rect">
            <a:avLst/>
          </a:prstGeom>
          <a:noFill/>
          <a:ln>
            <a:noFill/>
          </a:ln>
        </p:spPr>
        <p:txBody>
          <a:bodyPr spcFirstLastPara="1" wrap="square" lIns="0" tIns="0" rIns="0" bIns="0" anchor="t" anchorCtr="0">
            <a:noAutofit/>
          </a:bodyPr>
          <a:lstStyle/>
          <a:p>
            <a:pPr algn="ctr" defTabSz="1219170">
              <a:buClr>
                <a:srgbClr val="000000"/>
              </a:buClr>
              <a:defRPr/>
            </a:pPr>
            <a:r>
              <a:rPr lang="fr-FR" sz="1067">
                <a:solidFill>
                  <a:srgbClr val="171141"/>
                </a:solidFill>
                <a:latin typeface="Fira Sans" panose="020B0503050000020004" pitchFamily="34" charset="0"/>
                <a:sym typeface="Fira Sans"/>
              </a:rPr>
              <a:t>Au moins un problème de santé</a:t>
            </a:r>
          </a:p>
        </p:txBody>
      </p:sp>
      <p:grpSp>
        <p:nvGrpSpPr>
          <p:cNvPr id="31" name="Group 616">
            <a:extLst>
              <a:ext uri="{FF2B5EF4-FFF2-40B4-BE49-F238E27FC236}">
                <a16:creationId xmlns:a16="http://schemas.microsoft.com/office/drawing/2014/main" id="{ED458138-87F8-8B13-2257-59F4DEA3CDEA}"/>
              </a:ext>
            </a:extLst>
          </p:cNvPr>
          <p:cNvGrpSpPr>
            <a:grpSpLocks noChangeAspect="1"/>
          </p:cNvGrpSpPr>
          <p:nvPr/>
        </p:nvGrpSpPr>
        <p:grpSpPr>
          <a:xfrm>
            <a:off x="10051857" y="4228851"/>
            <a:ext cx="486444" cy="345723"/>
            <a:chOff x="2042518" y="1008064"/>
            <a:chExt cx="444500" cy="315913"/>
          </a:xfrm>
          <a:noFill/>
        </p:grpSpPr>
        <p:sp>
          <p:nvSpPr>
            <p:cNvPr id="32" name="Freeform 9">
              <a:extLst>
                <a:ext uri="{FF2B5EF4-FFF2-40B4-BE49-F238E27FC236}">
                  <a16:creationId xmlns:a16="http://schemas.microsoft.com/office/drawing/2014/main" id="{4FCE0A68-5258-4355-C0BF-42F94856766D}"/>
                </a:ext>
              </a:extLst>
            </p:cNvPr>
            <p:cNvSpPr>
              <a:spLocks/>
            </p:cNvSpPr>
            <p:nvPr/>
          </p:nvSpPr>
          <p:spPr bwMode="auto">
            <a:xfrm>
              <a:off x="2114551" y="1135064"/>
              <a:ext cx="330200" cy="188913"/>
            </a:xfrm>
            <a:custGeom>
              <a:avLst/>
              <a:gdLst/>
              <a:ahLst/>
              <a:cxnLst>
                <a:cxn ang="0">
                  <a:pos x="183" y="16"/>
                </a:cxn>
                <a:cxn ang="0">
                  <a:pos x="164" y="86"/>
                </a:cxn>
                <a:cxn ang="0">
                  <a:pos x="155" y="44"/>
                </a:cxn>
                <a:cxn ang="0">
                  <a:pos x="135" y="129"/>
                </a:cxn>
                <a:cxn ang="0">
                  <a:pos x="108" y="0"/>
                </a:cxn>
                <a:cxn ang="0">
                  <a:pos x="99" y="43"/>
                </a:cxn>
                <a:cxn ang="0">
                  <a:pos x="0" y="43"/>
                </a:cxn>
                <a:cxn ang="0">
                  <a:pos x="149" y="170"/>
                </a:cxn>
                <a:cxn ang="0">
                  <a:pos x="298" y="43"/>
                </a:cxn>
                <a:cxn ang="0">
                  <a:pos x="190" y="43"/>
                </a:cxn>
                <a:cxn ang="0">
                  <a:pos x="183" y="16"/>
                </a:cxn>
              </a:cxnLst>
              <a:rect l="0" t="0" r="r" b="b"/>
              <a:pathLst>
                <a:path w="298" h="170">
                  <a:moveTo>
                    <a:pt x="183" y="16"/>
                  </a:moveTo>
                  <a:cubicBezTo>
                    <a:pt x="164" y="86"/>
                    <a:pt x="164" y="86"/>
                    <a:pt x="164" y="86"/>
                  </a:cubicBezTo>
                  <a:cubicBezTo>
                    <a:pt x="155" y="44"/>
                    <a:pt x="155" y="44"/>
                    <a:pt x="155" y="44"/>
                  </a:cubicBezTo>
                  <a:cubicBezTo>
                    <a:pt x="135" y="129"/>
                    <a:pt x="135" y="129"/>
                    <a:pt x="135" y="129"/>
                  </a:cubicBezTo>
                  <a:cubicBezTo>
                    <a:pt x="108" y="0"/>
                    <a:pt x="108" y="0"/>
                    <a:pt x="108" y="0"/>
                  </a:cubicBezTo>
                  <a:cubicBezTo>
                    <a:pt x="99" y="43"/>
                    <a:pt x="99" y="43"/>
                    <a:pt x="99" y="43"/>
                  </a:cubicBezTo>
                  <a:cubicBezTo>
                    <a:pt x="0" y="43"/>
                    <a:pt x="0" y="43"/>
                    <a:pt x="0" y="43"/>
                  </a:cubicBezTo>
                  <a:cubicBezTo>
                    <a:pt x="34" y="91"/>
                    <a:pt x="99" y="127"/>
                    <a:pt x="149" y="170"/>
                  </a:cubicBezTo>
                  <a:cubicBezTo>
                    <a:pt x="199" y="128"/>
                    <a:pt x="264" y="91"/>
                    <a:pt x="298" y="43"/>
                  </a:cubicBezTo>
                  <a:cubicBezTo>
                    <a:pt x="190" y="43"/>
                    <a:pt x="190" y="43"/>
                    <a:pt x="190" y="43"/>
                  </a:cubicBezTo>
                  <a:lnTo>
                    <a:pt x="183" y="16"/>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srgbClr val="000000"/>
                </a:solidFill>
                <a:latin typeface="Arial"/>
              </a:endParaRPr>
            </a:p>
          </p:txBody>
        </p:sp>
        <p:sp>
          <p:nvSpPr>
            <p:cNvPr id="33" name="Freeform 10">
              <a:extLst>
                <a:ext uri="{FF2B5EF4-FFF2-40B4-BE49-F238E27FC236}">
                  <a16:creationId xmlns:a16="http://schemas.microsoft.com/office/drawing/2014/main" id="{7C6A1D12-8711-9B6B-9142-35D5953FE743}"/>
                </a:ext>
              </a:extLst>
            </p:cNvPr>
            <p:cNvSpPr>
              <a:spLocks/>
            </p:cNvSpPr>
            <p:nvPr/>
          </p:nvSpPr>
          <p:spPr bwMode="auto">
            <a:xfrm>
              <a:off x="2072680" y="1008064"/>
              <a:ext cx="385763" cy="211138"/>
            </a:xfrm>
            <a:custGeom>
              <a:avLst/>
              <a:gdLst/>
              <a:ahLst/>
              <a:cxnLst>
                <a:cxn ang="0">
                  <a:pos x="132" y="59"/>
                </a:cxn>
                <a:cxn ang="0">
                  <a:pos x="160" y="190"/>
                </a:cxn>
                <a:cxn ang="0">
                  <a:pos x="178" y="107"/>
                </a:cxn>
                <a:cxn ang="0">
                  <a:pos x="189" y="152"/>
                </a:cxn>
                <a:cxn ang="0">
                  <a:pos x="206" y="87"/>
                </a:cxn>
                <a:cxn ang="0">
                  <a:pos x="223" y="145"/>
                </a:cxn>
                <a:cxn ang="0">
                  <a:pos x="330" y="145"/>
                </a:cxn>
                <a:cxn ang="0">
                  <a:pos x="347" y="85"/>
                </a:cxn>
                <a:cxn ang="0">
                  <a:pos x="260" y="0"/>
                </a:cxn>
                <a:cxn ang="0">
                  <a:pos x="173" y="59"/>
                </a:cxn>
                <a:cxn ang="0">
                  <a:pos x="86" y="0"/>
                </a:cxn>
                <a:cxn ang="0">
                  <a:pos x="0" y="85"/>
                </a:cxn>
                <a:cxn ang="0">
                  <a:pos x="17" y="145"/>
                </a:cxn>
                <a:cxn ang="0">
                  <a:pos x="114" y="145"/>
                </a:cxn>
                <a:cxn ang="0">
                  <a:pos x="132" y="59"/>
                </a:cxn>
              </a:cxnLst>
              <a:rect l="0" t="0" r="r" b="b"/>
              <a:pathLst>
                <a:path w="347" h="190">
                  <a:moveTo>
                    <a:pt x="132" y="59"/>
                  </a:moveTo>
                  <a:cubicBezTo>
                    <a:pt x="160" y="190"/>
                    <a:pt x="160" y="190"/>
                    <a:pt x="160" y="190"/>
                  </a:cubicBezTo>
                  <a:cubicBezTo>
                    <a:pt x="178" y="107"/>
                    <a:pt x="178" y="107"/>
                    <a:pt x="178" y="107"/>
                  </a:cubicBezTo>
                  <a:cubicBezTo>
                    <a:pt x="189" y="152"/>
                    <a:pt x="189" y="152"/>
                    <a:pt x="189" y="152"/>
                  </a:cubicBezTo>
                  <a:cubicBezTo>
                    <a:pt x="206" y="87"/>
                    <a:pt x="206" y="87"/>
                    <a:pt x="206" y="87"/>
                  </a:cubicBezTo>
                  <a:cubicBezTo>
                    <a:pt x="223" y="145"/>
                    <a:pt x="223" y="145"/>
                    <a:pt x="223" y="145"/>
                  </a:cubicBezTo>
                  <a:cubicBezTo>
                    <a:pt x="330" y="145"/>
                    <a:pt x="330" y="145"/>
                    <a:pt x="330" y="145"/>
                  </a:cubicBezTo>
                  <a:cubicBezTo>
                    <a:pt x="340" y="127"/>
                    <a:pt x="347" y="107"/>
                    <a:pt x="347" y="85"/>
                  </a:cubicBezTo>
                  <a:cubicBezTo>
                    <a:pt x="347" y="38"/>
                    <a:pt x="308" y="0"/>
                    <a:pt x="260" y="0"/>
                  </a:cubicBezTo>
                  <a:cubicBezTo>
                    <a:pt x="215" y="0"/>
                    <a:pt x="173" y="34"/>
                    <a:pt x="173" y="59"/>
                  </a:cubicBezTo>
                  <a:cubicBezTo>
                    <a:pt x="173" y="33"/>
                    <a:pt x="131" y="0"/>
                    <a:pt x="86" y="0"/>
                  </a:cubicBezTo>
                  <a:cubicBezTo>
                    <a:pt x="38" y="0"/>
                    <a:pt x="0" y="38"/>
                    <a:pt x="0" y="85"/>
                  </a:cubicBezTo>
                  <a:cubicBezTo>
                    <a:pt x="0" y="107"/>
                    <a:pt x="6" y="127"/>
                    <a:pt x="17" y="145"/>
                  </a:cubicBezTo>
                  <a:cubicBezTo>
                    <a:pt x="114" y="145"/>
                    <a:pt x="114" y="145"/>
                    <a:pt x="114" y="145"/>
                  </a:cubicBezTo>
                  <a:lnTo>
                    <a:pt x="132" y="59"/>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srgbClr val="000000"/>
                </a:solidFill>
                <a:latin typeface="Arial"/>
              </a:endParaRPr>
            </a:p>
          </p:txBody>
        </p:sp>
        <p:sp>
          <p:nvSpPr>
            <p:cNvPr id="34" name="Freeform 11">
              <a:extLst>
                <a:ext uri="{FF2B5EF4-FFF2-40B4-BE49-F238E27FC236}">
                  <a16:creationId xmlns:a16="http://schemas.microsoft.com/office/drawing/2014/main" id="{D9D6089E-B1DE-755B-C3D5-9EBA6B30E92A}"/>
                </a:ext>
              </a:extLst>
            </p:cNvPr>
            <p:cNvSpPr>
              <a:spLocks/>
            </p:cNvSpPr>
            <p:nvPr/>
          </p:nvSpPr>
          <p:spPr bwMode="auto">
            <a:xfrm>
              <a:off x="2429868" y="1169989"/>
              <a:ext cx="57150" cy="12700"/>
            </a:xfrm>
            <a:custGeom>
              <a:avLst/>
              <a:gdLst/>
              <a:ahLst/>
              <a:cxnLst>
                <a:cxn ang="0">
                  <a:pos x="51" y="0"/>
                </a:cxn>
                <a:cxn ang="0">
                  <a:pos x="8" y="0"/>
                </a:cxn>
                <a:cxn ang="0">
                  <a:pos x="0" y="11"/>
                </a:cxn>
                <a:cxn ang="0">
                  <a:pos x="51" y="11"/>
                </a:cxn>
                <a:cxn ang="0">
                  <a:pos x="51" y="0"/>
                </a:cxn>
              </a:cxnLst>
              <a:rect l="0" t="0" r="r" b="b"/>
              <a:pathLst>
                <a:path w="51" h="11">
                  <a:moveTo>
                    <a:pt x="51" y="0"/>
                  </a:moveTo>
                  <a:cubicBezTo>
                    <a:pt x="8" y="0"/>
                    <a:pt x="8" y="0"/>
                    <a:pt x="8" y="0"/>
                  </a:cubicBezTo>
                  <a:cubicBezTo>
                    <a:pt x="5" y="4"/>
                    <a:pt x="3" y="7"/>
                    <a:pt x="0" y="11"/>
                  </a:cubicBezTo>
                  <a:cubicBezTo>
                    <a:pt x="51" y="11"/>
                    <a:pt x="51" y="11"/>
                    <a:pt x="51" y="11"/>
                  </a:cubicBezTo>
                  <a:lnTo>
                    <a:pt x="51" y="0"/>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srgbClr val="000000"/>
                </a:solidFill>
                <a:latin typeface="Arial"/>
              </a:endParaRPr>
            </a:p>
          </p:txBody>
        </p:sp>
        <p:sp>
          <p:nvSpPr>
            <p:cNvPr id="35" name="Freeform 12">
              <a:extLst>
                <a:ext uri="{FF2B5EF4-FFF2-40B4-BE49-F238E27FC236}">
                  <a16:creationId xmlns:a16="http://schemas.microsoft.com/office/drawing/2014/main" id="{EA8A7FB4-511B-71BD-B966-932B3E953492}"/>
                </a:ext>
              </a:extLst>
            </p:cNvPr>
            <p:cNvSpPr>
              <a:spLocks/>
            </p:cNvSpPr>
            <p:nvPr/>
          </p:nvSpPr>
          <p:spPr bwMode="auto">
            <a:xfrm>
              <a:off x="2042518" y="1169989"/>
              <a:ext cx="57150" cy="12700"/>
            </a:xfrm>
            <a:custGeom>
              <a:avLst/>
              <a:gdLst/>
              <a:ahLst/>
              <a:cxnLst>
                <a:cxn ang="0">
                  <a:pos x="0" y="0"/>
                </a:cxn>
                <a:cxn ang="0">
                  <a:pos x="0" y="11"/>
                </a:cxn>
                <a:cxn ang="0">
                  <a:pos x="51" y="11"/>
                </a:cxn>
                <a:cxn ang="0">
                  <a:pos x="44" y="0"/>
                </a:cxn>
                <a:cxn ang="0">
                  <a:pos x="0" y="0"/>
                </a:cxn>
              </a:cxnLst>
              <a:rect l="0" t="0" r="r" b="b"/>
              <a:pathLst>
                <a:path w="51" h="11">
                  <a:moveTo>
                    <a:pt x="0" y="0"/>
                  </a:moveTo>
                  <a:cubicBezTo>
                    <a:pt x="0" y="11"/>
                    <a:pt x="0" y="11"/>
                    <a:pt x="0" y="11"/>
                  </a:cubicBezTo>
                  <a:cubicBezTo>
                    <a:pt x="51" y="11"/>
                    <a:pt x="51" y="11"/>
                    <a:pt x="51" y="11"/>
                  </a:cubicBezTo>
                  <a:cubicBezTo>
                    <a:pt x="48" y="7"/>
                    <a:pt x="46" y="4"/>
                    <a:pt x="44" y="0"/>
                  </a:cubicBezTo>
                  <a:lnTo>
                    <a:pt x="0" y="0"/>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srgbClr val="000000"/>
                </a:solidFill>
                <a:latin typeface="Arial"/>
              </a:endParaRPr>
            </a:p>
          </p:txBody>
        </p:sp>
        <p:sp>
          <p:nvSpPr>
            <p:cNvPr id="36" name="Freeform 13">
              <a:extLst>
                <a:ext uri="{FF2B5EF4-FFF2-40B4-BE49-F238E27FC236}">
                  <a16:creationId xmlns:a16="http://schemas.microsoft.com/office/drawing/2014/main" id="{AFD92351-27BA-DF50-CF77-BE8D98FF5224}"/>
                </a:ext>
              </a:extLst>
            </p:cNvPr>
            <p:cNvSpPr>
              <a:spLocks/>
            </p:cNvSpPr>
            <p:nvPr/>
          </p:nvSpPr>
          <p:spPr bwMode="auto">
            <a:xfrm>
              <a:off x="2106613" y="1074739"/>
              <a:ext cx="347663" cy="203200"/>
            </a:xfrm>
            <a:custGeom>
              <a:avLst/>
              <a:gdLst/>
              <a:ahLst/>
              <a:cxnLst>
                <a:cxn ang="0">
                  <a:pos x="206" y="86"/>
                </a:cxn>
                <a:cxn ang="0">
                  <a:pos x="189" y="28"/>
                </a:cxn>
                <a:cxn ang="0">
                  <a:pos x="172" y="93"/>
                </a:cxn>
                <a:cxn ang="0">
                  <a:pos x="161" y="48"/>
                </a:cxn>
                <a:cxn ang="0">
                  <a:pos x="143" y="131"/>
                </a:cxn>
                <a:cxn ang="0">
                  <a:pos x="115" y="0"/>
                </a:cxn>
                <a:cxn ang="0">
                  <a:pos x="97" y="86"/>
                </a:cxn>
                <a:cxn ang="0">
                  <a:pos x="0" y="86"/>
                </a:cxn>
                <a:cxn ang="0">
                  <a:pos x="7" y="97"/>
                </a:cxn>
                <a:cxn ang="0">
                  <a:pos x="106" y="97"/>
                </a:cxn>
                <a:cxn ang="0">
                  <a:pos x="115" y="54"/>
                </a:cxn>
                <a:cxn ang="0">
                  <a:pos x="142" y="183"/>
                </a:cxn>
                <a:cxn ang="0">
                  <a:pos x="162" y="98"/>
                </a:cxn>
                <a:cxn ang="0">
                  <a:pos x="171" y="140"/>
                </a:cxn>
                <a:cxn ang="0">
                  <a:pos x="190" y="70"/>
                </a:cxn>
                <a:cxn ang="0">
                  <a:pos x="197" y="97"/>
                </a:cxn>
                <a:cxn ang="0">
                  <a:pos x="305" y="97"/>
                </a:cxn>
                <a:cxn ang="0">
                  <a:pos x="313" y="86"/>
                </a:cxn>
                <a:cxn ang="0">
                  <a:pos x="206" y="86"/>
                </a:cxn>
              </a:cxnLst>
              <a:rect l="0" t="0" r="r" b="b"/>
              <a:pathLst>
                <a:path w="313" h="183">
                  <a:moveTo>
                    <a:pt x="206" y="86"/>
                  </a:moveTo>
                  <a:cubicBezTo>
                    <a:pt x="189" y="28"/>
                    <a:pt x="189" y="28"/>
                    <a:pt x="189" y="28"/>
                  </a:cubicBezTo>
                  <a:cubicBezTo>
                    <a:pt x="172" y="93"/>
                    <a:pt x="172" y="93"/>
                    <a:pt x="172" y="93"/>
                  </a:cubicBezTo>
                  <a:cubicBezTo>
                    <a:pt x="161" y="48"/>
                    <a:pt x="161" y="48"/>
                    <a:pt x="161" y="48"/>
                  </a:cubicBezTo>
                  <a:cubicBezTo>
                    <a:pt x="143" y="131"/>
                    <a:pt x="143" y="131"/>
                    <a:pt x="143" y="131"/>
                  </a:cubicBezTo>
                  <a:cubicBezTo>
                    <a:pt x="115" y="0"/>
                    <a:pt x="115" y="0"/>
                    <a:pt x="115" y="0"/>
                  </a:cubicBezTo>
                  <a:cubicBezTo>
                    <a:pt x="97" y="86"/>
                    <a:pt x="97" y="86"/>
                    <a:pt x="97" y="86"/>
                  </a:cubicBezTo>
                  <a:cubicBezTo>
                    <a:pt x="0" y="86"/>
                    <a:pt x="0" y="86"/>
                    <a:pt x="0" y="86"/>
                  </a:cubicBezTo>
                  <a:cubicBezTo>
                    <a:pt x="2" y="90"/>
                    <a:pt x="4" y="93"/>
                    <a:pt x="7" y="97"/>
                  </a:cubicBezTo>
                  <a:cubicBezTo>
                    <a:pt x="106" y="97"/>
                    <a:pt x="106" y="97"/>
                    <a:pt x="106" y="97"/>
                  </a:cubicBezTo>
                  <a:cubicBezTo>
                    <a:pt x="115" y="54"/>
                    <a:pt x="115" y="54"/>
                    <a:pt x="115" y="54"/>
                  </a:cubicBezTo>
                  <a:cubicBezTo>
                    <a:pt x="142" y="183"/>
                    <a:pt x="142" y="183"/>
                    <a:pt x="142" y="183"/>
                  </a:cubicBezTo>
                  <a:cubicBezTo>
                    <a:pt x="162" y="98"/>
                    <a:pt x="162" y="98"/>
                    <a:pt x="162" y="98"/>
                  </a:cubicBezTo>
                  <a:cubicBezTo>
                    <a:pt x="171" y="140"/>
                    <a:pt x="171" y="140"/>
                    <a:pt x="171" y="140"/>
                  </a:cubicBezTo>
                  <a:cubicBezTo>
                    <a:pt x="190" y="70"/>
                    <a:pt x="190" y="70"/>
                    <a:pt x="190" y="70"/>
                  </a:cubicBezTo>
                  <a:cubicBezTo>
                    <a:pt x="197" y="97"/>
                    <a:pt x="197" y="97"/>
                    <a:pt x="197" y="97"/>
                  </a:cubicBezTo>
                  <a:cubicBezTo>
                    <a:pt x="305" y="97"/>
                    <a:pt x="305" y="97"/>
                    <a:pt x="305" y="97"/>
                  </a:cubicBezTo>
                  <a:cubicBezTo>
                    <a:pt x="308" y="93"/>
                    <a:pt x="310" y="90"/>
                    <a:pt x="313" y="86"/>
                  </a:cubicBezTo>
                  <a:lnTo>
                    <a:pt x="206" y="86"/>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srgbClr val="000000"/>
                </a:solidFill>
                <a:latin typeface="Arial"/>
              </a:endParaRPr>
            </a:p>
          </p:txBody>
        </p:sp>
      </p:grpSp>
      <p:sp>
        <p:nvSpPr>
          <p:cNvPr id="38" name="Google Shape;116;p17">
            <a:extLst>
              <a:ext uri="{FF2B5EF4-FFF2-40B4-BE49-F238E27FC236}">
                <a16:creationId xmlns:a16="http://schemas.microsoft.com/office/drawing/2014/main" id="{C610869B-B31C-B77D-54C1-7B671D790CD2}"/>
              </a:ext>
            </a:extLst>
          </p:cNvPr>
          <p:cNvSpPr txBox="1"/>
          <p:nvPr/>
        </p:nvSpPr>
        <p:spPr>
          <a:xfrm>
            <a:off x="9746637" y="3865442"/>
            <a:ext cx="1087297" cy="292837"/>
          </a:xfrm>
          <a:prstGeom prst="rect">
            <a:avLst/>
          </a:prstGeom>
          <a:noFill/>
          <a:ln>
            <a:noFill/>
          </a:ln>
        </p:spPr>
        <p:txBody>
          <a:bodyPr spcFirstLastPara="1" wrap="square" lIns="0" tIns="0" rIns="0" bIns="0" anchor="t" anchorCtr="0">
            <a:noAutofit/>
          </a:bodyPr>
          <a:lstStyle/>
          <a:p>
            <a:pPr algn="ctr" defTabSz="1219170">
              <a:buClr>
                <a:srgbClr val="000000"/>
              </a:buClr>
              <a:defRPr/>
            </a:pPr>
            <a:r>
              <a:rPr lang="fr-FR" sz="1600" b="1">
                <a:solidFill>
                  <a:srgbClr val="CAD300"/>
                </a:solidFill>
                <a:latin typeface="Fira Sans" panose="020B0503050000020004" pitchFamily="34" charset="0"/>
                <a:sym typeface="Fira Sans"/>
              </a:rPr>
              <a:t>81</a:t>
            </a:r>
          </a:p>
        </p:txBody>
      </p:sp>
    </p:spTree>
    <p:extLst>
      <p:ext uri="{BB962C8B-B14F-4D97-AF65-F5344CB8AC3E}">
        <p14:creationId xmlns:p14="http://schemas.microsoft.com/office/powerpoint/2010/main" val="4259870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BA3E2492-7435-E162-2FE2-9B4D1E00EE2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056D5F5-65E7-AFCB-64FF-2DA1C49C1638}"/>
              </a:ext>
            </a:extLst>
          </p:cNvPr>
          <p:cNvSpPr/>
          <p:nvPr/>
        </p:nvSpPr>
        <p:spPr>
          <a:xfrm>
            <a:off x="133351" y="2611364"/>
            <a:ext cx="838200" cy="3171259"/>
          </a:xfrm>
          <a:prstGeom prst="rect">
            <a:avLst/>
          </a:prstGeom>
          <a:solidFill>
            <a:srgbClr val="F2E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GB" sz="2400" dirty="0">
              <a:solidFill>
                <a:srgbClr val="FFFFFF"/>
              </a:solidFill>
              <a:latin typeface="Arial"/>
            </a:endParaRPr>
          </a:p>
        </p:txBody>
      </p:sp>
      <p:graphicFrame>
        <p:nvGraphicFramePr>
          <p:cNvPr id="7" name="Graphique 6">
            <a:extLst>
              <a:ext uri="{FF2B5EF4-FFF2-40B4-BE49-F238E27FC236}">
                <a16:creationId xmlns:a16="http://schemas.microsoft.com/office/drawing/2014/main" id="{D765A7D0-1208-A139-367B-D29A44A492A0}"/>
              </a:ext>
            </a:extLst>
          </p:cNvPr>
          <p:cNvGraphicFramePr/>
          <p:nvPr/>
        </p:nvGraphicFramePr>
        <p:xfrm>
          <a:off x="-209552" y="2386741"/>
          <a:ext cx="12767655" cy="30723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Tableau 16">
            <a:extLst>
              <a:ext uri="{FF2B5EF4-FFF2-40B4-BE49-F238E27FC236}">
                <a16:creationId xmlns:a16="http://schemas.microsoft.com/office/drawing/2014/main" id="{0A5C5531-6AA7-F8BB-EF6F-70479D54E744}"/>
              </a:ext>
            </a:extLst>
          </p:cNvPr>
          <p:cNvGraphicFramePr>
            <a:graphicFrameLocks noGrp="1"/>
          </p:cNvGraphicFramePr>
          <p:nvPr/>
        </p:nvGraphicFramePr>
        <p:xfrm>
          <a:off x="450119" y="2274784"/>
          <a:ext cx="1753084" cy="447040"/>
        </p:xfrm>
        <a:graphic>
          <a:graphicData uri="http://schemas.openxmlformats.org/drawingml/2006/table">
            <a:tbl>
              <a:tblPr firstRow="1" bandRow="1">
                <a:tableStyleId>{5C22544A-7EE6-4342-B048-85BDC9FD1C3A}</a:tableStyleId>
              </a:tblPr>
              <a:tblGrid>
                <a:gridCol w="1753084">
                  <a:extLst>
                    <a:ext uri="{9D8B030D-6E8A-4147-A177-3AD203B41FA5}">
                      <a16:colId xmlns:a16="http://schemas.microsoft.com/office/drawing/2014/main" val="1778144427"/>
                    </a:ext>
                  </a:extLst>
                </a:gridCol>
              </a:tblGrid>
              <a:tr h="447040">
                <a:tc>
                  <a:txBody>
                    <a:bodyPr/>
                    <a:lstStyle/>
                    <a:p>
                      <a:pPr algn="l" fontAlgn="ctr"/>
                      <a:r>
                        <a:rPr lang="fr-FR" sz="1400" b="0" i="0" u="none" strike="noStrike" cap="none" noProof="0">
                          <a:solidFill>
                            <a:srgbClr val="29193E"/>
                          </a:solidFill>
                          <a:latin typeface="Fira Sans SemiBold" panose="020B0604020202020204" pitchFamily="34" charset="0"/>
                          <a:ea typeface="+mn-ea"/>
                          <a:cs typeface="Calibri Light" panose="020F0302020204030204" pitchFamily="34" charset="0"/>
                          <a:sym typeface="Arial"/>
                        </a:rPr>
                        <a:t>Oui, tout à fait</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15" name="Google Shape;115;p17">
            <a:extLst>
              <a:ext uri="{FF2B5EF4-FFF2-40B4-BE49-F238E27FC236}">
                <a16:creationId xmlns:a16="http://schemas.microsoft.com/office/drawing/2014/main" id="{C1DFFB0D-5FBA-3906-F050-E4BC8F915D57}"/>
              </a:ext>
            </a:extLst>
          </p:cNvPr>
          <p:cNvSpPr txBox="1"/>
          <p:nvPr/>
        </p:nvSpPr>
        <p:spPr>
          <a:xfrm>
            <a:off x="731400" y="237787"/>
            <a:ext cx="10729200" cy="492400"/>
          </a:xfrm>
          <a:prstGeom prst="rect">
            <a:avLst/>
          </a:prstGeom>
          <a:noFill/>
          <a:ln>
            <a:noFill/>
          </a:ln>
        </p:spPr>
        <p:txBody>
          <a:bodyPr spcFirstLastPara="1" wrap="square" lIns="0" tIns="96000" rIns="0" bIns="96000" anchor="t" anchorCtr="0">
            <a:noAutofit/>
          </a:bodyPr>
          <a:lstStyle/>
          <a:p>
            <a:pPr defTabSz="1219170">
              <a:defRPr/>
            </a:pPr>
            <a:r>
              <a:rPr lang="fr-FR" sz="2000" dirty="0">
                <a:solidFill>
                  <a:srgbClr val="29193E"/>
                </a:solidFill>
                <a:latin typeface="Fira Sans ExtraBold"/>
                <a:ea typeface="Fira Sans ExtraBold"/>
                <a:cs typeface="Fira Sans ExtraBold"/>
                <a:sym typeface="Fira Sans ExtraBold"/>
              </a:rPr>
              <a:t>Les connaissances sur l’anatomie féminine sont plus répandues au Brésil, en France, au Portugal et en Pologne. Les femmes allemandes ont moins de connaissances sur le sujet.  </a:t>
            </a:r>
          </a:p>
        </p:txBody>
      </p:sp>
      <p:sp>
        <p:nvSpPr>
          <p:cNvPr id="18" name="Ellipse 17">
            <a:extLst>
              <a:ext uri="{FF2B5EF4-FFF2-40B4-BE49-F238E27FC236}">
                <a16:creationId xmlns:a16="http://schemas.microsoft.com/office/drawing/2014/main" id="{FA291D57-3DD3-3EA3-5B39-3B98DD9CCB59}"/>
              </a:ext>
            </a:extLst>
          </p:cNvPr>
          <p:cNvSpPr/>
          <p:nvPr/>
        </p:nvSpPr>
        <p:spPr>
          <a:xfrm>
            <a:off x="183736" y="2379137"/>
            <a:ext cx="240000" cy="240000"/>
          </a:xfrm>
          <a:prstGeom prst="ellipse">
            <a:avLst/>
          </a:prstGeom>
          <a:solidFill>
            <a:srgbClr val="B51A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graphicFrame>
        <p:nvGraphicFramePr>
          <p:cNvPr id="19" name="Tableau 18">
            <a:extLst>
              <a:ext uri="{FF2B5EF4-FFF2-40B4-BE49-F238E27FC236}">
                <a16:creationId xmlns:a16="http://schemas.microsoft.com/office/drawing/2014/main" id="{0D32E59C-6F42-0F25-39DB-BE32BAEDCC9A}"/>
              </a:ext>
            </a:extLst>
          </p:cNvPr>
          <p:cNvGraphicFramePr>
            <a:graphicFrameLocks noGrp="1"/>
          </p:cNvGraphicFramePr>
          <p:nvPr/>
        </p:nvGraphicFramePr>
        <p:xfrm>
          <a:off x="323" y="1904599"/>
          <a:ext cx="1592004" cy="432000"/>
        </p:xfrm>
        <a:graphic>
          <a:graphicData uri="http://schemas.openxmlformats.org/drawingml/2006/table">
            <a:tbl>
              <a:tblPr firstRow="1" bandRow="1">
                <a:tableStyleId>{5C22544A-7EE6-4342-B048-85BDC9FD1C3A}</a:tableStyleId>
              </a:tblPr>
              <a:tblGrid>
                <a:gridCol w="1592004">
                  <a:extLst>
                    <a:ext uri="{9D8B030D-6E8A-4147-A177-3AD203B41FA5}">
                      <a16:colId xmlns:a16="http://schemas.microsoft.com/office/drawing/2014/main" val="1778144427"/>
                    </a:ext>
                  </a:extLst>
                </a:gridCol>
              </a:tblGrid>
              <a:tr h="432000">
                <a:tc>
                  <a:txBody>
                    <a:bodyPr/>
                    <a:lstStyle/>
                    <a:p>
                      <a:pPr algn="ctr" fontAlgn="ctr"/>
                      <a:r>
                        <a:rPr lang="fr-FR" sz="1900" b="1" i="0" u="none" strike="noStrike" cap="none" noProof="0">
                          <a:solidFill>
                            <a:schemeClr val="bg1"/>
                          </a:solidFill>
                          <a:latin typeface="Fira Sans"/>
                          <a:ea typeface="+mn-ea"/>
                          <a:cs typeface="Calibri Light" panose="020F0302020204030204" pitchFamily="34" charset="0"/>
                          <a:sym typeface="Arial"/>
                        </a:rPr>
                        <a:t>% Oui</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D68CB5"/>
                    </a:solidFill>
                  </a:tcPr>
                </a:tc>
                <a:extLst>
                  <a:ext uri="{0D108BD9-81ED-4DB2-BD59-A6C34878D82A}">
                    <a16:rowId xmlns:a16="http://schemas.microsoft.com/office/drawing/2014/main" val="1673595827"/>
                  </a:ext>
                </a:extLst>
              </a:tr>
            </a:tbl>
          </a:graphicData>
        </a:graphic>
      </p:graphicFrame>
      <p:graphicFrame>
        <p:nvGraphicFramePr>
          <p:cNvPr id="24" name="Tableau 23">
            <a:extLst>
              <a:ext uri="{FF2B5EF4-FFF2-40B4-BE49-F238E27FC236}">
                <a16:creationId xmlns:a16="http://schemas.microsoft.com/office/drawing/2014/main" id="{0A919DBF-7D29-36DC-A96F-F64D3476C0BD}"/>
              </a:ext>
            </a:extLst>
          </p:cNvPr>
          <p:cNvGraphicFramePr>
            <a:graphicFrameLocks noGrp="1"/>
          </p:cNvGraphicFramePr>
          <p:nvPr/>
        </p:nvGraphicFramePr>
        <p:xfrm>
          <a:off x="1177580" y="6212480"/>
          <a:ext cx="4752146" cy="432000"/>
        </p:xfrm>
        <a:graphic>
          <a:graphicData uri="http://schemas.openxmlformats.org/drawingml/2006/table">
            <a:tbl>
              <a:tblPr firstRow="1" bandRow="1">
                <a:tableStyleId>{5C22544A-7EE6-4342-B048-85BDC9FD1C3A}</a:tableStyleId>
              </a:tblPr>
              <a:tblGrid>
                <a:gridCol w="2376073">
                  <a:extLst>
                    <a:ext uri="{9D8B030D-6E8A-4147-A177-3AD203B41FA5}">
                      <a16:colId xmlns:a16="http://schemas.microsoft.com/office/drawing/2014/main" val="1778144427"/>
                    </a:ext>
                  </a:extLst>
                </a:gridCol>
                <a:gridCol w="2376073">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25" name="Ellipse 24">
            <a:extLst>
              <a:ext uri="{FF2B5EF4-FFF2-40B4-BE49-F238E27FC236}">
                <a16:creationId xmlns:a16="http://schemas.microsoft.com/office/drawing/2014/main" id="{8BEF54FB-4539-63CB-4569-3B63E3D53A95}"/>
              </a:ext>
            </a:extLst>
          </p:cNvPr>
          <p:cNvSpPr/>
          <p:nvPr/>
        </p:nvSpPr>
        <p:spPr>
          <a:xfrm>
            <a:off x="1212028" y="6364974"/>
            <a:ext cx="144000" cy="141532"/>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26" name="Ellipse 25">
            <a:extLst>
              <a:ext uri="{FF2B5EF4-FFF2-40B4-BE49-F238E27FC236}">
                <a16:creationId xmlns:a16="http://schemas.microsoft.com/office/drawing/2014/main" id="{D982DF6B-E9EB-2DDF-89CA-B41613F4DEA4}"/>
              </a:ext>
            </a:extLst>
          </p:cNvPr>
          <p:cNvSpPr/>
          <p:nvPr/>
        </p:nvSpPr>
        <p:spPr>
          <a:xfrm>
            <a:off x="3565383" y="6364974"/>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graphicFrame>
        <p:nvGraphicFramePr>
          <p:cNvPr id="15" name="Tableau 14">
            <a:extLst>
              <a:ext uri="{FF2B5EF4-FFF2-40B4-BE49-F238E27FC236}">
                <a16:creationId xmlns:a16="http://schemas.microsoft.com/office/drawing/2014/main" id="{7D645A0A-5E15-21A4-A20A-CFBCD86C1682}"/>
              </a:ext>
            </a:extLst>
          </p:cNvPr>
          <p:cNvGraphicFramePr>
            <a:graphicFrameLocks noGrp="1"/>
          </p:cNvGraphicFramePr>
          <p:nvPr>
            <p:extLst>
              <p:ext uri="{D42A27DB-BD31-4B8C-83A1-F6EECF244321}">
                <p14:modId xmlns:p14="http://schemas.microsoft.com/office/powerpoint/2010/main" val="4224952986"/>
              </p:ext>
            </p:extLst>
          </p:nvPr>
        </p:nvGraphicFramePr>
        <p:xfrm>
          <a:off x="202005" y="5273066"/>
          <a:ext cx="11989996" cy="509557"/>
        </p:xfrm>
        <a:graphic>
          <a:graphicData uri="http://schemas.openxmlformats.org/drawingml/2006/table">
            <a:tbl>
              <a:tblPr>
                <a:tableStyleId>{5C22544A-7EE6-4342-B048-85BDC9FD1C3A}</a:tableStyleId>
              </a:tblPr>
              <a:tblGrid>
                <a:gridCol w="715741">
                  <a:extLst>
                    <a:ext uri="{9D8B030D-6E8A-4147-A177-3AD203B41FA5}">
                      <a16:colId xmlns:a16="http://schemas.microsoft.com/office/drawing/2014/main" val="875671890"/>
                    </a:ext>
                  </a:extLst>
                </a:gridCol>
                <a:gridCol w="829383">
                  <a:extLst>
                    <a:ext uri="{9D8B030D-6E8A-4147-A177-3AD203B41FA5}">
                      <a16:colId xmlns:a16="http://schemas.microsoft.com/office/drawing/2014/main" val="1231598532"/>
                    </a:ext>
                  </a:extLst>
                </a:gridCol>
                <a:gridCol w="810241">
                  <a:extLst>
                    <a:ext uri="{9D8B030D-6E8A-4147-A177-3AD203B41FA5}">
                      <a16:colId xmlns:a16="http://schemas.microsoft.com/office/drawing/2014/main" val="3116134758"/>
                    </a:ext>
                  </a:extLst>
                </a:gridCol>
                <a:gridCol w="791103">
                  <a:extLst>
                    <a:ext uri="{9D8B030D-6E8A-4147-A177-3AD203B41FA5}">
                      <a16:colId xmlns:a16="http://schemas.microsoft.com/office/drawing/2014/main" val="2796678513"/>
                    </a:ext>
                  </a:extLst>
                </a:gridCol>
                <a:gridCol w="803864">
                  <a:extLst>
                    <a:ext uri="{9D8B030D-6E8A-4147-A177-3AD203B41FA5}">
                      <a16:colId xmlns:a16="http://schemas.microsoft.com/office/drawing/2014/main" val="222229179"/>
                    </a:ext>
                  </a:extLst>
                </a:gridCol>
                <a:gridCol w="823001">
                  <a:extLst>
                    <a:ext uri="{9D8B030D-6E8A-4147-A177-3AD203B41FA5}">
                      <a16:colId xmlns:a16="http://schemas.microsoft.com/office/drawing/2014/main" val="1582769549"/>
                    </a:ext>
                  </a:extLst>
                </a:gridCol>
                <a:gridCol w="803864">
                  <a:extLst>
                    <a:ext uri="{9D8B030D-6E8A-4147-A177-3AD203B41FA5}">
                      <a16:colId xmlns:a16="http://schemas.microsoft.com/office/drawing/2014/main" val="2751089908"/>
                    </a:ext>
                  </a:extLst>
                </a:gridCol>
                <a:gridCol w="835761">
                  <a:extLst>
                    <a:ext uri="{9D8B030D-6E8A-4147-A177-3AD203B41FA5}">
                      <a16:colId xmlns:a16="http://schemas.microsoft.com/office/drawing/2014/main" val="1604106643"/>
                    </a:ext>
                  </a:extLst>
                </a:gridCol>
                <a:gridCol w="791103">
                  <a:extLst>
                    <a:ext uri="{9D8B030D-6E8A-4147-A177-3AD203B41FA5}">
                      <a16:colId xmlns:a16="http://schemas.microsoft.com/office/drawing/2014/main" val="2510272801"/>
                    </a:ext>
                  </a:extLst>
                </a:gridCol>
                <a:gridCol w="791103">
                  <a:extLst>
                    <a:ext uri="{9D8B030D-6E8A-4147-A177-3AD203B41FA5}">
                      <a16:colId xmlns:a16="http://schemas.microsoft.com/office/drawing/2014/main" val="2796934304"/>
                    </a:ext>
                  </a:extLst>
                </a:gridCol>
                <a:gridCol w="829383">
                  <a:extLst>
                    <a:ext uri="{9D8B030D-6E8A-4147-A177-3AD203B41FA5}">
                      <a16:colId xmlns:a16="http://schemas.microsoft.com/office/drawing/2014/main" val="1735167477"/>
                    </a:ext>
                  </a:extLst>
                </a:gridCol>
                <a:gridCol w="810240">
                  <a:extLst>
                    <a:ext uri="{9D8B030D-6E8A-4147-A177-3AD203B41FA5}">
                      <a16:colId xmlns:a16="http://schemas.microsoft.com/office/drawing/2014/main" val="3910206893"/>
                    </a:ext>
                  </a:extLst>
                </a:gridCol>
                <a:gridCol w="829383">
                  <a:extLst>
                    <a:ext uri="{9D8B030D-6E8A-4147-A177-3AD203B41FA5}">
                      <a16:colId xmlns:a16="http://schemas.microsoft.com/office/drawing/2014/main" val="3449812934"/>
                    </a:ext>
                  </a:extLst>
                </a:gridCol>
                <a:gridCol w="791103">
                  <a:extLst>
                    <a:ext uri="{9D8B030D-6E8A-4147-A177-3AD203B41FA5}">
                      <a16:colId xmlns:a16="http://schemas.microsoft.com/office/drawing/2014/main" val="4088224393"/>
                    </a:ext>
                  </a:extLst>
                </a:gridCol>
                <a:gridCol w="734723">
                  <a:extLst>
                    <a:ext uri="{9D8B030D-6E8A-4147-A177-3AD203B41FA5}">
                      <a16:colId xmlns:a16="http://schemas.microsoft.com/office/drawing/2014/main" val="3951204735"/>
                    </a:ext>
                  </a:extLst>
                </a:gridCol>
              </a:tblGrid>
              <a:tr h="509557">
                <a:tc>
                  <a:txBody>
                    <a:bodyPr/>
                    <a:lstStyle/>
                    <a:p>
                      <a:pPr algn="ctr" fontAlgn="ctr"/>
                      <a:r>
                        <a:rPr lang="fr-FR" sz="1200" u="none" strike="noStrike" noProof="0">
                          <a:solidFill>
                            <a:srgbClr val="3B2C4D"/>
                          </a:solidFill>
                          <a:effectLst/>
                          <a:latin typeface="Fira Sans Condensed ExtraBold" panose="020B0903050000020004" pitchFamily="34" charset="0"/>
                          <a:ea typeface="+mn-ea"/>
                          <a:cs typeface="Calibri Light" panose="020F0302020204030204" pitchFamily="34" charset="0"/>
                        </a:rPr>
                        <a:t>TOTAL</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u="none" strike="noStrike" noProof="0" dirty="0">
                          <a:solidFill>
                            <a:srgbClr val="3B2B4D"/>
                          </a:solidFill>
                          <a:effectLst/>
                          <a:latin typeface="Fira Sans" panose="020B0503050000020004" pitchFamily="34" charset="0"/>
                          <a:ea typeface="+mn-ea"/>
                          <a:cs typeface="Calibri Light" panose="020F0302020204030204" pitchFamily="34" charset="0"/>
                        </a:rPr>
                        <a:t>ÉTATS-UNIS</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1" u="none" strike="noStrike" noProof="0" dirty="0">
                          <a:solidFill>
                            <a:srgbClr val="3B2B4D"/>
                          </a:solidFill>
                          <a:effectLst/>
                          <a:latin typeface="Fira Sans" panose="020B0503050000020004" pitchFamily="34" charset="0"/>
                          <a:ea typeface="+mn-ea"/>
                          <a:cs typeface="Calibri Light" panose="020F0302020204030204" pitchFamily="34" charset="0"/>
                        </a:rPr>
                        <a:t>AMÉRIQUE LATINE</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Brésil</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Mexique</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u="none" strike="noStrike" noProof="0">
                          <a:solidFill>
                            <a:srgbClr val="3B2B4D"/>
                          </a:solidFill>
                          <a:effectLst/>
                          <a:latin typeface="Fira Sans" panose="020B0503050000020004" pitchFamily="34" charset="0"/>
                          <a:ea typeface="+mn-ea"/>
                          <a:cs typeface="Calibri Light" panose="020F0302020204030204" pitchFamily="34" charset="0"/>
                        </a:rPr>
                        <a:t>EUROPE</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France</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dirty="0">
                          <a:solidFill>
                            <a:srgbClr val="3B2B4D"/>
                          </a:solidFill>
                          <a:effectLst/>
                          <a:latin typeface="Fira Sans" panose="020B0503050000020004" pitchFamily="34" charset="0"/>
                          <a:ea typeface="+mn-ea"/>
                          <a:cs typeface="Calibri Light" panose="020F0302020204030204" pitchFamily="34" charset="0"/>
                        </a:rPr>
                        <a:t>Allemagne</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Italie</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Portugal</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Pologne</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Finlande</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u="none" strike="noStrike" noProof="0">
                          <a:solidFill>
                            <a:srgbClr val="3B2B4D"/>
                          </a:solidFill>
                          <a:effectLst/>
                          <a:latin typeface="Fira Sans" panose="020B0503050000020004" pitchFamily="34" charset="0"/>
                          <a:ea typeface="+mn-ea"/>
                          <a:cs typeface="Calibri Light" panose="020F0302020204030204" pitchFamily="34" charset="0"/>
                        </a:rPr>
                        <a:t>ASIE</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Chine</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fr-FR" sz="1200" u="none" strike="noStrike" noProof="0" dirty="0">
                          <a:solidFill>
                            <a:srgbClr val="3B2B4D"/>
                          </a:solidFill>
                          <a:effectLst/>
                          <a:latin typeface="Fira Sans" panose="020B0503050000020004" pitchFamily="34" charset="0"/>
                          <a:ea typeface="+mn-ea"/>
                          <a:cs typeface="Calibri Light" panose="020F0302020204030204" pitchFamily="34" charset="0"/>
                        </a:rPr>
                        <a:t>Vietnam</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bl>
          </a:graphicData>
        </a:graphic>
      </p:graphicFrame>
      <p:pic>
        <p:nvPicPr>
          <p:cNvPr id="23" name="Image 22" descr="Une image contenant texte, clipart, graphique vectoriel  Description générée automatiquement">
            <a:extLst>
              <a:ext uri="{FF2B5EF4-FFF2-40B4-BE49-F238E27FC236}">
                <a16:creationId xmlns:a16="http://schemas.microsoft.com/office/drawing/2014/main" id="{2D44AB93-0145-C2FC-6CED-91413FB4506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04087" y="5697674"/>
            <a:ext cx="290876" cy="290876"/>
          </a:xfrm>
          <a:prstGeom prst="rect">
            <a:avLst/>
          </a:prstGeom>
        </p:spPr>
      </p:pic>
      <p:pic>
        <p:nvPicPr>
          <p:cNvPr id="27" name="Image 26" descr="Une image contenant texte, clipart  Description générée automatiquement">
            <a:extLst>
              <a:ext uri="{FF2B5EF4-FFF2-40B4-BE49-F238E27FC236}">
                <a16:creationId xmlns:a16="http://schemas.microsoft.com/office/drawing/2014/main" id="{99397830-0940-AFF3-ED6A-43867F17C1E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924825" y="5708665"/>
            <a:ext cx="290876" cy="290876"/>
          </a:xfrm>
          <a:prstGeom prst="rect">
            <a:avLst/>
          </a:prstGeom>
        </p:spPr>
      </p:pic>
      <p:pic>
        <p:nvPicPr>
          <p:cNvPr id="28" name="Image 27" descr="Une image contenant texte, clipart  Description générée automatiquement">
            <a:extLst>
              <a:ext uri="{FF2B5EF4-FFF2-40B4-BE49-F238E27FC236}">
                <a16:creationId xmlns:a16="http://schemas.microsoft.com/office/drawing/2014/main" id="{9B78A2D2-E7CA-E463-1A94-E92F9C67B86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200291" y="5697674"/>
            <a:ext cx="290876" cy="290876"/>
          </a:xfrm>
          <a:prstGeom prst="rect">
            <a:avLst/>
          </a:prstGeom>
        </p:spPr>
      </p:pic>
      <p:pic>
        <p:nvPicPr>
          <p:cNvPr id="30" name="Image 29" descr="Une image contenant texte, clipart  Description générée automatiquement">
            <a:extLst>
              <a:ext uri="{FF2B5EF4-FFF2-40B4-BE49-F238E27FC236}">
                <a16:creationId xmlns:a16="http://schemas.microsoft.com/office/drawing/2014/main" id="{4DD0E1FA-8B14-EF1C-F1D2-4BC45715D4E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66803" y="5716435"/>
            <a:ext cx="290876" cy="290876"/>
          </a:xfrm>
          <a:prstGeom prst="rect">
            <a:avLst/>
          </a:prstGeom>
        </p:spPr>
      </p:pic>
      <p:pic>
        <p:nvPicPr>
          <p:cNvPr id="31" name="Image 30" descr="Une image contenant texte, clipart  Description générée automatiquement">
            <a:extLst>
              <a:ext uri="{FF2B5EF4-FFF2-40B4-BE49-F238E27FC236}">
                <a16:creationId xmlns:a16="http://schemas.microsoft.com/office/drawing/2014/main" id="{1D4D59A0-4B70-9615-F33C-D4A70D30506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12923" y="5697674"/>
            <a:ext cx="290876" cy="290876"/>
          </a:xfrm>
          <a:prstGeom prst="rect">
            <a:avLst/>
          </a:prstGeom>
        </p:spPr>
      </p:pic>
      <p:pic>
        <p:nvPicPr>
          <p:cNvPr id="32" name="Image 31" descr="Une image contenant texte, clipart  Description générée automatiquement">
            <a:extLst>
              <a:ext uri="{FF2B5EF4-FFF2-40B4-BE49-F238E27FC236}">
                <a16:creationId xmlns:a16="http://schemas.microsoft.com/office/drawing/2014/main" id="{4004E780-A7C3-855F-F076-44D8B4100CF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169015" y="5697674"/>
            <a:ext cx="290876" cy="290876"/>
          </a:xfrm>
          <a:prstGeom prst="rect">
            <a:avLst/>
          </a:prstGeom>
        </p:spPr>
      </p:pic>
      <p:pic>
        <p:nvPicPr>
          <p:cNvPr id="33" name="Image 32">
            <a:extLst>
              <a:ext uri="{FF2B5EF4-FFF2-40B4-BE49-F238E27FC236}">
                <a16:creationId xmlns:a16="http://schemas.microsoft.com/office/drawing/2014/main" id="{7BEEC857-7A10-F33F-DA3A-BF4E7AAEA1E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458189" y="5725276"/>
            <a:ext cx="273192" cy="273192"/>
          </a:xfrm>
          <a:prstGeom prst="rect">
            <a:avLst/>
          </a:prstGeom>
          <a:effectLst>
            <a:outerShdw blurRad="63500" sx="75000" sy="75000" algn="ctr" rotWithShape="0">
              <a:prstClr val="black">
                <a:alpha val="40000"/>
              </a:prstClr>
            </a:outerShdw>
          </a:effectLst>
        </p:spPr>
      </p:pic>
      <p:pic>
        <p:nvPicPr>
          <p:cNvPr id="34" name="Image 33">
            <a:extLst>
              <a:ext uri="{FF2B5EF4-FFF2-40B4-BE49-F238E27FC236}">
                <a16:creationId xmlns:a16="http://schemas.microsoft.com/office/drawing/2014/main" id="{E3EACA66-C801-3A6A-0116-A4F787259B3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298890" y="5724354"/>
            <a:ext cx="275037" cy="275037"/>
          </a:xfrm>
          <a:prstGeom prst="rect">
            <a:avLst/>
          </a:prstGeom>
          <a:effectLst>
            <a:outerShdw blurRad="63500" sx="75000" sy="75000" algn="ctr" rotWithShape="0">
              <a:prstClr val="black">
                <a:alpha val="40000"/>
              </a:prstClr>
            </a:outerShdw>
          </a:effectLst>
        </p:spPr>
      </p:pic>
      <p:pic>
        <p:nvPicPr>
          <p:cNvPr id="35" name="Image 34">
            <a:extLst>
              <a:ext uri="{FF2B5EF4-FFF2-40B4-BE49-F238E27FC236}">
                <a16:creationId xmlns:a16="http://schemas.microsoft.com/office/drawing/2014/main" id="{9DAA4A69-C501-C5B2-354A-131F6E64D213}"/>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1741842" y="5714283"/>
            <a:ext cx="279639" cy="279639"/>
          </a:xfrm>
          <a:prstGeom prst="rect">
            <a:avLst/>
          </a:prstGeom>
          <a:effectLst>
            <a:outerShdw blurRad="63500" sx="75000" sy="75000" algn="ctr" rotWithShape="0">
              <a:prstClr val="black">
                <a:alpha val="40000"/>
              </a:prstClr>
            </a:outerShdw>
          </a:effectLst>
        </p:spPr>
      </p:pic>
      <p:pic>
        <p:nvPicPr>
          <p:cNvPr id="60" name="Image 59">
            <a:extLst>
              <a:ext uri="{FF2B5EF4-FFF2-40B4-BE49-F238E27FC236}">
                <a16:creationId xmlns:a16="http://schemas.microsoft.com/office/drawing/2014/main" id="{69373BD3-3691-208B-EBCA-DF4D0A84EA14}"/>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014945" y="5681971"/>
            <a:ext cx="300960" cy="300960"/>
          </a:xfrm>
          <a:prstGeom prst="rect">
            <a:avLst/>
          </a:prstGeom>
        </p:spPr>
      </p:pic>
      <p:pic>
        <p:nvPicPr>
          <p:cNvPr id="61" name="Image 60">
            <a:extLst>
              <a:ext uri="{FF2B5EF4-FFF2-40B4-BE49-F238E27FC236}">
                <a16:creationId xmlns:a16="http://schemas.microsoft.com/office/drawing/2014/main" id="{87470AB7-413B-F4B7-7801-363742AC5604}"/>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6877503" y="5703621"/>
            <a:ext cx="300960" cy="300960"/>
          </a:xfrm>
          <a:prstGeom prst="rect">
            <a:avLst/>
          </a:prstGeom>
        </p:spPr>
      </p:pic>
      <p:pic>
        <p:nvPicPr>
          <p:cNvPr id="10" name="Graphique 9" descr="Faire un zoom avant contour">
            <a:extLst>
              <a:ext uri="{FF2B5EF4-FFF2-40B4-BE49-F238E27FC236}">
                <a16:creationId xmlns:a16="http://schemas.microsoft.com/office/drawing/2014/main" id="{72735DD5-3316-E3E0-A55F-9DFE558C6ADA}"/>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rot="1596422">
            <a:off x="92625" y="1018110"/>
            <a:ext cx="483260" cy="483260"/>
          </a:xfrm>
          <a:prstGeom prst="rect">
            <a:avLst/>
          </a:prstGeom>
        </p:spPr>
      </p:pic>
      <p:sp>
        <p:nvSpPr>
          <p:cNvPr id="2" name="Google Shape;116;p17">
            <a:extLst>
              <a:ext uri="{FF2B5EF4-FFF2-40B4-BE49-F238E27FC236}">
                <a16:creationId xmlns:a16="http://schemas.microsoft.com/office/drawing/2014/main" id="{E5D6CDBD-0E0B-9A16-2F60-9F180EB3469D}"/>
              </a:ext>
            </a:extLst>
          </p:cNvPr>
          <p:cNvSpPr txBox="1"/>
          <p:nvPr/>
        </p:nvSpPr>
        <p:spPr>
          <a:xfrm>
            <a:off x="731400" y="1077401"/>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a:solidFill>
                  <a:srgbClr val="A59DAE"/>
                </a:solidFill>
                <a:latin typeface="Fira Sans"/>
                <a:ea typeface="Fira Sans"/>
                <a:cs typeface="Fira Sans"/>
                <a:sym typeface="Fira Sans"/>
              </a:rPr>
              <a:t>Connaissez-vous la différence entre le vagin et la vulve ?</a:t>
            </a:r>
          </a:p>
          <a:p>
            <a:pPr defTabSz="1219170">
              <a:buClr>
                <a:srgbClr val="000000"/>
              </a:buClr>
              <a:defRPr/>
            </a:pPr>
            <a:r>
              <a:rPr lang="fr-FR" sz="1333" i="1">
                <a:solidFill>
                  <a:srgbClr val="A59DAE"/>
                </a:solidFill>
                <a:latin typeface="Fira Sans"/>
                <a:ea typeface="Fira Sans"/>
                <a:cs typeface="Fira Sans"/>
                <a:sym typeface="Fira Sans"/>
              </a:rPr>
              <a:t>Base : Femmes (n = 3 872)</a:t>
            </a:r>
          </a:p>
        </p:txBody>
      </p:sp>
    </p:spTree>
    <p:extLst>
      <p:ext uri="{BB962C8B-B14F-4D97-AF65-F5344CB8AC3E}">
        <p14:creationId xmlns:p14="http://schemas.microsoft.com/office/powerpoint/2010/main" val="2773825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DD4033D0-E9D8-9B28-0081-D4EED0DF2FD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E40C0A5-6EF0-D508-BB93-1842720C1C6F}"/>
              </a:ext>
            </a:extLst>
          </p:cNvPr>
          <p:cNvSpPr/>
          <p:nvPr/>
        </p:nvSpPr>
        <p:spPr>
          <a:xfrm>
            <a:off x="133350" y="2611366"/>
            <a:ext cx="1844305" cy="3478538"/>
          </a:xfrm>
          <a:prstGeom prst="rect">
            <a:avLst/>
          </a:prstGeom>
          <a:solidFill>
            <a:srgbClr val="F2E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GB" sz="2400" dirty="0">
              <a:solidFill>
                <a:prstClr val="white"/>
              </a:solidFill>
              <a:latin typeface="Calibri" panose="020F0502020204030204"/>
            </a:endParaRPr>
          </a:p>
        </p:txBody>
      </p:sp>
      <p:graphicFrame>
        <p:nvGraphicFramePr>
          <p:cNvPr id="2" name="Graphique 1">
            <a:extLst>
              <a:ext uri="{FF2B5EF4-FFF2-40B4-BE49-F238E27FC236}">
                <a16:creationId xmlns:a16="http://schemas.microsoft.com/office/drawing/2014/main" id="{6C47278F-632B-17CC-5B28-AC39A7D5BF83}"/>
              </a:ext>
            </a:extLst>
          </p:cNvPr>
          <p:cNvGraphicFramePr/>
          <p:nvPr/>
        </p:nvGraphicFramePr>
        <p:xfrm>
          <a:off x="-209552" y="2386741"/>
          <a:ext cx="12767655" cy="3072392"/>
        </p:xfrm>
        <a:graphic>
          <a:graphicData uri="http://schemas.openxmlformats.org/drawingml/2006/chart">
            <c:chart xmlns:c="http://schemas.openxmlformats.org/drawingml/2006/chart" xmlns:r="http://schemas.openxmlformats.org/officeDocument/2006/relationships" r:id="rId3"/>
          </a:graphicData>
        </a:graphic>
      </p:graphicFrame>
      <p:sp>
        <p:nvSpPr>
          <p:cNvPr id="115" name="Google Shape;115;p17">
            <a:extLst>
              <a:ext uri="{FF2B5EF4-FFF2-40B4-BE49-F238E27FC236}">
                <a16:creationId xmlns:a16="http://schemas.microsoft.com/office/drawing/2014/main" id="{BDA3A54F-9DFB-EF7E-CE6E-80203923D2CF}"/>
              </a:ext>
            </a:extLst>
          </p:cNvPr>
          <p:cNvSpPr txBox="1"/>
          <p:nvPr/>
        </p:nvSpPr>
        <p:spPr>
          <a:xfrm>
            <a:off x="731400" y="209403"/>
            <a:ext cx="10389171" cy="538365"/>
          </a:xfrm>
          <a:prstGeom prst="rect">
            <a:avLst/>
          </a:prstGeom>
          <a:noFill/>
          <a:ln>
            <a:noFill/>
          </a:ln>
        </p:spPr>
        <p:txBody>
          <a:bodyPr spcFirstLastPara="1" wrap="square" lIns="0" tIns="96000" rIns="0" bIns="96000" anchor="t" anchorCtr="0">
            <a:noAutofit/>
          </a:bodyPr>
          <a:lstStyle/>
          <a:p>
            <a:pPr defTabSz="1219170">
              <a:defRPr/>
            </a:pPr>
            <a:r>
              <a:rPr lang="fr-FR" sz="2133">
                <a:solidFill>
                  <a:srgbClr val="29193E"/>
                </a:solidFill>
                <a:latin typeface="Fira Sans ExtraBold"/>
                <a:ea typeface="Fira Sans ExtraBold"/>
                <a:cs typeface="Fira Sans ExtraBold"/>
                <a:sym typeface="Fira Sans ExtraBold"/>
              </a:rPr>
              <a:t>Les femmes souffrant de problèmes de santé sont plus susceptibles que la moyenne de connaître la différence entre le vagin et la vulve.</a:t>
            </a:r>
          </a:p>
        </p:txBody>
      </p:sp>
      <p:grpSp>
        <p:nvGrpSpPr>
          <p:cNvPr id="5" name="Group 616">
            <a:extLst>
              <a:ext uri="{FF2B5EF4-FFF2-40B4-BE49-F238E27FC236}">
                <a16:creationId xmlns:a16="http://schemas.microsoft.com/office/drawing/2014/main" id="{0B5D3C8C-69D1-11CD-4E85-34953571F373}"/>
              </a:ext>
            </a:extLst>
          </p:cNvPr>
          <p:cNvGrpSpPr>
            <a:grpSpLocks noChangeAspect="1"/>
          </p:cNvGrpSpPr>
          <p:nvPr/>
        </p:nvGrpSpPr>
        <p:grpSpPr>
          <a:xfrm>
            <a:off x="11460600" y="179885"/>
            <a:ext cx="588597" cy="418324"/>
            <a:chOff x="2042518" y="1008064"/>
            <a:chExt cx="444500" cy="315913"/>
          </a:xfrm>
          <a:noFill/>
        </p:grpSpPr>
        <p:sp>
          <p:nvSpPr>
            <p:cNvPr id="6" name="Freeform 9">
              <a:extLst>
                <a:ext uri="{FF2B5EF4-FFF2-40B4-BE49-F238E27FC236}">
                  <a16:creationId xmlns:a16="http://schemas.microsoft.com/office/drawing/2014/main" id="{07B3C1BE-32F9-5EB7-7B86-36AD88AA3C43}"/>
                </a:ext>
              </a:extLst>
            </p:cNvPr>
            <p:cNvSpPr>
              <a:spLocks/>
            </p:cNvSpPr>
            <p:nvPr/>
          </p:nvSpPr>
          <p:spPr bwMode="auto">
            <a:xfrm>
              <a:off x="2114551" y="1135064"/>
              <a:ext cx="330200" cy="188913"/>
            </a:xfrm>
            <a:custGeom>
              <a:avLst/>
              <a:gdLst/>
              <a:ahLst/>
              <a:cxnLst>
                <a:cxn ang="0">
                  <a:pos x="183" y="16"/>
                </a:cxn>
                <a:cxn ang="0">
                  <a:pos x="164" y="86"/>
                </a:cxn>
                <a:cxn ang="0">
                  <a:pos x="155" y="44"/>
                </a:cxn>
                <a:cxn ang="0">
                  <a:pos x="135" y="129"/>
                </a:cxn>
                <a:cxn ang="0">
                  <a:pos x="108" y="0"/>
                </a:cxn>
                <a:cxn ang="0">
                  <a:pos x="99" y="43"/>
                </a:cxn>
                <a:cxn ang="0">
                  <a:pos x="0" y="43"/>
                </a:cxn>
                <a:cxn ang="0">
                  <a:pos x="149" y="170"/>
                </a:cxn>
                <a:cxn ang="0">
                  <a:pos x="298" y="43"/>
                </a:cxn>
                <a:cxn ang="0">
                  <a:pos x="190" y="43"/>
                </a:cxn>
                <a:cxn ang="0">
                  <a:pos x="183" y="16"/>
                </a:cxn>
              </a:cxnLst>
              <a:rect l="0" t="0" r="r" b="b"/>
              <a:pathLst>
                <a:path w="298" h="170">
                  <a:moveTo>
                    <a:pt x="183" y="16"/>
                  </a:moveTo>
                  <a:cubicBezTo>
                    <a:pt x="164" y="86"/>
                    <a:pt x="164" y="86"/>
                    <a:pt x="164" y="86"/>
                  </a:cubicBezTo>
                  <a:cubicBezTo>
                    <a:pt x="155" y="44"/>
                    <a:pt x="155" y="44"/>
                    <a:pt x="155" y="44"/>
                  </a:cubicBezTo>
                  <a:cubicBezTo>
                    <a:pt x="135" y="129"/>
                    <a:pt x="135" y="129"/>
                    <a:pt x="135" y="129"/>
                  </a:cubicBezTo>
                  <a:cubicBezTo>
                    <a:pt x="108" y="0"/>
                    <a:pt x="108" y="0"/>
                    <a:pt x="108" y="0"/>
                  </a:cubicBezTo>
                  <a:cubicBezTo>
                    <a:pt x="99" y="43"/>
                    <a:pt x="99" y="43"/>
                    <a:pt x="99" y="43"/>
                  </a:cubicBezTo>
                  <a:cubicBezTo>
                    <a:pt x="0" y="43"/>
                    <a:pt x="0" y="43"/>
                    <a:pt x="0" y="43"/>
                  </a:cubicBezTo>
                  <a:cubicBezTo>
                    <a:pt x="34" y="91"/>
                    <a:pt x="99" y="127"/>
                    <a:pt x="149" y="170"/>
                  </a:cubicBezTo>
                  <a:cubicBezTo>
                    <a:pt x="199" y="128"/>
                    <a:pt x="264" y="91"/>
                    <a:pt x="298" y="43"/>
                  </a:cubicBezTo>
                  <a:cubicBezTo>
                    <a:pt x="190" y="43"/>
                    <a:pt x="190" y="43"/>
                    <a:pt x="190" y="43"/>
                  </a:cubicBezTo>
                  <a:lnTo>
                    <a:pt x="183" y="16"/>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7" name="Freeform 10">
              <a:extLst>
                <a:ext uri="{FF2B5EF4-FFF2-40B4-BE49-F238E27FC236}">
                  <a16:creationId xmlns:a16="http://schemas.microsoft.com/office/drawing/2014/main" id="{21C53759-213F-2CB4-7337-B83D743D7829}"/>
                </a:ext>
              </a:extLst>
            </p:cNvPr>
            <p:cNvSpPr>
              <a:spLocks/>
            </p:cNvSpPr>
            <p:nvPr/>
          </p:nvSpPr>
          <p:spPr bwMode="auto">
            <a:xfrm>
              <a:off x="2072680" y="1008064"/>
              <a:ext cx="385763" cy="211138"/>
            </a:xfrm>
            <a:custGeom>
              <a:avLst/>
              <a:gdLst/>
              <a:ahLst/>
              <a:cxnLst>
                <a:cxn ang="0">
                  <a:pos x="132" y="59"/>
                </a:cxn>
                <a:cxn ang="0">
                  <a:pos x="160" y="190"/>
                </a:cxn>
                <a:cxn ang="0">
                  <a:pos x="178" y="107"/>
                </a:cxn>
                <a:cxn ang="0">
                  <a:pos x="189" y="152"/>
                </a:cxn>
                <a:cxn ang="0">
                  <a:pos x="206" y="87"/>
                </a:cxn>
                <a:cxn ang="0">
                  <a:pos x="223" y="145"/>
                </a:cxn>
                <a:cxn ang="0">
                  <a:pos x="330" y="145"/>
                </a:cxn>
                <a:cxn ang="0">
                  <a:pos x="347" y="85"/>
                </a:cxn>
                <a:cxn ang="0">
                  <a:pos x="260" y="0"/>
                </a:cxn>
                <a:cxn ang="0">
                  <a:pos x="173" y="59"/>
                </a:cxn>
                <a:cxn ang="0">
                  <a:pos x="86" y="0"/>
                </a:cxn>
                <a:cxn ang="0">
                  <a:pos x="0" y="85"/>
                </a:cxn>
                <a:cxn ang="0">
                  <a:pos x="17" y="145"/>
                </a:cxn>
                <a:cxn ang="0">
                  <a:pos x="114" y="145"/>
                </a:cxn>
                <a:cxn ang="0">
                  <a:pos x="132" y="59"/>
                </a:cxn>
              </a:cxnLst>
              <a:rect l="0" t="0" r="r" b="b"/>
              <a:pathLst>
                <a:path w="347" h="190">
                  <a:moveTo>
                    <a:pt x="132" y="59"/>
                  </a:moveTo>
                  <a:cubicBezTo>
                    <a:pt x="160" y="190"/>
                    <a:pt x="160" y="190"/>
                    <a:pt x="160" y="190"/>
                  </a:cubicBezTo>
                  <a:cubicBezTo>
                    <a:pt x="178" y="107"/>
                    <a:pt x="178" y="107"/>
                    <a:pt x="178" y="107"/>
                  </a:cubicBezTo>
                  <a:cubicBezTo>
                    <a:pt x="189" y="152"/>
                    <a:pt x="189" y="152"/>
                    <a:pt x="189" y="152"/>
                  </a:cubicBezTo>
                  <a:cubicBezTo>
                    <a:pt x="206" y="87"/>
                    <a:pt x="206" y="87"/>
                    <a:pt x="206" y="87"/>
                  </a:cubicBezTo>
                  <a:cubicBezTo>
                    <a:pt x="223" y="145"/>
                    <a:pt x="223" y="145"/>
                    <a:pt x="223" y="145"/>
                  </a:cubicBezTo>
                  <a:cubicBezTo>
                    <a:pt x="330" y="145"/>
                    <a:pt x="330" y="145"/>
                    <a:pt x="330" y="145"/>
                  </a:cubicBezTo>
                  <a:cubicBezTo>
                    <a:pt x="340" y="127"/>
                    <a:pt x="347" y="107"/>
                    <a:pt x="347" y="85"/>
                  </a:cubicBezTo>
                  <a:cubicBezTo>
                    <a:pt x="347" y="38"/>
                    <a:pt x="308" y="0"/>
                    <a:pt x="260" y="0"/>
                  </a:cubicBezTo>
                  <a:cubicBezTo>
                    <a:pt x="215" y="0"/>
                    <a:pt x="173" y="34"/>
                    <a:pt x="173" y="59"/>
                  </a:cubicBezTo>
                  <a:cubicBezTo>
                    <a:pt x="173" y="33"/>
                    <a:pt x="131" y="0"/>
                    <a:pt x="86" y="0"/>
                  </a:cubicBezTo>
                  <a:cubicBezTo>
                    <a:pt x="38" y="0"/>
                    <a:pt x="0" y="38"/>
                    <a:pt x="0" y="85"/>
                  </a:cubicBezTo>
                  <a:cubicBezTo>
                    <a:pt x="0" y="107"/>
                    <a:pt x="6" y="127"/>
                    <a:pt x="17" y="145"/>
                  </a:cubicBezTo>
                  <a:cubicBezTo>
                    <a:pt x="114" y="145"/>
                    <a:pt x="114" y="145"/>
                    <a:pt x="114" y="145"/>
                  </a:cubicBezTo>
                  <a:lnTo>
                    <a:pt x="132" y="59"/>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23" name="Freeform 11">
              <a:extLst>
                <a:ext uri="{FF2B5EF4-FFF2-40B4-BE49-F238E27FC236}">
                  <a16:creationId xmlns:a16="http://schemas.microsoft.com/office/drawing/2014/main" id="{C1FDF7AB-E862-188B-D7A7-6F5DC3357B50}"/>
                </a:ext>
              </a:extLst>
            </p:cNvPr>
            <p:cNvSpPr>
              <a:spLocks/>
            </p:cNvSpPr>
            <p:nvPr/>
          </p:nvSpPr>
          <p:spPr bwMode="auto">
            <a:xfrm>
              <a:off x="2429868" y="1169989"/>
              <a:ext cx="57150" cy="12700"/>
            </a:xfrm>
            <a:custGeom>
              <a:avLst/>
              <a:gdLst/>
              <a:ahLst/>
              <a:cxnLst>
                <a:cxn ang="0">
                  <a:pos x="51" y="0"/>
                </a:cxn>
                <a:cxn ang="0">
                  <a:pos x="8" y="0"/>
                </a:cxn>
                <a:cxn ang="0">
                  <a:pos x="0" y="11"/>
                </a:cxn>
                <a:cxn ang="0">
                  <a:pos x="51" y="11"/>
                </a:cxn>
                <a:cxn ang="0">
                  <a:pos x="51" y="0"/>
                </a:cxn>
              </a:cxnLst>
              <a:rect l="0" t="0" r="r" b="b"/>
              <a:pathLst>
                <a:path w="51" h="11">
                  <a:moveTo>
                    <a:pt x="51" y="0"/>
                  </a:moveTo>
                  <a:cubicBezTo>
                    <a:pt x="8" y="0"/>
                    <a:pt x="8" y="0"/>
                    <a:pt x="8" y="0"/>
                  </a:cubicBezTo>
                  <a:cubicBezTo>
                    <a:pt x="5" y="4"/>
                    <a:pt x="3" y="7"/>
                    <a:pt x="0" y="11"/>
                  </a:cubicBezTo>
                  <a:cubicBezTo>
                    <a:pt x="51" y="11"/>
                    <a:pt x="51" y="11"/>
                    <a:pt x="51" y="11"/>
                  </a:cubicBezTo>
                  <a:lnTo>
                    <a:pt x="51" y="0"/>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27" name="Freeform 12">
              <a:extLst>
                <a:ext uri="{FF2B5EF4-FFF2-40B4-BE49-F238E27FC236}">
                  <a16:creationId xmlns:a16="http://schemas.microsoft.com/office/drawing/2014/main" id="{5C48BF16-B697-A4C6-57C2-D1210FC2F750}"/>
                </a:ext>
              </a:extLst>
            </p:cNvPr>
            <p:cNvSpPr>
              <a:spLocks/>
            </p:cNvSpPr>
            <p:nvPr/>
          </p:nvSpPr>
          <p:spPr bwMode="auto">
            <a:xfrm>
              <a:off x="2042518" y="1169989"/>
              <a:ext cx="57150" cy="12700"/>
            </a:xfrm>
            <a:custGeom>
              <a:avLst/>
              <a:gdLst/>
              <a:ahLst/>
              <a:cxnLst>
                <a:cxn ang="0">
                  <a:pos x="0" y="0"/>
                </a:cxn>
                <a:cxn ang="0">
                  <a:pos x="0" y="11"/>
                </a:cxn>
                <a:cxn ang="0">
                  <a:pos x="51" y="11"/>
                </a:cxn>
                <a:cxn ang="0">
                  <a:pos x="44" y="0"/>
                </a:cxn>
                <a:cxn ang="0">
                  <a:pos x="0" y="0"/>
                </a:cxn>
              </a:cxnLst>
              <a:rect l="0" t="0" r="r" b="b"/>
              <a:pathLst>
                <a:path w="51" h="11">
                  <a:moveTo>
                    <a:pt x="0" y="0"/>
                  </a:moveTo>
                  <a:cubicBezTo>
                    <a:pt x="0" y="11"/>
                    <a:pt x="0" y="11"/>
                    <a:pt x="0" y="11"/>
                  </a:cubicBezTo>
                  <a:cubicBezTo>
                    <a:pt x="51" y="11"/>
                    <a:pt x="51" y="11"/>
                    <a:pt x="51" y="11"/>
                  </a:cubicBezTo>
                  <a:cubicBezTo>
                    <a:pt x="48" y="7"/>
                    <a:pt x="46" y="4"/>
                    <a:pt x="44" y="0"/>
                  </a:cubicBezTo>
                  <a:lnTo>
                    <a:pt x="0" y="0"/>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28" name="Freeform 13">
              <a:extLst>
                <a:ext uri="{FF2B5EF4-FFF2-40B4-BE49-F238E27FC236}">
                  <a16:creationId xmlns:a16="http://schemas.microsoft.com/office/drawing/2014/main" id="{F66ADD14-28DB-FE1D-D75C-EEDFD86B72E0}"/>
                </a:ext>
              </a:extLst>
            </p:cNvPr>
            <p:cNvSpPr>
              <a:spLocks/>
            </p:cNvSpPr>
            <p:nvPr/>
          </p:nvSpPr>
          <p:spPr bwMode="auto">
            <a:xfrm>
              <a:off x="2106613" y="1074739"/>
              <a:ext cx="347663" cy="203200"/>
            </a:xfrm>
            <a:custGeom>
              <a:avLst/>
              <a:gdLst/>
              <a:ahLst/>
              <a:cxnLst>
                <a:cxn ang="0">
                  <a:pos x="206" y="86"/>
                </a:cxn>
                <a:cxn ang="0">
                  <a:pos x="189" y="28"/>
                </a:cxn>
                <a:cxn ang="0">
                  <a:pos x="172" y="93"/>
                </a:cxn>
                <a:cxn ang="0">
                  <a:pos x="161" y="48"/>
                </a:cxn>
                <a:cxn ang="0">
                  <a:pos x="143" y="131"/>
                </a:cxn>
                <a:cxn ang="0">
                  <a:pos x="115" y="0"/>
                </a:cxn>
                <a:cxn ang="0">
                  <a:pos x="97" y="86"/>
                </a:cxn>
                <a:cxn ang="0">
                  <a:pos x="0" y="86"/>
                </a:cxn>
                <a:cxn ang="0">
                  <a:pos x="7" y="97"/>
                </a:cxn>
                <a:cxn ang="0">
                  <a:pos x="106" y="97"/>
                </a:cxn>
                <a:cxn ang="0">
                  <a:pos x="115" y="54"/>
                </a:cxn>
                <a:cxn ang="0">
                  <a:pos x="142" y="183"/>
                </a:cxn>
                <a:cxn ang="0">
                  <a:pos x="162" y="98"/>
                </a:cxn>
                <a:cxn ang="0">
                  <a:pos x="171" y="140"/>
                </a:cxn>
                <a:cxn ang="0">
                  <a:pos x="190" y="70"/>
                </a:cxn>
                <a:cxn ang="0">
                  <a:pos x="197" y="97"/>
                </a:cxn>
                <a:cxn ang="0">
                  <a:pos x="305" y="97"/>
                </a:cxn>
                <a:cxn ang="0">
                  <a:pos x="313" y="86"/>
                </a:cxn>
                <a:cxn ang="0">
                  <a:pos x="206" y="86"/>
                </a:cxn>
              </a:cxnLst>
              <a:rect l="0" t="0" r="r" b="b"/>
              <a:pathLst>
                <a:path w="313" h="183">
                  <a:moveTo>
                    <a:pt x="206" y="86"/>
                  </a:moveTo>
                  <a:cubicBezTo>
                    <a:pt x="189" y="28"/>
                    <a:pt x="189" y="28"/>
                    <a:pt x="189" y="28"/>
                  </a:cubicBezTo>
                  <a:cubicBezTo>
                    <a:pt x="172" y="93"/>
                    <a:pt x="172" y="93"/>
                    <a:pt x="172" y="93"/>
                  </a:cubicBezTo>
                  <a:cubicBezTo>
                    <a:pt x="161" y="48"/>
                    <a:pt x="161" y="48"/>
                    <a:pt x="161" y="48"/>
                  </a:cubicBezTo>
                  <a:cubicBezTo>
                    <a:pt x="143" y="131"/>
                    <a:pt x="143" y="131"/>
                    <a:pt x="143" y="131"/>
                  </a:cubicBezTo>
                  <a:cubicBezTo>
                    <a:pt x="115" y="0"/>
                    <a:pt x="115" y="0"/>
                    <a:pt x="115" y="0"/>
                  </a:cubicBezTo>
                  <a:cubicBezTo>
                    <a:pt x="97" y="86"/>
                    <a:pt x="97" y="86"/>
                    <a:pt x="97" y="86"/>
                  </a:cubicBezTo>
                  <a:cubicBezTo>
                    <a:pt x="0" y="86"/>
                    <a:pt x="0" y="86"/>
                    <a:pt x="0" y="86"/>
                  </a:cubicBezTo>
                  <a:cubicBezTo>
                    <a:pt x="2" y="90"/>
                    <a:pt x="4" y="93"/>
                    <a:pt x="7" y="97"/>
                  </a:cubicBezTo>
                  <a:cubicBezTo>
                    <a:pt x="106" y="97"/>
                    <a:pt x="106" y="97"/>
                    <a:pt x="106" y="97"/>
                  </a:cubicBezTo>
                  <a:cubicBezTo>
                    <a:pt x="115" y="54"/>
                    <a:pt x="115" y="54"/>
                    <a:pt x="115" y="54"/>
                  </a:cubicBezTo>
                  <a:cubicBezTo>
                    <a:pt x="142" y="183"/>
                    <a:pt x="142" y="183"/>
                    <a:pt x="142" y="183"/>
                  </a:cubicBezTo>
                  <a:cubicBezTo>
                    <a:pt x="162" y="98"/>
                    <a:pt x="162" y="98"/>
                    <a:pt x="162" y="98"/>
                  </a:cubicBezTo>
                  <a:cubicBezTo>
                    <a:pt x="171" y="140"/>
                    <a:pt x="171" y="140"/>
                    <a:pt x="171" y="140"/>
                  </a:cubicBezTo>
                  <a:cubicBezTo>
                    <a:pt x="190" y="70"/>
                    <a:pt x="190" y="70"/>
                    <a:pt x="190" y="70"/>
                  </a:cubicBezTo>
                  <a:cubicBezTo>
                    <a:pt x="197" y="97"/>
                    <a:pt x="197" y="97"/>
                    <a:pt x="197" y="97"/>
                  </a:cubicBezTo>
                  <a:cubicBezTo>
                    <a:pt x="305" y="97"/>
                    <a:pt x="305" y="97"/>
                    <a:pt x="305" y="97"/>
                  </a:cubicBezTo>
                  <a:cubicBezTo>
                    <a:pt x="308" y="93"/>
                    <a:pt x="310" y="90"/>
                    <a:pt x="313" y="86"/>
                  </a:cubicBezTo>
                  <a:lnTo>
                    <a:pt x="206" y="86"/>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grpSp>
      <p:graphicFrame>
        <p:nvGraphicFramePr>
          <p:cNvPr id="14" name="Tableau 13">
            <a:extLst>
              <a:ext uri="{FF2B5EF4-FFF2-40B4-BE49-F238E27FC236}">
                <a16:creationId xmlns:a16="http://schemas.microsoft.com/office/drawing/2014/main" id="{D280A125-D446-473F-BA74-7D414E8F27BE}"/>
              </a:ext>
            </a:extLst>
          </p:cNvPr>
          <p:cNvGraphicFramePr>
            <a:graphicFrameLocks noGrp="1"/>
          </p:cNvGraphicFramePr>
          <p:nvPr>
            <p:extLst>
              <p:ext uri="{D42A27DB-BD31-4B8C-83A1-F6EECF244321}">
                <p14:modId xmlns:p14="http://schemas.microsoft.com/office/powerpoint/2010/main" val="292837188"/>
              </p:ext>
            </p:extLst>
          </p:nvPr>
        </p:nvGraphicFramePr>
        <p:xfrm>
          <a:off x="133350" y="5282465"/>
          <a:ext cx="12082824" cy="792480"/>
        </p:xfrm>
        <a:graphic>
          <a:graphicData uri="http://schemas.openxmlformats.org/drawingml/2006/table">
            <a:tbl>
              <a:tblPr>
                <a:tableStyleId>{5C22544A-7EE6-4342-B048-85BDC9FD1C3A}</a:tableStyleId>
              </a:tblPr>
              <a:tblGrid>
                <a:gridCol w="746101">
                  <a:extLst>
                    <a:ext uri="{9D8B030D-6E8A-4147-A177-3AD203B41FA5}">
                      <a16:colId xmlns:a16="http://schemas.microsoft.com/office/drawing/2014/main" val="875671890"/>
                    </a:ext>
                  </a:extLst>
                </a:gridCol>
                <a:gridCol w="1062446">
                  <a:extLst>
                    <a:ext uri="{9D8B030D-6E8A-4147-A177-3AD203B41FA5}">
                      <a16:colId xmlns:a16="http://schemas.microsoft.com/office/drawing/2014/main" val="1231598532"/>
                    </a:ext>
                  </a:extLst>
                </a:gridCol>
                <a:gridCol w="930315">
                  <a:extLst>
                    <a:ext uri="{9D8B030D-6E8A-4147-A177-3AD203B41FA5}">
                      <a16:colId xmlns:a16="http://schemas.microsoft.com/office/drawing/2014/main" val="3116134758"/>
                    </a:ext>
                  </a:extLst>
                </a:gridCol>
                <a:gridCol w="951409">
                  <a:extLst>
                    <a:ext uri="{9D8B030D-6E8A-4147-A177-3AD203B41FA5}">
                      <a16:colId xmlns:a16="http://schemas.microsoft.com/office/drawing/2014/main" val="2796678513"/>
                    </a:ext>
                  </a:extLst>
                </a:gridCol>
                <a:gridCol w="907303">
                  <a:extLst>
                    <a:ext uri="{9D8B030D-6E8A-4147-A177-3AD203B41FA5}">
                      <a16:colId xmlns:a16="http://schemas.microsoft.com/office/drawing/2014/main" val="222229179"/>
                    </a:ext>
                  </a:extLst>
                </a:gridCol>
                <a:gridCol w="919905">
                  <a:extLst>
                    <a:ext uri="{9D8B030D-6E8A-4147-A177-3AD203B41FA5}">
                      <a16:colId xmlns:a16="http://schemas.microsoft.com/office/drawing/2014/main" val="1582769549"/>
                    </a:ext>
                  </a:extLst>
                </a:gridCol>
                <a:gridCol w="945106">
                  <a:extLst>
                    <a:ext uri="{9D8B030D-6E8A-4147-A177-3AD203B41FA5}">
                      <a16:colId xmlns:a16="http://schemas.microsoft.com/office/drawing/2014/main" val="2751089908"/>
                    </a:ext>
                  </a:extLst>
                </a:gridCol>
                <a:gridCol w="976611">
                  <a:extLst>
                    <a:ext uri="{9D8B030D-6E8A-4147-A177-3AD203B41FA5}">
                      <a16:colId xmlns:a16="http://schemas.microsoft.com/office/drawing/2014/main" val="1604106643"/>
                    </a:ext>
                  </a:extLst>
                </a:gridCol>
                <a:gridCol w="919905">
                  <a:extLst>
                    <a:ext uri="{9D8B030D-6E8A-4147-A177-3AD203B41FA5}">
                      <a16:colId xmlns:a16="http://schemas.microsoft.com/office/drawing/2014/main" val="2796934304"/>
                    </a:ext>
                  </a:extLst>
                </a:gridCol>
                <a:gridCol w="945106">
                  <a:extLst>
                    <a:ext uri="{9D8B030D-6E8A-4147-A177-3AD203B41FA5}">
                      <a16:colId xmlns:a16="http://schemas.microsoft.com/office/drawing/2014/main" val="1735167477"/>
                    </a:ext>
                  </a:extLst>
                </a:gridCol>
                <a:gridCol w="951409">
                  <a:extLst>
                    <a:ext uri="{9D8B030D-6E8A-4147-A177-3AD203B41FA5}">
                      <a16:colId xmlns:a16="http://schemas.microsoft.com/office/drawing/2014/main" val="3910206893"/>
                    </a:ext>
                  </a:extLst>
                </a:gridCol>
                <a:gridCol w="945108">
                  <a:extLst>
                    <a:ext uri="{9D8B030D-6E8A-4147-A177-3AD203B41FA5}">
                      <a16:colId xmlns:a16="http://schemas.microsoft.com/office/drawing/2014/main" val="3449812934"/>
                    </a:ext>
                  </a:extLst>
                </a:gridCol>
                <a:gridCol w="882100">
                  <a:extLst>
                    <a:ext uri="{9D8B030D-6E8A-4147-A177-3AD203B41FA5}">
                      <a16:colId xmlns:a16="http://schemas.microsoft.com/office/drawing/2014/main" val="4088224393"/>
                    </a:ext>
                  </a:extLst>
                </a:gridCol>
              </a:tblGrid>
              <a:tr h="487680">
                <a:tc>
                  <a:txBody>
                    <a:bodyPr/>
                    <a:lstStyle/>
                    <a:p>
                      <a:pPr algn="ctr" fontAlgn="ctr"/>
                      <a:r>
                        <a:rPr lang="fr-FR" sz="1200" u="none" strike="noStrike" noProof="0">
                          <a:solidFill>
                            <a:srgbClr val="3B2C4D"/>
                          </a:solidFill>
                          <a:effectLst/>
                          <a:latin typeface="Fira Sans Condensed ExtraBold" panose="020B0903050000020004" pitchFamily="34" charset="0"/>
                          <a:ea typeface="+mn-ea"/>
                          <a:cs typeface="Calibri Light" panose="020F0302020204030204" pitchFamily="34" charset="0"/>
                        </a:rPr>
                        <a:t>TOTAL</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cap="small" baseline="0" noProof="0" dirty="0">
                          <a:solidFill>
                            <a:srgbClr val="3B2C4D"/>
                          </a:solidFill>
                          <a:effectLst/>
                          <a:latin typeface="Fira Sans Condensed ExtraBold" panose="020B0903050000020004" pitchFamily="34" charset="0"/>
                          <a:ea typeface="+mn-ea"/>
                          <a:cs typeface="Calibri Light" panose="020F0302020204030204" pitchFamily="34" charset="0"/>
                        </a:rPr>
                        <a:t>Au moins un problème de santé</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dirty="0">
                          <a:solidFill>
                            <a:srgbClr val="3B2B4D"/>
                          </a:solidFill>
                          <a:effectLst/>
                          <a:latin typeface="Fira Sans" panose="020B0503050000020004" pitchFamily="34" charset="0"/>
                          <a:ea typeface="+mn-ea"/>
                          <a:cs typeface="Calibri Light" panose="020F0302020204030204" pitchFamily="34" charset="0"/>
                        </a:rPr>
                        <a:t>Maladies respiratoires</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900" b="0" u="none" strike="noStrike" noProof="0" dirty="0">
                          <a:solidFill>
                            <a:srgbClr val="3B2B4D"/>
                          </a:solidFill>
                          <a:effectLst/>
                          <a:latin typeface="Fira Sans" panose="020B0503050000020004" pitchFamily="34" charset="0"/>
                          <a:ea typeface="+mn-ea"/>
                          <a:cs typeface="Calibri Light" panose="020F0302020204030204" pitchFamily="34" charset="0"/>
                        </a:rPr>
                        <a:t>Maladies cardiovasculaires</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Diabète</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dirty="0">
                          <a:solidFill>
                            <a:srgbClr val="3B2B4D"/>
                          </a:solidFill>
                          <a:effectLst/>
                          <a:latin typeface="Fira Sans" panose="020B0503050000020004" pitchFamily="34" charset="0"/>
                          <a:ea typeface="+mn-ea"/>
                          <a:cs typeface="Calibri Light" panose="020F0302020204030204" pitchFamily="34" charset="0"/>
                        </a:rPr>
                        <a:t>Troubles digestifs</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0" u="none" strike="noStrike" noProof="0" dirty="0">
                          <a:solidFill>
                            <a:srgbClr val="3B2B4D"/>
                          </a:solidFill>
                          <a:effectLst/>
                          <a:latin typeface="Fira Sans" panose="020B0503050000020004" pitchFamily="34" charset="0"/>
                          <a:ea typeface="+mn-ea"/>
                          <a:cs typeface="Calibri Light" panose="020F0302020204030204" pitchFamily="34" charset="0"/>
                        </a:rPr>
                        <a:t>Troubles génito-urinaires et rénaux</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Troubles neurologiques</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dirty="0">
                          <a:solidFill>
                            <a:srgbClr val="3B2B4D"/>
                          </a:solidFill>
                          <a:effectLst/>
                          <a:latin typeface="Fira Sans" panose="020B0503050000020004" pitchFamily="34" charset="0"/>
                          <a:ea typeface="+mn-ea"/>
                          <a:cs typeface="Calibri Light" panose="020F0302020204030204" pitchFamily="34" charset="0"/>
                        </a:rPr>
                        <a:t>Maladie auto-immune</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Maladies ostéo-articulaires</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Troubles de santé mentale</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dirty="0">
                          <a:solidFill>
                            <a:srgbClr val="3B2B4D"/>
                          </a:solidFill>
                          <a:effectLst/>
                          <a:latin typeface="Fira Sans" panose="020B0503050000020004" pitchFamily="34" charset="0"/>
                          <a:ea typeface="+mn-ea"/>
                          <a:cs typeface="Calibri Light" panose="020F0302020204030204" pitchFamily="34" charset="0"/>
                        </a:rPr>
                        <a:t>Cancer</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dirty="0">
                          <a:solidFill>
                            <a:srgbClr val="3B2B4D"/>
                          </a:solidFill>
                          <a:effectLst/>
                          <a:latin typeface="Fira Sans" panose="020B0503050000020004" pitchFamily="34" charset="0"/>
                          <a:ea typeface="+mn-ea"/>
                          <a:cs typeface="Calibri Light" panose="020F0302020204030204" pitchFamily="34" charset="0"/>
                        </a:rPr>
                        <a:t>Allergies</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r h="152400">
                <a:tc>
                  <a:txBody>
                    <a:bodyPr/>
                    <a:lstStyle/>
                    <a:p>
                      <a:pPr algn="ctr" fontAlgn="ct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Base</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2 486</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417</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587</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259</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685</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423</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150</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401</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632</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662</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156</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dirty="0">
                          <a:solidFill>
                            <a:srgbClr val="A59DAE"/>
                          </a:solidFill>
                          <a:effectLst/>
                          <a:latin typeface="Fira Sans" panose="020B0503050000020004" pitchFamily="34" charset="0"/>
                          <a:ea typeface="+mn-ea"/>
                          <a:cs typeface="Calibri Light" panose="020F0302020204030204" pitchFamily="34" charset="0"/>
                          <a:sym typeface="Arial"/>
                        </a:rPr>
                        <a:t>1 117</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72180762"/>
                  </a:ext>
                </a:extLst>
              </a:tr>
            </a:tbl>
          </a:graphicData>
        </a:graphic>
      </p:graphicFrame>
      <p:graphicFrame>
        <p:nvGraphicFramePr>
          <p:cNvPr id="11" name="Tableau 10">
            <a:extLst>
              <a:ext uri="{FF2B5EF4-FFF2-40B4-BE49-F238E27FC236}">
                <a16:creationId xmlns:a16="http://schemas.microsoft.com/office/drawing/2014/main" id="{523CF985-AF92-B5BF-AE59-3351B89CA062}"/>
              </a:ext>
            </a:extLst>
          </p:cNvPr>
          <p:cNvGraphicFramePr>
            <a:graphicFrameLocks noGrp="1"/>
          </p:cNvGraphicFramePr>
          <p:nvPr/>
        </p:nvGraphicFramePr>
        <p:xfrm>
          <a:off x="450119" y="2274784"/>
          <a:ext cx="1753084" cy="447040"/>
        </p:xfrm>
        <a:graphic>
          <a:graphicData uri="http://schemas.openxmlformats.org/drawingml/2006/table">
            <a:tbl>
              <a:tblPr firstRow="1" bandRow="1">
                <a:tableStyleId>{5C22544A-7EE6-4342-B048-85BDC9FD1C3A}</a:tableStyleId>
              </a:tblPr>
              <a:tblGrid>
                <a:gridCol w="1753084">
                  <a:extLst>
                    <a:ext uri="{9D8B030D-6E8A-4147-A177-3AD203B41FA5}">
                      <a16:colId xmlns:a16="http://schemas.microsoft.com/office/drawing/2014/main" val="1778144427"/>
                    </a:ext>
                  </a:extLst>
                </a:gridCol>
              </a:tblGrid>
              <a:tr h="447040">
                <a:tc>
                  <a:txBody>
                    <a:bodyPr/>
                    <a:lstStyle/>
                    <a:p>
                      <a:pPr algn="l" fontAlgn="ctr"/>
                      <a:r>
                        <a:rPr lang="fr-FR" sz="1400" b="0" i="0" u="none" strike="noStrike" cap="none" noProof="0">
                          <a:solidFill>
                            <a:srgbClr val="29193E"/>
                          </a:solidFill>
                          <a:latin typeface="Fira Sans SemiBold" panose="020B0604020202020204" pitchFamily="34" charset="0"/>
                          <a:ea typeface="+mn-ea"/>
                          <a:cs typeface="Calibri Light" panose="020F0302020204030204" pitchFamily="34" charset="0"/>
                          <a:sym typeface="Arial"/>
                        </a:rPr>
                        <a:t>Oui, tout à fait</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2" name="Ellipse 11">
            <a:extLst>
              <a:ext uri="{FF2B5EF4-FFF2-40B4-BE49-F238E27FC236}">
                <a16:creationId xmlns:a16="http://schemas.microsoft.com/office/drawing/2014/main" id="{6979B7EF-9A36-26D5-B384-95DF2355F0C4}"/>
              </a:ext>
            </a:extLst>
          </p:cNvPr>
          <p:cNvSpPr/>
          <p:nvPr/>
        </p:nvSpPr>
        <p:spPr>
          <a:xfrm>
            <a:off x="183736" y="2379137"/>
            <a:ext cx="240000" cy="240000"/>
          </a:xfrm>
          <a:prstGeom prst="ellipse">
            <a:avLst/>
          </a:prstGeom>
          <a:solidFill>
            <a:srgbClr val="B51A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graphicFrame>
        <p:nvGraphicFramePr>
          <p:cNvPr id="13" name="Tableau 12">
            <a:extLst>
              <a:ext uri="{FF2B5EF4-FFF2-40B4-BE49-F238E27FC236}">
                <a16:creationId xmlns:a16="http://schemas.microsoft.com/office/drawing/2014/main" id="{C4D7B18B-EE9D-2E9C-963B-78420B73CA20}"/>
              </a:ext>
            </a:extLst>
          </p:cNvPr>
          <p:cNvGraphicFramePr>
            <a:graphicFrameLocks noGrp="1"/>
          </p:cNvGraphicFramePr>
          <p:nvPr/>
        </p:nvGraphicFramePr>
        <p:xfrm>
          <a:off x="323" y="1904599"/>
          <a:ext cx="1592004" cy="432000"/>
        </p:xfrm>
        <a:graphic>
          <a:graphicData uri="http://schemas.openxmlformats.org/drawingml/2006/table">
            <a:tbl>
              <a:tblPr firstRow="1" bandRow="1">
                <a:tableStyleId>{5C22544A-7EE6-4342-B048-85BDC9FD1C3A}</a:tableStyleId>
              </a:tblPr>
              <a:tblGrid>
                <a:gridCol w="1592004">
                  <a:extLst>
                    <a:ext uri="{9D8B030D-6E8A-4147-A177-3AD203B41FA5}">
                      <a16:colId xmlns:a16="http://schemas.microsoft.com/office/drawing/2014/main" val="1778144427"/>
                    </a:ext>
                  </a:extLst>
                </a:gridCol>
              </a:tblGrid>
              <a:tr h="432000">
                <a:tc>
                  <a:txBody>
                    <a:bodyPr/>
                    <a:lstStyle/>
                    <a:p>
                      <a:pPr algn="ctr" fontAlgn="ctr"/>
                      <a:r>
                        <a:rPr lang="fr-FR" sz="1900" b="1" i="0" u="none" strike="noStrike" cap="none" noProof="0">
                          <a:solidFill>
                            <a:schemeClr val="bg1"/>
                          </a:solidFill>
                          <a:latin typeface="Fira Sans"/>
                          <a:ea typeface="+mn-ea"/>
                          <a:cs typeface="Calibri Light" panose="020F0302020204030204" pitchFamily="34" charset="0"/>
                          <a:sym typeface="Arial"/>
                        </a:rPr>
                        <a:t>% Oui</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D68CB5"/>
                    </a:solidFill>
                  </a:tcPr>
                </a:tc>
                <a:extLst>
                  <a:ext uri="{0D108BD9-81ED-4DB2-BD59-A6C34878D82A}">
                    <a16:rowId xmlns:a16="http://schemas.microsoft.com/office/drawing/2014/main" val="1673595827"/>
                  </a:ext>
                </a:extLst>
              </a:tr>
            </a:tbl>
          </a:graphicData>
        </a:graphic>
      </p:graphicFrame>
      <p:pic>
        <p:nvPicPr>
          <p:cNvPr id="20" name="Graphique 19" descr="Faire un zoom avant contour">
            <a:extLst>
              <a:ext uri="{FF2B5EF4-FFF2-40B4-BE49-F238E27FC236}">
                <a16:creationId xmlns:a16="http://schemas.microsoft.com/office/drawing/2014/main" id="{B5A4A1A4-CE22-1D9B-B72E-E797C4C4FFF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596422">
            <a:off x="92625" y="1018110"/>
            <a:ext cx="483260" cy="483260"/>
          </a:xfrm>
          <a:prstGeom prst="rect">
            <a:avLst/>
          </a:prstGeom>
        </p:spPr>
      </p:pic>
      <p:graphicFrame>
        <p:nvGraphicFramePr>
          <p:cNvPr id="3" name="Tableau 2">
            <a:extLst>
              <a:ext uri="{FF2B5EF4-FFF2-40B4-BE49-F238E27FC236}">
                <a16:creationId xmlns:a16="http://schemas.microsoft.com/office/drawing/2014/main" id="{6E72E659-83BF-25D5-D299-0ABB18A6185B}"/>
              </a:ext>
            </a:extLst>
          </p:cNvPr>
          <p:cNvGraphicFramePr>
            <a:graphicFrameLocks noGrp="1"/>
          </p:cNvGraphicFramePr>
          <p:nvPr>
            <p:extLst>
              <p:ext uri="{D42A27DB-BD31-4B8C-83A1-F6EECF244321}">
                <p14:modId xmlns:p14="http://schemas.microsoft.com/office/powerpoint/2010/main" val="3331474003"/>
              </p:ext>
            </p:extLst>
          </p:nvPr>
        </p:nvGraphicFramePr>
        <p:xfrm>
          <a:off x="3925140" y="6212480"/>
          <a:ext cx="4001690" cy="533400"/>
        </p:xfrm>
        <a:graphic>
          <a:graphicData uri="http://schemas.openxmlformats.org/drawingml/2006/table">
            <a:tbl>
              <a:tblPr firstRow="1" bandRow="1">
                <a:tableStyleId>{5C22544A-7EE6-4342-B048-85BDC9FD1C3A}</a:tableStyleId>
              </a:tblPr>
              <a:tblGrid>
                <a:gridCol w="2000845">
                  <a:extLst>
                    <a:ext uri="{9D8B030D-6E8A-4147-A177-3AD203B41FA5}">
                      <a16:colId xmlns:a16="http://schemas.microsoft.com/office/drawing/2014/main" val="1778144427"/>
                    </a:ext>
                  </a:extLst>
                </a:gridCol>
                <a:gridCol w="2000845">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à au moins un problème de santé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à au moins un problème de santé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9" name="Ellipse 8">
            <a:extLst>
              <a:ext uri="{FF2B5EF4-FFF2-40B4-BE49-F238E27FC236}">
                <a16:creationId xmlns:a16="http://schemas.microsoft.com/office/drawing/2014/main" id="{162E8B60-7DB5-601C-6317-73BF5D7CBAD9}"/>
              </a:ext>
            </a:extLst>
          </p:cNvPr>
          <p:cNvSpPr/>
          <p:nvPr/>
        </p:nvSpPr>
        <p:spPr>
          <a:xfrm>
            <a:off x="3946741" y="6346792"/>
            <a:ext cx="144000" cy="141532"/>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0" name="Ellipse 9">
            <a:extLst>
              <a:ext uri="{FF2B5EF4-FFF2-40B4-BE49-F238E27FC236}">
                <a16:creationId xmlns:a16="http://schemas.microsoft.com/office/drawing/2014/main" id="{9D22ED03-E25A-CE55-0EC1-D4EAA155829D}"/>
              </a:ext>
            </a:extLst>
          </p:cNvPr>
          <p:cNvSpPr/>
          <p:nvPr/>
        </p:nvSpPr>
        <p:spPr>
          <a:xfrm>
            <a:off x="6023206" y="6371838"/>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graphicFrame>
        <p:nvGraphicFramePr>
          <p:cNvPr id="15" name="Tableau 14">
            <a:extLst>
              <a:ext uri="{FF2B5EF4-FFF2-40B4-BE49-F238E27FC236}">
                <a16:creationId xmlns:a16="http://schemas.microsoft.com/office/drawing/2014/main" id="{AD6C55F5-1B65-8DFA-35AF-77664EA608A6}"/>
              </a:ext>
            </a:extLst>
          </p:cNvPr>
          <p:cNvGraphicFramePr>
            <a:graphicFrameLocks noGrp="1"/>
          </p:cNvGraphicFramePr>
          <p:nvPr/>
        </p:nvGraphicFramePr>
        <p:xfrm>
          <a:off x="727852" y="6212480"/>
          <a:ext cx="2781710" cy="533400"/>
        </p:xfrm>
        <a:graphic>
          <a:graphicData uri="http://schemas.openxmlformats.org/drawingml/2006/table">
            <a:tbl>
              <a:tblPr firstRow="1" bandRow="1">
                <a:tableStyleId>{5C22544A-7EE6-4342-B048-85BDC9FD1C3A}</a:tableStyleId>
              </a:tblPr>
              <a:tblGrid>
                <a:gridCol w="1390855">
                  <a:extLst>
                    <a:ext uri="{9D8B030D-6E8A-4147-A177-3AD203B41FA5}">
                      <a16:colId xmlns:a16="http://schemas.microsoft.com/office/drawing/2014/main" val="1778144427"/>
                    </a:ext>
                  </a:extLst>
                </a:gridCol>
                <a:gridCol w="1390855">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6" name="Ellipse 15">
            <a:extLst>
              <a:ext uri="{FF2B5EF4-FFF2-40B4-BE49-F238E27FC236}">
                <a16:creationId xmlns:a16="http://schemas.microsoft.com/office/drawing/2014/main" id="{9B9FB1EA-0870-05E8-E69A-7DB28A5230D9}"/>
              </a:ext>
            </a:extLst>
          </p:cNvPr>
          <p:cNvSpPr/>
          <p:nvPr/>
        </p:nvSpPr>
        <p:spPr>
          <a:xfrm>
            <a:off x="692963" y="6364974"/>
            <a:ext cx="144000" cy="141532"/>
          </a:xfrm>
          <a:prstGeom prst="ellipse">
            <a:avLst/>
          </a:prstGeom>
          <a:noFill/>
          <a:ln w="19050">
            <a:solidFill>
              <a:srgbClr val="CAD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7" name="Ellipse 16">
            <a:extLst>
              <a:ext uri="{FF2B5EF4-FFF2-40B4-BE49-F238E27FC236}">
                <a16:creationId xmlns:a16="http://schemas.microsoft.com/office/drawing/2014/main" id="{4BDB80F9-3263-34B6-FEA1-1166B9B3E05F}"/>
              </a:ext>
            </a:extLst>
          </p:cNvPr>
          <p:cNvSpPr/>
          <p:nvPr/>
        </p:nvSpPr>
        <p:spPr>
          <a:xfrm>
            <a:off x="2059203" y="6364974"/>
            <a:ext cx="144000" cy="141532"/>
          </a:xfrm>
          <a:prstGeom prst="ellipse">
            <a:avLst/>
          </a:prstGeom>
          <a:noFill/>
          <a:ln w="19050">
            <a:solidFill>
              <a:srgbClr val="FFC1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8" name="Google Shape;116;p17">
            <a:extLst>
              <a:ext uri="{FF2B5EF4-FFF2-40B4-BE49-F238E27FC236}">
                <a16:creationId xmlns:a16="http://schemas.microsoft.com/office/drawing/2014/main" id="{D218FBE3-837E-39DC-8CC4-024A0001C479}"/>
              </a:ext>
            </a:extLst>
          </p:cNvPr>
          <p:cNvSpPr txBox="1"/>
          <p:nvPr/>
        </p:nvSpPr>
        <p:spPr>
          <a:xfrm>
            <a:off x="731400" y="1077401"/>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a:solidFill>
                  <a:srgbClr val="A59DAE"/>
                </a:solidFill>
                <a:latin typeface="Fira Sans"/>
                <a:ea typeface="Fira Sans"/>
                <a:cs typeface="Fira Sans"/>
                <a:sym typeface="Fira Sans"/>
              </a:rPr>
              <a:t>Connaissez-vous la différence entre le vagin et la vulve ?</a:t>
            </a:r>
          </a:p>
          <a:p>
            <a:pPr defTabSz="1219170">
              <a:buClr>
                <a:srgbClr val="000000"/>
              </a:buClr>
              <a:defRPr/>
            </a:pPr>
            <a:r>
              <a:rPr lang="fr-FR" sz="1333" i="1">
                <a:solidFill>
                  <a:srgbClr val="A59DAE"/>
                </a:solidFill>
                <a:latin typeface="Fira Sans"/>
                <a:ea typeface="Fira Sans"/>
                <a:cs typeface="Fira Sans"/>
                <a:sym typeface="Fira Sans"/>
              </a:rPr>
              <a:t>Base : Femmes (n = 3 872)</a:t>
            </a:r>
          </a:p>
        </p:txBody>
      </p:sp>
    </p:spTree>
    <p:extLst>
      <p:ext uri="{BB962C8B-B14F-4D97-AF65-F5344CB8AC3E}">
        <p14:creationId xmlns:p14="http://schemas.microsoft.com/office/powerpoint/2010/main" val="2096079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9193E"/>
        </a:solidFill>
        <a:effectLst/>
      </p:bgPr>
    </p:bg>
    <p:spTree>
      <p:nvGrpSpPr>
        <p:cNvPr id="1" name="Shape 218">
          <a:extLst>
            <a:ext uri="{FF2B5EF4-FFF2-40B4-BE49-F238E27FC236}">
              <a16:creationId xmlns:a16="http://schemas.microsoft.com/office/drawing/2014/main" id="{78041F33-E155-9A5D-3DB6-CF741F8D4B25}"/>
            </a:ext>
          </a:extLst>
        </p:cNvPr>
        <p:cNvGrpSpPr/>
        <p:nvPr/>
      </p:nvGrpSpPr>
      <p:grpSpPr>
        <a:xfrm>
          <a:off x="0" y="0"/>
          <a:ext cx="0" cy="0"/>
          <a:chOff x="0" y="0"/>
          <a:chExt cx="0" cy="0"/>
        </a:xfrm>
      </p:grpSpPr>
      <p:sp>
        <p:nvSpPr>
          <p:cNvPr id="219" name="Google Shape;219;p21">
            <a:extLst>
              <a:ext uri="{FF2B5EF4-FFF2-40B4-BE49-F238E27FC236}">
                <a16:creationId xmlns:a16="http://schemas.microsoft.com/office/drawing/2014/main" id="{EB31FE2E-7BF7-DA10-3A7B-E84ECDC0F77C}"/>
              </a:ext>
            </a:extLst>
          </p:cNvPr>
          <p:cNvSpPr/>
          <p:nvPr/>
        </p:nvSpPr>
        <p:spPr>
          <a:xfrm>
            <a:off x="480000" y="734400"/>
            <a:ext cx="5376000" cy="5154000"/>
          </a:xfrm>
          <a:prstGeom prst="rect">
            <a:avLst/>
          </a:prstGeom>
          <a:solidFill>
            <a:srgbClr val="F1E1D5"/>
          </a:solidFill>
          <a:ln>
            <a:noFill/>
          </a:ln>
        </p:spPr>
        <p:txBody>
          <a:bodyPr spcFirstLastPara="1" wrap="square" lIns="121900" tIns="121900" rIns="121900" bIns="121900" anchor="ctr" anchorCtr="0">
            <a:noAutofit/>
          </a:bodyPr>
          <a:lstStyle/>
          <a:p>
            <a:pPr defTabSz="1219170">
              <a:buClr>
                <a:srgbClr val="000000"/>
              </a:buClr>
              <a:defRPr/>
            </a:pPr>
            <a:endParaRPr lang="en-GB" sz="1867" kern="0" dirty="0">
              <a:solidFill>
                <a:srgbClr val="000000"/>
              </a:solidFill>
              <a:latin typeface="Arial"/>
              <a:cs typeface="Arial"/>
              <a:sym typeface="Arial"/>
            </a:endParaRPr>
          </a:p>
        </p:txBody>
      </p:sp>
      <p:sp>
        <p:nvSpPr>
          <p:cNvPr id="220" name="Google Shape;220;p21">
            <a:extLst>
              <a:ext uri="{FF2B5EF4-FFF2-40B4-BE49-F238E27FC236}">
                <a16:creationId xmlns:a16="http://schemas.microsoft.com/office/drawing/2014/main" id="{2F389615-3358-9332-213B-65639138F065}"/>
              </a:ext>
            </a:extLst>
          </p:cNvPr>
          <p:cNvSpPr txBox="1"/>
          <p:nvPr/>
        </p:nvSpPr>
        <p:spPr>
          <a:xfrm>
            <a:off x="6815828" y="616800"/>
            <a:ext cx="4656000" cy="5389200"/>
          </a:xfrm>
          <a:prstGeom prst="rect">
            <a:avLst/>
          </a:prstGeom>
          <a:noFill/>
          <a:ln>
            <a:noFill/>
          </a:ln>
        </p:spPr>
        <p:txBody>
          <a:bodyPr spcFirstLastPara="1" wrap="square" lIns="0" tIns="96000" rIns="0" bIns="96000" anchor="ctr" anchorCtr="0">
            <a:noAutofit/>
          </a:bodyPr>
          <a:lstStyle/>
          <a:p>
            <a:pPr algn="just" defTabSz="1219170">
              <a:lnSpc>
                <a:spcPct val="110000"/>
              </a:lnSpc>
              <a:defRPr/>
            </a:pPr>
            <a:r>
              <a:rPr lang="fr-FR" sz="1467" u="sng">
                <a:solidFill>
                  <a:srgbClr val="FFFFFF"/>
                </a:solidFill>
                <a:latin typeface="Fira Sans "/>
                <a:ea typeface="Calibri" panose="020F0502020204030204" pitchFamily="34" charset="0"/>
              </a:rPr>
              <a:t>Texte montré aux répondants :</a:t>
            </a:r>
          </a:p>
          <a:p>
            <a:pPr algn="just" defTabSz="1219170">
              <a:lnSpc>
                <a:spcPct val="110000"/>
              </a:lnSpc>
              <a:defRPr/>
            </a:pPr>
            <a:endParaRPr lang="en-GB" sz="1467" dirty="0">
              <a:solidFill>
                <a:srgbClr val="FFFFFF"/>
              </a:solidFill>
              <a:latin typeface="Fira Sans "/>
              <a:ea typeface="Calibri" panose="020F0502020204030204" pitchFamily="34" charset="0"/>
            </a:endParaRPr>
          </a:p>
          <a:p>
            <a:pPr algn="just" defTabSz="1219170">
              <a:lnSpc>
                <a:spcPct val="110000"/>
              </a:lnSpc>
              <a:defRPr/>
            </a:pPr>
            <a:r>
              <a:rPr lang="fr-FR" sz="1467">
                <a:solidFill>
                  <a:srgbClr val="FFFFFF"/>
                </a:solidFill>
                <a:latin typeface="Fira Sans "/>
                <a:ea typeface="Calibri" panose="020F0502020204030204" pitchFamily="34" charset="0"/>
              </a:rPr>
              <a:t>Dans les prochaines questions, nous allons évoquer le microbiote vaginal, également connu sous le nom de flore vaginale. Merci de lire ce qui suit avant de répondre aux questions. </a:t>
            </a:r>
          </a:p>
          <a:p>
            <a:pPr algn="just" defTabSz="1219170">
              <a:lnSpc>
                <a:spcPct val="110000"/>
              </a:lnSpc>
              <a:defRPr/>
            </a:pPr>
            <a:r>
              <a:rPr lang="fr-FR" sz="1467">
                <a:solidFill>
                  <a:srgbClr val="FFFFFF"/>
                </a:solidFill>
                <a:latin typeface="Fira Sans "/>
                <a:ea typeface="Calibri" panose="020F0502020204030204" pitchFamily="34" charset="0"/>
              </a:rPr>
              <a:t>De nombreuses personnes disent « vagin » en pensant à la vulve. La vulve correspond à la partie externe et visible de vos parties génitales : les lèvres, le clitoris, l’orifice vaginal et l’urètre (l’orifice par lequel vous urinez). Le vagin, quant à lui, correspond à la partie interne : le tube extensible reliant la vulve au col de l’utérus et à l’utérus. Le vagin permet les relations sexuelles ainsi que la naissance. Il permet également l’écoulement des flux menstruels.</a:t>
            </a:r>
          </a:p>
          <a:p>
            <a:pPr algn="just" defTabSz="1219170">
              <a:lnSpc>
                <a:spcPct val="110000"/>
              </a:lnSpc>
              <a:defRPr/>
            </a:pPr>
            <a:endParaRPr lang="en-GB" sz="1467" dirty="0">
              <a:solidFill>
                <a:srgbClr val="FFFFFF"/>
              </a:solidFill>
              <a:latin typeface="Fira Sans "/>
              <a:ea typeface="Calibri" panose="020F0502020204030204" pitchFamily="34" charset="0"/>
            </a:endParaRPr>
          </a:p>
        </p:txBody>
      </p:sp>
      <p:sp>
        <p:nvSpPr>
          <p:cNvPr id="221" name="Google Shape;221;p21">
            <a:extLst>
              <a:ext uri="{FF2B5EF4-FFF2-40B4-BE49-F238E27FC236}">
                <a16:creationId xmlns:a16="http://schemas.microsoft.com/office/drawing/2014/main" id="{F1D4AB8B-CDD7-85CB-219B-7778DBB7D330}"/>
              </a:ext>
            </a:extLst>
          </p:cNvPr>
          <p:cNvSpPr txBox="1"/>
          <p:nvPr/>
        </p:nvSpPr>
        <p:spPr>
          <a:xfrm>
            <a:off x="720000" y="242067"/>
            <a:ext cx="10992000" cy="492400"/>
          </a:xfrm>
          <a:prstGeom prst="rect">
            <a:avLst/>
          </a:prstGeom>
          <a:noFill/>
          <a:ln>
            <a:noFill/>
          </a:ln>
        </p:spPr>
        <p:txBody>
          <a:bodyPr spcFirstLastPara="1" wrap="square" lIns="0" tIns="96000" rIns="0" bIns="96000" anchor="b" anchorCtr="0">
            <a:noAutofit/>
          </a:bodyPr>
          <a:lstStyle/>
          <a:p>
            <a:pPr defTabSz="1219170">
              <a:buClr>
                <a:srgbClr val="000000"/>
              </a:buClr>
              <a:defRPr/>
            </a:pPr>
            <a:endParaRPr lang="en-GB" sz="1867" kern="0" dirty="0">
              <a:solidFill>
                <a:srgbClr val="29193E"/>
              </a:solidFill>
              <a:latin typeface="Fira Sans ExtraBold"/>
              <a:ea typeface="Fira Sans ExtraBold"/>
              <a:cs typeface="Fira Sans ExtraBold"/>
              <a:sym typeface="Fira Sans ExtraBold"/>
            </a:endParaRPr>
          </a:p>
        </p:txBody>
      </p:sp>
      <p:sp>
        <p:nvSpPr>
          <p:cNvPr id="224" name="Google Shape;224;p21">
            <a:extLst>
              <a:ext uri="{FF2B5EF4-FFF2-40B4-BE49-F238E27FC236}">
                <a16:creationId xmlns:a16="http://schemas.microsoft.com/office/drawing/2014/main" id="{B34849F5-5673-930F-3BF5-B34D9C05C308}"/>
              </a:ext>
            </a:extLst>
          </p:cNvPr>
          <p:cNvSpPr/>
          <p:nvPr/>
        </p:nvSpPr>
        <p:spPr>
          <a:xfrm flipH="1">
            <a:off x="0" y="6130267"/>
            <a:ext cx="480000" cy="482800"/>
          </a:xfrm>
          <a:prstGeom prst="rect">
            <a:avLst/>
          </a:prstGeom>
          <a:solidFill>
            <a:srgbClr val="F6EDE6"/>
          </a:solidFill>
          <a:ln>
            <a:noFill/>
          </a:ln>
        </p:spPr>
        <p:txBody>
          <a:bodyPr spcFirstLastPara="1" wrap="square" lIns="0" tIns="168000" rIns="0" bIns="121900" anchor="t" anchorCtr="0">
            <a:noAutofit/>
          </a:bodyPr>
          <a:lstStyle/>
          <a:p>
            <a:pPr algn="ctr" defTabSz="1219170">
              <a:buClr>
                <a:srgbClr val="000000"/>
              </a:buClr>
              <a:buSzPts val="1100"/>
              <a:defRPr/>
            </a:pPr>
            <a:endParaRPr lang="en-GB" sz="1867" b="1" kern="0" dirty="0">
              <a:solidFill>
                <a:srgbClr val="FFFFFF"/>
              </a:solidFill>
              <a:latin typeface="Fira Sans"/>
              <a:ea typeface="Fira Sans"/>
              <a:cs typeface="Fira Sans"/>
              <a:sym typeface="Fira Sans"/>
            </a:endParaRPr>
          </a:p>
          <a:p>
            <a:pPr defTabSz="1219170">
              <a:buClr>
                <a:srgbClr val="000000"/>
              </a:buClr>
              <a:defRPr/>
            </a:pPr>
            <a:endParaRPr lang="en-GB" sz="1867" b="1" kern="0" dirty="0">
              <a:solidFill>
                <a:srgbClr val="FFFFFF"/>
              </a:solidFill>
              <a:latin typeface="Fira Sans"/>
              <a:ea typeface="Fira Sans"/>
              <a:cs typeface="Fira Sans"/>
              <a:sym typeface="Fira Sans"/>
            </a:endParaRPr>
          </a:p>
        </p:txBody>
      </p:sp>
      <p:sp>
        <p:nvSpPr>
          <p:cNvPr id="225" name="Google Shape;225;p21">
            <a:extLst>
              <a:ext uri="{FF2B5EF4-FFF2-40B4-BE49-F238E27FC236}">
                <a16:creationId xmlns:a16="http://schemas.microsoft.com/office/drawing/2014/main" id="{A37D9E55-2B4B-D3BE-E7B3-5AAFC5C53FA2}"/>
              </a:ext>
            </a:extLst>
          </p:cNvPr>
          <p:cNvSpPr txBox="1">
            <a:spLocks noGrp="1"/>
          </p:cNvSpPr>
          <p:nvPr>
            <p:ph type="sldNum" idx="12"/>
          </p:nvPr>
        </p:nvSpPr>
        <p:spPr>
          <a:xfrm>
            <a:off x="18427" y="6239525"/>
            <a:ext cx="426800" cy="244800"/>
          </a:xfrm>
          <a:prstGeom prst="rect">
            <a:avLst/>
          </a:prstGeom>
        </p:spPr>
        <p:txBody>
          <a:bodyPr spcFirstLastPara="1" wrap="square" lIns="0" tIns="0" rIns="0" bIns="0" anchor="ctr" anchorCtr="0">
            <a:noAutofit/>
          </a:bodyPr>
          <a:lstStyle/>
          <a:p>
            <a:pPr algn="ctr" defTabSz="1219170">
              <a:lnSpc>
                <a:spcPct val="80000"/>
              </a:lnSpc>
              <a:buClr>
                <a:srgbClr val="000000"/>
              </a:buClr>
              <a:buSzPts val="275"/>
              <a:defRPr/>
            </a:pPr>
            <a:fld id="{00000000-1234-1234-1234-123412341234}" type="slidenum">
              <a:rPr lang="en-GB" sz="1133" kern="0">
                <a:solidFill>
                  <a:srgbClr val="29193E"/>
                </a:solidFill>
                <a:latin typeface="Arial"/>
                <a:cs typeface="Arial"/>
                <a:sym typeface="Arial"/>
              </a:rPr>
              <a:pPr algn="ctr" defTabSz="1219170">
                <a:lnSpc>
                  <a:spcPct val="80000"/>
                </a:lnSpc>
                <a:buClr>
                  <a:srgbClr val="000000"/>
                </a:buClr>
                <a:buSzPts val="275"/>
                <a:defRPr/>
              </a:pPr>
              <a:t>8</a:t>
            </a:fld>
            <a:endParaRPr lang="en-GB" sz="1133" kern="0">
              <a:solidFill>
                <a:srgbClr val="29193E"/>
              </a:solidFill>
              <a:latin typeface="Arial"/>
              <a:cs typeface="Arial"/>
              <a:sym typeface="Arial"/>
            </a:endParaRPr>
          </a:p>
        </p:txBody>
      </p:sp>
      <p:pic>
        <p:nvPicPr>
          <p:cNvPr id="226" name="Google Shape;226;p21">
            <a:extLst>
              <a:ext uri="{FF2B5EF4-FFF2-40B4-BE49-F238E27FC236}">
                <a16:creationId xmlns:a16="http://schemas.microsoft.com/office/drawing/2014/main" id="{7FC0F1EC-7009-894C-3DB5-440791D5A39C}"/>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0165231" y="6358159"/>
            <a:ext cx="849189" cy="266533"/>
          </a:xfrm>
          <a:prstGeom prst="rect">
            <a:avLst/>
          </a:prstGeom>
          <a:noFill/>
          <a:ln>
            <a:noFill/>
          </a:ln>
        </p:spPr>
      </p:pic>
      <p:pic>
        <p:nvPicPr>
          <p:cNvPr id="227" name="Google Shape;227;p21">
            <a:extLst>
              <a:ext uri="{FF2B5EF4-FFF2-40B4-BE49-F238E27FC236}">
                <a16:creationId xmlns:a16="http://schemas.microsoft.com/office/drawing/2014/main" id="{2372B5E0-D4F2-3764-E482-70FB4E8110AD}"/>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11203545" y="6368401"/>
            <a:ext cx="268284" cy="244799"/>
          </a:xfrm>
          <a:prstGeom prst="rect">
            <a:avLst/>
          </a:prstGeom>
          <a:noFill/>
          <a:ln>
            <a:noFill/>
          </a:ln>
        </p:spPr>
      </p:pic>
      <p:pic>
        <p:nvPicPr>
          <p:cNvPr id="3" name="Image 2">
            <a:extLst>
              <a:ext uri="{FF2B5EF4-FFF2-40B4-BE49-F238E27FC236}">
                <a16:creationId xmlns:a16="http://schemas.microsoft.com/office/drawing/2014/main" id="{90D386B7-DD24-85DF-5A0A-88B2D635BBD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20000" y="969600"/>
            <a:ext cx="5565123" cy="5155200"/>
          </a:xfrm>
          <a:prstGeom prst="rect">
            <a:avLst/>
          </a:prstGeom>
        </p:spPr>
      </p:pic>
      <p:sp>
        <p:nvSpPr>
          <p:cNvPr id="2" name="Google Shape;228;p21">
            <a:extLst>
              <a:ext uri="{FF2B5EF4-FFF2-40B4-BE49-F238E27FC236}">
                <a16:creationId xmlns:a16="http://schemas.microsoft.com/office/drawing/2014/main" id="{91FD2B44-1D9B-BA26-01E1-EAD3039B4B98}"/>
              </a:ext>
            </a:extLst>
          </p:cNvPr>
          <p:cNvSpPr txBox="1"/>
          <p:nvPr/>
        </p:nvSpPr>
        <p:spPr>
          <a:xfrm>
            <a:off x="7671816" y="6272200"/>
            <a:ext cx="2297043" cy="713200"/>
          </a:xfrm>
          <a:prstGeom prst="rect">
            <a:avLst/>
          </a:prstGeom>
          <a:noFill/>
          <a:ln>
            <a:noFill/>
          </a:ln>
        </p:spPr>
        <p:txBody>
          <a:bodyPr spcFirstLastPara="1" wrap="square" lIns="0" tIns="96000" rIns="0" bIns="0" anchor="t" anchorCtr="0">
            <a:noAutofit/>
          </a:bodyPr>
          <a:lstStyle/>
          <a:p>
            <a:pPr algn="r" defTabSz="1219170">
              <a:lnSpc>
                <a:spcPct val="85000"/>
              </a:lnSpc>
              <a:buClr>
                <a:srgbClr val="000000"/>
              </a:buClr>
              <a:defRPr/>
            </a:pPr>
            <a:r>
              <a:rPr lang="fr-FR" sz="933" b="1" dirty="0">
                <a:solidFill>
                  <a:srgbClr val="F6EDE6"/>
                </a:solidFill>
                <a:latin typeface="Fira Sans"/>
                <a:ea typeface="Fira Sans"/>
                <a:cs typeface="Fira Sans"/>
                <a:sym typeface="Fira Sans"/>
              </a:rPr>
              <a:t>Copyright </a:t>
            </a:r>
            <a:r>
              <a:rPr lang="fr-FR" sz="933" b="1" dirty="0" err="1">
                <a:solidFill>
                  <a:srgbClr val="F6EDE6"/>
                </a:solidFill>
                <a:latin typeface="Fira Sans"/>
                <a:ea typeface="Fira Sans"/>
                <a:cs typeface="Fira Sans"/>
                <a:sym typeface="Fira Sans"/>
              </a:rPr>
              <a:t>Biocodex</a:t>
            </a:r>
            <a:r>
              <a:rPr lang="fr-FR" sz="933" b="1" dirty="0">
                <a:solidFill>
                  <a:srgbClr val="F6EDE6"/>
                </a:solidFill>
                <a:latin typeface="Fira Sans"/>
                <a:ea typeface="Fira Sans"/>
                <a:cs typeface="Fira Sans"/>
                <a:sym typeface="Fira Sans"/>
              </a:rPr>
              <a:t> </a:t>
            </a:r>
            <a:r>
              <a:rPr lang="fr-FR" sz="933" b="1" dirty="0" err="1">
                <a:solidFill>
                  <a:srgbClr val="F6EDE6"/>
                </a:solidFill>
                <a:latin typeface="Fira Sans"/>
                <a:ea typeface="Fira Sans"/>
                <a:cs typeface="Fira Sans"/>
                <a:sym typeface="Fira Sans"/>
              </a:rPr>
              <a:t>Microbiota</a:t>
            </a:r>
            <a:r>
              <a:rPr lang="fr-FR" sz="933" b="1" dirty="0">
                <a:solidFill>
                  <a:srgbClr val="F6EDE6"/>
                </a:solidFill>
                <a:latin typeface="Fira Sans"/>
                <a:ea typeface="Fira Sans"/>
                <a:cs typeface="Fira Sans"/>
                <a:sym typeface="Fira Sans"/>
              </a:rPr>
              <a:t> Institute et Ipsos </a:t>
            </a:r>
            <a:r>
              <a:rPr lang="fr-FR" sz="933" b="1" dirty="0" err="1">
                <a:solidFill>
                  <a:srgbClr val="F6EDE6"/>
                </a:solidFill>
                <a:latin typeface="Fira Sans"/>
                <a:ea typeface="Fira Sans"/>
                <a:cs typeface="Fira Sans"/>
                <a:sym typeface="Fira Sans"/>
              </a:rPr>
              <a:t>bva</a:t>
            </a:r>
            <a:r>
              <a:rPr lang="fr-FR" sz="933" b="1" dirty="0">
                <a:solidFill>
                  <a:srgbClr val="F6EDE6"/>
                </a:solidFill>
                <a:latin typeface="Fira Sans"/>
                <a:ea typeface="Fira Sans"/>
                <a:cs typeface="Fira Sans"/>
                <a:sym typeface="Fira Sans"/>
              </a:rPr>
              <a:t> – Avril 2026</a:t>
            </a:r>
          </a:p>
        </p:txBody>
      </p:sp>
    </p:spTree>
    <p:extLst>
      <p:ext uri="{BB962C8B-B14F-4D97-AF65-F5344CB8AC3E}">
        <p14:creationId xmlns:p14="http://schemas.microsoft.com/office/powerpoint/2010/main" val="3368589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0">
          <a:extLst>
            <a:ext uri="{FF2B5EF4-FFF2-40B4-BE49-F238E27FC236}">
              <a16:creationId xmlns:a16="http://schemas.microsoft.com/office/drawing/2014/main" id="{4D6D0457-8E7D-2956-875C-2A8EFFAEB5B5}"/>
            </a:ext>
          </a:extLst>
        </p:cNvPr>
        <p:cNvGrpSpPr/>
        <p:nvPr/>
      </p:nvGrpSpPr>
      <p:grpSpPr>
        <a:xfrm>
          <a:off x="0" y="0"/>
          <a:ext cx="0" cy="0"/>
          <a:chOff x="0" y="0"/>
          <a:chExt cx="0" cy="0"/>
        </a:xfrm>
      </p:grpSpPr>
      <p:sp>
        <p:nvSpPr>
          <p:cNvPr id="145" name="Google Shape;145;p19">
            <a:extLst>
              <a:ext uri="{FF2B5EF4-FFF2-40B4-BE49-F238E27FC236}">
                <a16:creationId xmlns:a16="http://schemas.microsoft.com/office/drawing/2014/main" id="{93F23F95-A32D-133C-99BB-2EF0EC406DF4}"/>
              </a:ext>
            </a:extLst>
          </p:cNvPr>
          <p:cNvSpPr txBox="1"/>
          <p:nvPr/>
        </p:nvSpPr>
        <p:spPr>
          <a:xfrm>
            <a:off x="720000" y="208889"/>
            <a:ext cx="10729200"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2133">
                <a:solidFill>
                  <a:srgbClr val="29193E"/>
                </a:solidFill>
                <a:latin typeface="Fira Sans ExtraBold"/>
                <a:ea typeface="Fira Sans ExtraBold"/>
                <a:cs typeface="Fira Sans ExtraBold"/>
                <a:sym typeface="Fira Sans ExtraBold"/>
              </a:rPr>
              <a:t>Plus de la moitié des femmes connaissent le microbiote vaginal. Cependant, seule une minorité sait précisément de quoi il s’agit.</a:t>
            </a:r>
          </a:p>
        </p:txBody>
      </p:sp>
      <p:sp>
        <p:nvSpPr>
          <p:cNvPr id="147" name="Google Shape;147;p19">
            <a:extLst>
              <a:ext uri="{FF2B5EF4-FFF2-40B4-BE49-F238E27FC236}">
                <a16:creationId xmlns:a16="http://schemas.microsoft.com/office/drawing/2014/main" id="{9C548C3A-764F-D1C6-5137-7FFEB82A6102}"/>
              </a:ext>
            </a:extLst>
          </p:cNvPr>
          <p:cNvSpPr txBox="1"/>
          <p:nvPr/>
        </p:nvSpPr>
        <p:spPr>
          <a:xfrm>
            <a:off x="720000" y="1073104"/>
            <a:ext cx="10729200" cy="244800"/>
          </a:xfrm>
          <a:prstGeom prst="rect">
            <a:avLst/>
          </a:prstGeom>
          <a:noFill/>
          <a:ln>
            <a:noFill/>
          </a:ln>
        </p:spPr>
        <p:txBody>
          <a:bodyPr spcFirstLastPara="1" wrap="square" lIns="0" tIns="0" rIns="0" bIns="0" anchor="t" anchorCtr="0">
            <a:noAutofit/>
          </a:bodyPr>
          <a:lstStyle/>
          <a:p>
            <a:pPr defTabSz="1219170">
              <a:defRPr/>
            </a:pPr>
            <a:r>
              <a:rPr lang="fr-FR" sz="1333" i="1">
                <a:solidFill>
                  <a:srgbClr val="A59DAE"/>
                </a:solidFill>
                <a:latin typeface="Fira Sans"/>
                <a:ea typeface="Fira Sans"/>
                <a:cs typeface="Fira Sans"/>
                <a:sym typeface="Fira Sans"/>
              </a:rPr>
              <a:t>Et plus précisément, avez-vous déjà entendu parler des termes suivants ? </a:t>
            </a:r>
          </a:p>
          <a:p>
            <a:pPr defTabSz="1219170">
              <a:buClr>
                <a:srgbClr val="000000"/>
              </a:buClr>
              <a:defRPr/>
            </a:pPr>
            <a:r>
              <a:rPr lang="fr-FR" sz="1333" i="1">
                <a:solidFill>
                  <a:srgbClr val="A59DAE"/>
                </a:solidFill>
                <a:latin typeface="Fira Sans"/>
                <a:ea typeface="Fira Sans"/>
                <a:cs typeface="Fira Sans"/>
                <a:sym typeface="Fira Sans"/>
              </a:rPr>
              <a:t>Base : Femmes (n = 3 872)</a:t>
            </a:r>
          </a:p>
        </p:txBody>
      </p:sp>
      <p:sp>
        <p:nvSpPr>
          <p:cNvPr id="161" name="Google Shape;161;p19">
            <a:extLst>
              <a:ext uri="{FF2B5EF4-FFF2-40B4-BE49-F238E27FC236}">
                <a16:creationId xmlns:a16="http://schemas.microsoft.com/office/drawing/2014/main" id="{11DC2FF6-39F8-B73C-6719-741CD03F8560}"/>
              </a:ext>
            </a:extLst>
          </p:cNvPr>
          <p:cNvSpPr/>
          <p:nvPr/>
        </p:nvSpPr>
        <p:spPr>
          <a:xfrm>
            <a:off x="720001" y="1943048"/>
            <a:ext cx="2112100" cy="384000"/>
          </a:xfrm>
          <a:prstGeom prst="rect">
            <a:avLst/>
          </a:prstGeom>
          <a:solidFill>
            <a:srgbClr val="A59DAE"/>
          </a:solidFill>
          <a:ln>
            <a:noFill/>
          </a:ln>
        </p:spPr>
        <p:txBody>
          <a:bodyPr spcFirstLastPara="1" wrap="square" lIns="120000" tIns="0" rIns="120000" bIns="0" anchor="ctr" anchorCtr="0">
            <a:noAutofit/>
          </a:bodyPr>
          <a:lstStyle/>
          <a:p>
            <a:pPr defTabSz="1219170">
              <a:defRPr/>
            </a:pPr>
            <a:r>
              <a:rPr lang="fr-FR" sz="1600" b="1">
                <a:solidFill>
                  <a:srgbClr val="FFFFFF"/>
                </a:solidFill>
                <a:latin typeface="Fira Sans"/>
                <a:ea typeface="Fira Sans"/>
                <a:cs typeface="Fira Sans"/>
                <a:sym typeface="Fira Sans"/>
              </a:rPr>
              <a:t>Microbiote vaginal</a:t>
            </a:r>
          </a:p>
        </p:txBody>
      </p:sp>
      <p:pic>
        <p:nvPicPr>
          <p:cNvPr id="5" name="Graphique 4" descr="Globe terrestre : Europe et Afrique">
            <a:extLst>
              <a:ext uri="{FF2B5EF4-FFF2-40B4-BE49-F238E27FC236}">
                <a16:creationId xmlns:a16="http://schemas.microsoft.com/office/drawing/2014/main" id="{0055871F-16D7-8738-D755-FF7820EE989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683" y="1021572"/>
            <a:ext cx="568443" cy="568443"/>
          </a:xfrm>
          <a:prstGeom prst="rect">
            <a:avLst/>
          </a:prstGeom>
        </p:spPr>
      </p:pic>
      <p:graphicFrame>
        <p:nvGraphicFramePr>
          <p:cNvPr id="10" name="Tableau 9">
            <a:extLst>
              <a:ext uri="{FF2B5EF4-FFF2-40B4-BE49-F238E27FC236}">
                <a16:creationId xmlns:a16="http://schemas.microsoft.com/office/drawing/2014/main" id="{BA027074-5423-86FF-A5EF-30819B267323}"/>
              </a:ext>
            </a:extLst>
          </p:cNvPr>
          <p:cNvGraphicFramePr>
            <a:graphicFrameLocks noGrp="1"/>
          </p:cNvGraphicFramePr>
          <p:nvPr>
            <p:extLst>
              <p:ext uri="{D42A27DB-BD31-4B8C-83A1-F6EECF244321}">
                <p14:modId xmlns:p14="http://schemas.microsoft.com/office/powerpoint/2010/main" val="621324903"/>
              </p:ext>
            </p:extLst>
          </p:nvPr>
        </p:nvGraphicFramePr>
        <p:xfrm>
          <a:off x="281175" y="4249330"/>
          <a:ext cx="3719864" cy="1342481"/>
        </p:xfrm>
        <a:graphic>
          <a:graphicData uri="http://schemas.openxmlformats.org/drawingml/2006/table">
            <a:tbl>
              <a:tblPr firstRow="1" bandRow="1">
                <a:tableStyleId>{5C22544A-7EE6-4342-B048-85BDC9FD1C3A}</a:tableStyleId>
              </a:tblPr>
              <a:tblGrid>
                <a:gridCol w="3719864">
                  <a:extLst>
                    <a:ext uri="{9D8B030D-6E8A-4147-A177-3AD203B41FA5}">
                      <a16:colId xmlns:a16="http://schemas.microsoft.com/office/drawing/2014/main" val="1778144427"/>
                    </a:ext>
                  </a:extLst>
                </a:gridCol>
              </a:tblGrid>
              <a:tr h="367121">
                <a:tc>
                  <a:txBody>
                    <a:bodyPr/>
                    <a:lstStyle/>
                    <a:p>
                      <a:pPr algn="l" fontAlgn="ctr"/>
                      <a:r>
                        <a:rPr lang="fr-FR" sz="1200" b="0" i="0" u="none" strike="noStrike" cap="none" noProof="0" dirty="0">
                          <a:solidFill>
                            <a:srgbClr val="29193E"/>
                          </a:solidFill>
                          <a:latin typeface="Fira Sans "/>
                          <a:ea typeface="+mn-ea"/>
                          <a:cs typeface="Calibri Light" panose="020F0302020204030204" pitchFamily="34" charset="0"/>
                          <a:sym typeface="Arial"/>
                        </a:rPr>
                        <a:t>Oui et je sais précisément ce dont il s’agit</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r h="367121">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200" b="0" i="0" u="none" strike="noStrike" cap="none" noProof="0">
                          <a:solidFill>
                            <a:srgbClr val="29193E"/>
                          </a:solidFill>
                          <a:latin typeface="Fira Sans "/>
                          <a:ea typeface="+mn-ea"/>
                          <a:cs typeface="Calibri Light" panose="020F0302020204030204" pitchFamily="34" charset="0"/>
                          <a:sym typeface="Arial"/>
                        </a:rPr>
                        <a:t>Oui, mais je ne sais pas précisément ce dont il s’agit </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0375483"/>
                  </a:ext>
                </a:extLst>
              </a:tr>
              <a:tr h="48768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200" b="0" i="0" u="none" strike="noStrike" cap="none" noProof="0" dirty="0">
                          <a:solidFill>
                            <a:srgbClr val="29193E"/>
                          </a:solidFill>
                          <a:latin typeface="Fira Sans "/>
                          <a:ea typeface="+mn-ea"/>
                          <a:cs typeface="Calibri Light" panose="020F0302020204030204" pitchFamily="34" charset="0"/>
                          <a:sym typeface="Arial"/>
                        </a:rPr>
                        <a:t>Non, je n’ai jamais entendu parler de microbiote</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56494004"/>
                  </a:ext>
                </a:extLst>
              </a:tr>
            </a:tbl>
          </a:graphicData>
        </a:graphic>
      </p:graphicFrame>
      <p:sp>
        <p:nvSpPr>
          <p:cNvPr id="11" name="Ellipse 10">
            <a:extLst>
              <a:ext uri="{FF2B5EF4-FFF2-40B4-BE49-F238E27FC236}">
                <a16:creationId xmlns:a16="http://schemas.microsoft.com/office/drawing/2014/main" id="{E2616BF6-D776-76FF-EA3F-CD302CC5D9D6}"/>
              </a:ext>
            </a:extLst>
          </p:cNvPr>
          <p:cNvSpPr/>
          <p:nvPr/>
        </p:nvSpPr>
        <p:spPr>
          <a:xfrm>
            <a:off x="142477" y="4345191"/>
            <a:ext cx="192000" cy="192000"/>
          </a:xfrm>
          <a:prstGeom prst="ellipse">
            <a:avLst/>
          </a:prstGeom>
          <a:solidFill>
            <a:srgbClr val="B51A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9" name="Ellipse 18">
            <a:extLst>
              <a:ext uri="{FF2B5EF4-FFF2-40B4-BE49-F238E27FC236}">
                <a16:creationId xmlns:a16="http://schemas.microsoft.com/office/drawing/2014/main" id="{EAFD9CD3-278A-CFB7-EFFD-D63915063B0F}"/>
              </a:ext>
            </a:extLst>
          </p:cNvPr>
          <p:cNvSpPr/>
          <p:nvPr/>
        </p:nvSpPr>
        <p:spPr>
          <a:xfrm>
            <a:off x="142477" y="4696735"/>
            <a:ext cx="192000" cy="192000"/>
          </a:xfrm>
          <a:prstGeom prst="ellipse">
            <a:avLst/>
          </a:prstGeom>
          <a:solidFill>
            <a:srgbClr val="D68C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20" name="Ellipse 19">
            <a:extLst>
              <a:ext uri="{FF2B5EF4-FFF2-40B4-BE49-F238E27FC236}">
                <a16:creationId xmlns:a16="http://schemas.microsoft.com/office/drawing/2014/main" id="{25B54759-66AC-BCF8-4D39-E7623B6DCACD}"/>
              </a:ext>
            </a:extLst>
          </p:cNvPr>
          <p:cNvSpPr/>
          <p:nvPr/>
        </p:nvSpPr>
        <p:spPr>
          <a:xfrm>
            <a:off x="142477" y="5260134"/>
            <a:ext cx="192000" cy="192000"/>
          </a:xfrm>
          <a:prstGeom prst="ellipse">
            <a:avLst/>
          </a:prstGeom>
          <a:solidFill>
            <a:srgbClr val="3B2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graphicFrame>
        <p:nvGraphicFramePr>
          <p:cNvPr id="15" name="Graphique 14">
            <a:extLst>
              <a:ext uri="{FF2B5EF4-FFF2-40B4-BE49-F238E27FC236}">
                <a16:creationId xmlns:a16="http://schemas.microsoft.com/office/drawing/2014/main" id="{CE57DC7F-7EF4-9898-5482-FA2546D3A644}"/>
              </a:ext>
            </a:extLst>
          </p:cNvPr>
          <p:cNvGraphicFramePr/>
          <p:nvPr/>
        </p:nvGraphicFramePr>
        <p:xfrm>
          <a:off x="2573643" y="2007364"/>
          <a:ext cx="4939200" cy="3907200"/>
        </p:xfrm>
        <a:graphic>
          <a:graphicData uri="http://schemas.openxmlformats.org/drawingml/2006/chart">
            <c:chart xmlns:c="http://schemas.openxmlformats.org/drawingml/2006/chart" xmlns:r="http://schemas.openxmlformats.org/officeDocument/2006/relationships" r:id="rId4"/>
          </a:graphicData>
        </a:graphic>
      </p:graphicFrame>
      <p:sp>
        <p:nvSpPr>
          <p:cNvPr id="16" name="Arc 15">
            <a:extLst>
              <a:ext uri="{FF2B5EF4-FFF2-40B4-BE49-F238E27FC236}">
                <a16:creationId xmlns:a16="http://schemas.microsoft.com/office/drawing/2014/main" id="{BA25A420-7F65-E2D6-FC99-50898870B061}"/>
              </a:ext>
            </a:extLst>
          </p:cNvPr>
          <p:cNvSpPr>
            <a:spLocks noChangeAspect="1"/>
          </p:cNvSpPr>
          <p:nvPr/>
        </p:nvSpPr>
        <p:spPr>
          <a:xfrm>
            <a:off x="3449393" y="2382065"/>
            <a:ext cx="3187700" cy="3157799"/>
          </a:xfrm>
          <a:prstGeom prst="arc">
            <a:avLst>
              <a:gd name="adj1" fmla="val 16169337"/>
              <a:gd name="adj2" fmla="val 6730237"/>
            </a:avLst>
          </a:prstGeom>
          <a:noFill/>
          <a:ln w="28575">
            <a:solidFill>
              <a:srgbClr val="B51A78"/>
            </a:solidFill>
            <a:round/>
            <a:headEnd/>
            <a:tailEnd/>
          </a:ln>
          <a:effectLst/>
          <a:extLst>
            <a:ext uri="{909E8E84-426E-40DD-AFC4-6F175D3DCCD1}">
              <a14:hiddenFill xmlns:a14="http://schemas.microsoft.com/office/drawing/2010/main">
                <a:noFill/>
              </a14:hiddenFill>
            </a:ext>
          </a:extLst>
        </p:spPr>
        <p:txBody>
          <a:bodyPr rtlCol="0" anchor="ctr"/>
          <a:lstStyle/>
          <a:p>
            <a:pPr algn="ctr" defTabSz="1219170">
              <a:defRPr/>
            </a:pPr>
            <a:endParaRPr lang="en-GB" sz="2400" dirty="0">
              <a:solidFill>
                <a:srgbClr val="222223"/>
              </a:solidFill>
              <a:latin typeface="Calibri"/>
              <a:cs typeface="Arial"/>
              <a:sym typeface="Arial"/>
            </a:endParaRPr>
          </a:p>
        </p:txBody>
      </p:sp>
      <p:sp>
        <p:nvSpPr>
          <p:cNvPr id="17" name="Rectangle 16">
            <a:extLst>
              <a:ext uri="{FF2B5EF4-FFF2-40B4-BE49-F238E27FC236}">
                <a16:creationId xmlns:a16="http://schemas.microsoft.com/office/drawing/2014/main" id="{1F335BF0-219E-47DB-4976-7B5D3BC5C289}"/>
              </a:ext>
            </a:extLst>
          </p:cNvPr>
          <p:cNvSpPr/>
          <p:nvPr/>
        </p:nvSpPr>
        <p:spPr>
          <a:xfrm>
            <a:off x="6695035" y="3059685"/>
            <a:ext cx="5416762" cy="502766"/>
          </a:xfrm>
          <a:prstGeom prst="rect">
            <a:avLst/>
          </a:prstGeom>
        </p:spPr>
        <p:txBody>
          <a:bodyPr wrap="square">
            <a:spAutoFit/>
          </a:bodyPr>
          <a:lstStyle/>
          <a:p>
            <a:pPr algn="ctr" defTabSz="1219170">
              <a:buClr>
                <a:srgbClr val="000000"/>
              </a:buClr>
              <a:defRPr/>
            </a:pPr>
            <a:r>
              <a:rPr lang="fr-FR" sz="2667" dirty="0">
                <a:solidFill>
                  <a:srgbClr val="B51A78"/>
                </a:solidFill>
                <a:latin typeface="Fira Sans ExtraBold"/>
                <a:cs typeface="Arial"/>
                <a:sym typeface="Arial"/>
              </a:rPr>
              <a:t>56 % </a:t>
            </a:r>
            <a:r>
              <a:rPr lang="fr-FR" sz="1333" dirty="0">
                <a:solidFill>
                  <a:srgbClr val="B51A78"/>
                </a:solidFill>
                <a:latin typeface="Fira Sans ExtraBold"/>
                <a:cs typeface="Arial"/>
                <a:sym typeface="Arial"/>
              </a:rPr>
              <a:t>ont déjà entendu parler du terme « microbiote vaginal »</a:t>
            </a:r>
          </a:p>
        </p:txBody>
      </p:sp>
      <p:pic>
        <p:nvPicPr>
          <p:cNvPr id="18" name="Graphique 17" descr="Profil silhouette féminine">
            <a:extLst>
              <a:ext uri="{FF2B5EF4-FFF2-40B4-BE49-F238E27FC236}">
                <a16:creationId xmlns:a16="http://schemas.microsoft.com/office/drawing/2014/main" id="{5AF50116-38FB-7BCD-1153-819CBF9631A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471800" y="92431"/>
            <a:ext cx="639997" cy="640000"/>
          </a:xfrm>
          <a:prstGeom prst="rect">
            <a:avLst/>
          </a:prstGeom>
        </p:spPr>
      </p:pic>
      <p:pic>
        <p:nvPicPr>
          <p:cNvPr id="7" name="Graphique 6" descr="Faire un zoom avant contour">
            <a:extLst>
              <a:ext uri="{FF2B5EF4-FFF2-40B4-BE49-F238E27FC236}">
                <a16:creationId xmlns:a16="http://schemas.microsoft.com/office/drawing/2014/main" id="{BCFD55BB-24E8-41DE-44D0-07FF805C96E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902702" y="3771957"/>
            <a:ext cx="483260" cy="483260"/>
          </a:xfrm>
          <a:prstGeom prst="rect">
            <a:avLst/>
          </a:prstGeom>
        </p:spPr>
      </p:pic>
      <p:sp>
        <p:nvSpPr>
          <p:cNvPr id="9" name="Rectangle 8">
            <a:extLst>
              <a:ext uri="{FF2B5EF4-FFF2-40B4-BE49-F238E27FC236}">
                <a16:creationId xmlns:a16="http://schemas.microsoft.com/office/drawing/2014/main" id="{86213CE6-B47F-6687-EDE1-94287E75002B}"/>
              </a:ext>
            </a:extLst>
          </p:cNvPr>
          <p:cNvSpPr/>
          <p:nvPr/>
        </p:nvSpPr>
        <p:spPr>
          <a:xfrm>
            <a:off x="6814061" y="3765442"/>
            <a:ext cx="4209544" cy="2208503"/>
          </a:xfrm>
          <a:prstGeom prst="rect">
            <a:avLst/>
          </a:prstGeom>
          <a:noFill/>
          <a:ln w="9525">
            <a:solidFill>
              <a:srgbClr val="B51A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GB" sz="2400" dirty="0">
              <a:solidFill>
                <a:prstClr val="white"/>
              </a:solidFill>
              <a:latin typeface="Calibri" panose="020F0502020204030204"/>
            </a:endParaRPr>
          </a:p>
        </p:txBody>
      </p:sp>
      <p:graphicFrame>
        <p:nvGraphicFramePr>
          <p:cNvPr id="12" name="Graphique 11">
            <a:extLst>
              <a:ext uri="{FF2B5EF4-FFF2-40B4-BE49-F238E27FC236}">
                <a16:creationId xmlns:a16="http://schemas.microsoft.com/office/drawing/2014/main" id="{10081F5F-CC63-0647-755A-CA8E03684F92}"/>
              </a:ext>
            </a:extLst>
          </p:cNvPr>
          <p:cNvGraphicFramePr/>
          <p:nvPr>
            <p:extLst>
              <p:ext uri="{D42A27DB-BD31-4B8C-83A1-F6EECF244321}">
                <p14:modId xmlns:p14="http://schemas.microsoft.com/office/powerpoint/2010/main" val="451324134"/>
              </p:ext>
            </p:extLst>
          </p:nvPr>
        </p:nvGraphicFramePr>
        <p:xfrm>
          <a:off x="6988098" y="4161909"/>
          <a:ext cx="3960913" cy="1565535"/>
        </p:xfrm>
        <a:graphic>
          <a:graphicData uri="http://schemas.openxmlformats.org/drawingml/2006/chart">
            <c:chart xmlns:c="http://schemas.openxmlformats.org/drawingml/2006/chart" xmlns:r="http://schemas.openxmlformats.org/officeDocument/2006/relationships" r:id="rId7"/>
          </a:graphicData>
        </a:graphic>
      </p:graphicFrame>
      <p:sp>
        <p:nvSpPr>
          <p:cNvPr id="14" name="Rectangle 13">
            <a:extLst>
              <a:ext uri="{FF2B5EF4-FFF2-40B4-BE49-F238E27FC236}">
                <a16:creationId xmlns:a16="http://schemas.microsoft.com/office/drawing/2014/main" id="{86C1D372-55A6-6A4E-44E2-4E8C6EE3F0EB}"/>
              </a:ext>
            </a:extLst>
          </p:cNvPr>
          <p:cNvSpPr/>
          <p:nvPr/>
        </p:nvSpPr>
        <p:spPr>
          <a:xfrm>
            <a:off x="6733935" y="3462752"/>
            <a:ext cx="2556369" cy="297454"/>
          </a:xfrm>
          <a:prstGeom prst="rect">
            <a:avLst/>
          </a:prstGeom>
        </p:spPr>
        <p:txBody>
          <a:bodyPr wrap="square">
            <a:spAutoFit/>
          </a:bodyPr>
          <a:lstStyle/>
          <a:p>
            <a:pPr defTabSz="1219170">
              <a:buClr>
                <a:srgbClr val="000000"/>
              </a:buClr>
              <a:defRPr/>
            </a:pPr>
            <a:r>
              <a:rPr lang="fr-FR" sz="1333" b="1" i="1" dirty="0">
                <a:solidFill>
                  <a:prstClr val="white">
                    <a:lumMod val="65000"/>
                  </a:prstClr>
                </a:solidFill>
                <a:latin typeface="Fira Sans "/>
                <a:cs typeface="Calibri Light" panose="020F0302020204030204" pitchFamily="34" charset="0"/>
                <a:sym typeface="Arial"/>
              </a:rPr>
              <a:t>+2 points par rapport à 2025</a:t>
            </a:r>
          </a:p>
        </p:txBody>
      </p:sp>
      <p:cxnSp>
        <p:nvCxnSpPr>
          <p:cNvPr id="2" name="Connecteur droit avec flèche 1">
            <a:extLst>
              <a:ext uri="{FF2B5EF4-FFF2-40B4-BE49-F238E27FC236}">
                <a16:creationId xmlns:a16="http://schemas.microsoft.com/office/drawing/2014/main" id="{CC3193B9-FCF4-1890-A2F6-C9370C7C722C}"/>
              </a:ext>
            </a:extLst>
          </p:cNvPr>
          <p:cNvCxnSpPr/>
          <p:nvPr/>
        </p:nvCxnSpPr>
        <p:spPr>
          <a:xfrm flipV="1">
            <a:off x="5949455" y="4788935"/>
            <a:ext cx="192000" cy="192000"/>
          </a:xfrm>
          <a:prstGeom prst="straightConnector1">
            <a:avLst/>
          </a:prstGeom>
          <a:ln>
            <a:solidFill>
              <a:srgbClr val="CAD3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2608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A0AFF79A-1014-9155-FF59-926356F8A960}"/>
            </a:ext>
          </a:extLst>
        </p:cNvPr>
        <p:cNvGrpSpPr/>
        <p:nvPr/>
      </p:nvGrpSpPr>
      <p:grpSpPr>
        <a:xfrm>
          <a:off x="0" y="0"/>
          <a:ext cx="0" cy="0"/>
          <a:chOff x="0" y="0"/>
          <a:chExt cx="0" cy="0"/>
        </a:xfrm>
      </p:grpSpPr>
      <p:sp>
        <p:nvSpPr>
          <p:cNvPr id="115" name="Google Shape;115;p17">
            <a:extLst>
              <a:ext uri="{FF2B5EF4-FFF2-40B4-BE49-F238E27FC236}">
                <a16:creationId xmlns:a16="http://schemas.microsoft.com/office/drawing/2014/main" id="{A5E5A621-EABB-1741-97E8-FD7F00495C17}"/>
              </a:ext>
            </a:extLst>
          </p:cNvPr>
          <p:cNvSpPr txBox="1"/>
          <p:nvPr/>
        </p:nvSpPr>
        <p:spPr>
          <a:xfrm>
            <a:off x="720000" y="233019"/>
            <a:ext cx="10729200"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2000" dirty="0">
                <a:solidFill>
                  <a:srgbClr val="29193E"/>
                </a:solidFill>
                <a:latin typeface="Fira Sans ExtraBold"/>
                <a:ea typeface="Fira Sans ExtraBold"/>
                <a:cs typeface="Fira Sans ExtraBold"/>
                <a:sym typeface="Fira Sans ExtraBold"/>
              </a:rPr>
              <a:t>Les femmes restent bien informées sur les aspects essentiels du microbiote vaginal, même si certains aspects affichent une baisse par rapport aux résultats de l’année dernière.</a:t>
            </a:r>
          </a:p>
        </p:txBody>
      </p:sp>
      <p:graphicFrame>
        <p:nvGraphicFramePr>
          <p:cNvPr id="2" name="Graphique 1">
            <a:extLst>
              <a:ext uri="{FF2B5EF4-FFF2-40B4-BE49-F238E27FC236}">
                <a16:creationId xmlns:a16="http://schemas.microsoft.com/office/drawing/2014/main" id="{8D9048A5-CA4D-D53C-C9AA-713C4B302E48}"/>
              </a:ext>
            </a:extLst>
          </p:cNvPr>
          <p:cNvGraphicFramePr/>
          <p:nvPr/>
        </p:nvGraphicFramePr>
        <p:xfrm>
          <a:off x="3686052" y="2379761"/>
          <a:ext cx="5564725" cy="354551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au 2">
            <a:extLst>
              <a:ext uri="{FF2B5EF4-FFF2-40B4-BE49-F238E27FC236}">
                <a16:creationId xmlns:a16="http://schemas.microsoft.com/office/drawing/2014/main" id="{BD180028-990C-51CF-6BDA-854FF0EE152A}"/>
              </a:ext>
            </a:extLst>
          </p:cNvPr>
          <p:cNvGraphicFramePr>
            <a:graphicFrameLocks noGrp="1"/>
          </p:cNvGraphicFramePr>
          <p:nvPr>
            <p:extLst>
              <p:ext uri="{D42A27DB-BD31-4B8C-83A1-F6EECF244321}">
                <p14:modId xmlns:p14="http://schemas.microsoft.com/office/powerpoint/2010/main" val="2505751621"/>
              </p:ext>
            </p:extLst>
          </p:nvPr>
        </p:nvGraphicFramePr>
        <p:xfrm>
          <a:off x="48683" y="2337565"/>
          <a:ext cx="4548523" cy="3461115"/>
        </p:xfrm>
        <a:graphic>
          <a:graphicData uri="http://schemas.openxmlformats.org/drawingml/2006/table">
            <a:tbl>
              <a:tblPr>
                <a:tableStyleId>{5C22544A-7EE6-4342-B048-85BDC9FD1C3A}</a:tableStyleId>
              </a:tblPr>
              <a:tblGrid>
                <a:gridCol w="4548523">
                  <a:extLst>
                    <a:ext uri="{9D8B030D-6E8A-4147-A177-3AD203B41FA5}">
                      <a16:colId xmlns:a16="http://schemas.microsoft.com/office/drawing/2014/main" val="3347426777"/>
                    </a:ext>
                  </a:extLst>
                </a:gridCol>
              </a:tblGrid>
              <a:tr h="556127">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300" b="0" i="0" u="none" strike="noStrike" noProof="0">
                          <a:solidFill>
                            <a:srgbClr val="29193E"/>
                          </a:solidFill>
                          <a:effectLst/>
                          <a:latin typeface="Fira Sans" panose="020B0503050000020004" pitchFamily="34" charset="0"/>
                        </a:rPr>
                        <a:t>Les antibiotiques peuvent altérer le microbiote vaginal </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680480">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300" b="1" i="1" noProof="0">
                          <a:solidFill>
                            <a:srgbClr val="B51A78"/>
                          </a:solidFill>
                          <a:latin typeface="Fira Sans  "/>
                          <a:ea typeface="+mn-ea"/>
                          <a:cs typeface="Arial"/>
                          <a:sym typeface="Arial"/>
                        </a:rPr>
                        <a:t>* </a:t>
                      </a:r>
                      <a:r>
                        <a:rPr lang="fr-FR" sz="1300" b="0" i="0" u="none" strike="noStrike" cap="none" noProof="0">
                          <a:solidFill>
                            <a:srgbClr val="29193E"/>
                          </a:solidFill>
                          <a:effectLst/>
                          <a:latin typeface="Fira Sans" panose="020B0503050000020004" pitchFamily="34" charset="0"/>
                          <a:ea typeface="+mn-ea"/>
                          <a:cs typeface="+mn-cs"/>
                          <a:sym typeface="Arial"/>
                        </a:rPr>
                        <a:t>La sécheresse vaginale peut être liée à un déséquilibre du microbiote vaginal</a:t>
                      </a:r>
                    </a:p>
                    <a:p>
                      <a:pPr marL="0" marR="0" lvl="0" indent="0" algn="l" defTabSz="914400" rtl="0" eaLnBrk="1" fontAlgn="ctr" latinLnBrk="0" hangingPunct="1">
                        <a:lnSpc>
                          <a:spcPct val="100000"/>
                        </a:lnSpc>
                        <a:spcBef>
                          <a:spcPts val="0"/>
                        </a:spcBef>
                        <a:spcAft>
                          <a:spcPts val="0"/>
                        </a:spcAft>
                        <a:buClrTx/>
                        <a:buSzTx/>
                        <a:buFontTx/>
                        <a:buNone/>
                        <a:tabLst/>
                        <a:defRPr/>
                      </a:pPr>
                      <a:endParaRPr lang="en-GB" sz="1300" b="0" i="0" u="none" strike="noStrike" noProof="0" dirty="0">
                        <a:solidFill>
                          <a:srgbClr val="29193E"/>
                        </a:solidFill>
                        <a:effectLst/>
                        <a:latin typeface="Fira Sans" panose="020B0503050000020004" pitchFamily="34" charset="0"/>
                      </a:endParaRP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6015144"/>
                  </a:ext>
                </a:extLst>
              </a:tr>
              <a:tr h="556127">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300" b="0" i="0" u="none" strike="noStrike" noProof="0" dirty="0">
                          <a:solidFill>
                            <a:srgbClr val="29193E"/>
                          </a:solidFill>
                          <a:effectLst/>
                          <a:latin typeface="Fira Sans" panose="020B0503050000020004" pitchFamily="34" charset="0"/>
                        </a:rPr>
                        <a:t>Le microbiote vaginal agit comme une barrière, nous protégeant des microorganismes pathogènes **</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426847"/>
                  </a:ext>
                </a:extLst>
              </a:tr>
              <a:tr h="556127">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300" b="0" i="0" u="none" strike="noStrike" noProof="0">
                          <a:solidFill>
                            <a:srgbClr val="29193E"/>
                          </a:solidFill>
                          <a:effectLst/>
                          <a:latin typeface="Fira Sans" panose="020B0503050000020004" pitchFamily="34" charset="0"/>
                        </a:rPr>
                        <a:t>Toutes les femmes ont un microbiote vaginal, différent </a:t>
                      </a:r>
                    </a:p>
                    <a:p>
                      <a:pPr marL="0" marR="0" lvl="0" indent="0" algn="r" defTabSz="914400" rtl="0" eaLnBrk="1" fontAlgn="ctr" latinLnBrk="0" hangingPunct="1">
                        <a:lnSpc>
                          <a:spcPct val="100000"/>
                        </a:lnSpc>
                        <a:spcBef>
                          <a:spcPts val="0"/>
                        </a:spcBef>
                        <a:spcAft>
                          <a:spcPts val="0"/>
                        </a:spcAft>
                        <a:buClrTx/>
                        <a:buSzTx/>
                        <a:buFontTx/>
                        <a:buNone/>
                        <a:tabLst/>
                        <a:defRPr/>
                      </a:pPr>
                      <a:r>
                        <a:rPr lang="fr-FR" sz="1300" b="0" i="0" u="none" strike="noStrike" noProof="0">
                          <a:solidFill>
                            <a:srgbClr val="29193E"/>
                          </a:solidFill>
                          <a:effectLst/>
                          <a:latin typeface="Fira Sans" panose="020B0503050000020004" pitchFamily="34" charset="0"/>
                        </a:rPr>
                        <a:t>pour chacune d’elles</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5019864"/>
                  </a:ext>
                </a:extLst>
              </a:tr>
              <a:tr h="556127">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300" b="0" i="0" u="none" strike="noStrike" noProof="0">
                          <a:solidFill>
                            <a:srgbClr val="29193E"/>
                          </a:solidFill>
                          <a:effectLst/>
                          <a:latin typeface="Fira Sans" panose="020B0503050000020004" pitchFamily="34" charset="0"/>
                        </a:rPr>
                        <a:t>Le vagin est auto-nettoyant</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61551864"/>
                  </a:ext>
                </a:extLst>
              </a:tr>
              <a:tr h="556127">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300" b="0" i="0" u="none" strike="noStrike" noProof="0" dirty="0">
                          <a:solidFill>
                            <a:srgbClr val="29193E"/>
                          </a:solidFill>
                          <a:effectLst/>
                          <a:latin typeface="Fira Sans" panose="020B0503050000020004" pitchFamily="34" charset="0"/>
                        </a:rPr>
                        <a:t>De l’enfance à la ménopause, le microbiote vaginal </a:t>
                      </a:r>
                    </a:p>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300" b="0" i="0" u="none" strike="noStrike" noProof="0" dirty="0">
                          <a:solidFill>
                            <a:srgbClr val="29193E"/>
                          </a:solidFill>
                          <a:effectLst/>
                          <a:latin typeface="Fira Sans" panose="020B0503050000020004" pitchFamily="34" charset="0"/>
                        </a:rPr>
                        <a:t>d’une femme reste le même</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05864360"/>
                  </a:ext>
                </a:extLst>
              </a:tr>
            </a:tbl>
          </a:graphicData>
        </a:graphic>
      </p:graphicFrame>
      <p:graphicFrame>
        <p:nvGraphicFramePr>
          <p:cNvPr id="29" name="Tableau 28">
            <a:extLst>
              <a:ext uri="{FF2B5EF4-FFF2-40B4-BE49-F238E27FC236}">
                <a16:creationId xmlns:a16="http://schemas.microsoft.com/office/drawing/2014/main" id="{50FD4F3D-70D5-CC19-C23F-C4AB7895BFC5}"/>
              </a:ext>
            </a:extLst>
          </p:cNvPr>
          <p:cNvGraphicFramePr>
            <a:graphicFrameLocks noGrp="1"/>
          </p:cNvGraphicFramePr>
          <p:nvPr/>
        </p:nvGraphicFramePr>
        <p:xfrm>
          <a:off x="9659464" y="2381664"/>
          <a:ext cx="617821" cy="3417018"/>
        </p:xfrm>
        <a:graphic>
          <a:graphicData uri="http://schemas.openxmlformats.org/drawingml/2006/table">
            <a:tbl>
              <a:tblPr>
                <a:tableStyleId>{5C22544A-7EE6-4342-B048-85BDC9FD1C3A}</a:tableStyleId>
              </a:tblPr>
              <a:tblGrid>
                <a:gridCol w="617821">
                  <a:extLst>
                    <a:ext uri="{9D8B030D-6E8A-4147-A177-3AD203B41FA5}">
                      <a16:colId xmlns:a16="http://schemas.microsoft.com/office/drawing/2014/main" val="3347426777"/>
                    </a:ext>
                  </a:extLst>
                </a:gridCol>
              </a:tblGrid>
              <a:tr h="569503">
                <a:tc>
                  <a:txBody>
                    <a:bodyPr/>
                    <a:lstStyle/>
                    <a:p>
                      <a:pPr algn="ctr" fontAlgn="ctr"/>
                      <a:r>
                        <a:rPr kumimoji="0" lang="fr-FR" sz="1600" b="0" i="0" u="none" strike="noStrike" cap="small" normalizeH="0" baseline="0" noProof="0">
                          <a:ln>
                            <a:noFill/>
                          </a:ln>
                          <a:solidFill>
                            <a:srgbClr val="3B2B4D"/>
                          </a:solidFill>
                          <a:effectLst/>
                          <a:uLnTx/>
                          <a:uFillTx/>
                          <a:latin typeface="Fira Sans Condensed ExtraBold" panose="020B0604020202020204" pitchFamily="34" charset="0"/>
                          <a:ea typeface="Cambria" panose="02040503050406030204" pitchFamily="18" charset="0"/>
                          <a:cs typeface="Times New Roman" panose="02020603050405020304" pitchFamily="18" charset="0"/>
                          <a:sym typeface="Arial"/>
                        </a:rPr>
                        <a:t>31</a:t>
                      </a:r>
                    </a:p>
                  </a:txBody>
                  <a:tcPr marL="12700" marR="12700" marT="1270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569503">
                <a:tc>
                  <a:txBody>
                    <a:bodyPr/>
                    <a:lstStyle/>
                    <a:p>
                      <a:pPr algn="ctr" fontAlgn="ctr"/>
                      <a:r>
                        <a:rPr kumimoji="0" lang="fr-FR" sz="1600" b="0" i="0" u="none" strike="noStrike" cap="small" normalizeH="0" baseline="0" noProof="0">
                          <a:ln>
                            <a:noFill/>
                          </a:ln>
                          <a:solidFill>
                            <a:srgbClr val="3B2B4D"/>
                          </a:solidFill>
                          <a:effectLst/>
                          <a:uLnTx/>
                          <a:uFillTx/>
                          <a:latin typeface="Fira Sans Condensed ExtraBold" panose="020B0604020202020204" pitchFamily="34" charset="0"/>
                          <a:ea typeface="Cambria" panose="02040503050406030204" pitchFamily="18" charset="0"/>
                          <a:cs typeface="Times New Roman" panose="02020603050405020304" pitchFamily="18" charset="0"/>
                          <a:sym typeface="Arial"/>
                        </a:rPr>
                        <a:t>35</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9803906"/>
                  </a:ext>
                </a:extLst>
              </a:tr>
              <a:tr h="569503">
                <a:tc>
                  <a:txBody>
                    <a:bodyPr/>
                    <a:lstStyle/>
                    <a:p>
                      <a:pPr algn="ctr" fontAlgn="ctr"/>
                      <a:r>
                        <a:rPr kumimoji="0" lang="fr-FR" sz="1600" b="0" i="0" u="none" strike="noStrike" cap="small" normalizeH="0" baseline="0" noProof="0">
                          <a:ln>
                            <a:noFill/>
                          </a:ln>
                          <a:solidFill>
                            <a:srgbClr val="3B2B4D"/>
                          </a:solidFill>
                          <a:effectLst/>
                          <a:uLnTx/>
                          <a:uFillTx/>
                          <a:latin typeface="Fira Sans Condensed ExtraBold" panose="020B0604020202020204" pitchFamily="34" charset="0"/>
                          <a:ea typeface="Cambria" panose="02040503050406030204" pitchFamily="18" charset="0"/>
                          <a:cs typeface="Times New Roman" panose="02020603050405020304" pitchFamily="18" charset="0"/>
                          <a:sym typeface="Arial"/>
                        </a:rPr>
                        <a:t>36</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5019864"/>
                  </a:ext>
                </a:extLst>
              </a:tr>
              <a:tr h="569503">
                <a:tc>
                  <a:txBody>
                    <a:bodyPr/>
                    <a:lstStyle/>
                    <a:p>
                      <a:pPr algn="ctr" fontAlgn="ctr"/>
                      <a:r>
                        <a:rPr kumimoji="0" lang="fr-FR" sz="1600" b="0" i="0" u="none" strike="noStrike" cap="small" normalizeH="0" baseline="0" noProof="0">
                          <a:ln>
                            <a:noFill/>
                          </a:ln>
                          <a:solidFill>
                            <a:srgbClr val="3B2B4D"/>
                          </a:solidFill>
                          <a:effectLst/>
                          <a:uLnTx/>
                          <a:uFillTx/>
                          <a:latin typeface="Fira Sans Condensed ExtraBold" panose="020B0604020202020204" pitchFamily="34" charset="0"/>
                          <a:ea typeface="Cambria" panose="02040503050406030204" pitchFamily="18" charset="0"/>
                          <a:cs typeface="Times New Roman" panose="02020603050405020304" pitchFamily="18" charset="0"/>
                          <a:sym typeface="Arial"/>
                        </a:rPr>
                        <a:t>36</a:t>
                      </a:r>
                    </a:p>
                  </a:txBody>
                  <a:tcPr marL="10160" marR="10160" marT="10160" marB="0"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6887000"/>
                  </a:ext>
                </a:extLst>
              </a:tr>
              <a:tr h="569503">
                <a:tc>
                  <a:txBody>
                    <a:bodyPr/>
                    <a:lstStyle/>
                    <a:p>
                      <a:pPr algn="ctr" fontAlgn="ctr"/>
                      <a:r>
                        <a:rPr kumimoji="0" lang="fr-FR" sz="1600" b="0" i="0" u="none" strike="noStrike" cap="small" normalizeH="0" baseline="0" noProof="0">
                          <a:ln>
                            <a:noFill/>
                          </a:ln>
                          <a:solidFill>
                            <a:srgbClr val="3B2B4D"/>
                          </a:solidFill>
                          <a:effectLst/>
                          <a:uLnTx/>
                          <a:uFillTx/>
                          <a:latin typeface="Fira Sans Condensed ExtraBold" panose="020B0604020202020204" pitchFamily="34" charset="0"/>
                          <a:ea typeface="Cambria" panose="02040503050406030204" pitchFamily="18" charset="0"/>
                          <a:cs typeface="Times New Roman" panose="02020603050405020304" pitchFamily="18" charset="0"/>
                          <a:sym typeface="Arial"/>
                        </a:rPr>
                        <a:t>43</a:t>
                      </a:r>
                    </a:p>
                  </a:txBody>
                  <a:tcPr marL="10160" marR="10160" marT="10160" marB="0"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78131104"/>
                  </a:ext>
                </a:extLst>
              </a:tr>
              <a:tr h="569503">
                <a:tc>
                  <a:txBody>
                    <a:bodyPr/>
                    <a:lstStyle/>
                    <a:p>
                      <a:pPr algn="ctr" fontAlgn="ctr"/>
                      <a:r>
                        <a:rPr kumimoji="0" lang="fr-FR" sz="1600" b="0" i="0" u="none" strike="noStrike" cap="small" normalizeH="0" baseline="0" noProof="0">
                          <a:ln>
                            <a:noFill/>
                          </a:ln>
                          <a:solidFill>
                            <a:srgbClr val="3B2B4D"/>
                          </a:solidFill>
                          <a:effectLst/>
                          <a:uLnTx/>
                          <a:uFillTx/>
                          <a:latin typeface="Fira Sans Condensed ExtraBold" panose="020B0604020202020204" pitchFamily="34" charset="0"/>
                          <a:ea typeface="Cambria" panose="02040503050406030204" pitchFamily="18" charset="0"/>
                          <a:cs typeface="Times New Roman" panose="02020603050405020304" pitchFamily="18" charset="0"/>
                          <a:sym typeface="Arial"/>
                        </a:rPr>
                        <a:t>44</a:t>
                      </a:r>
                    </a:p>
                  </a:txBody>
                  <a:tcPr marL="10160" marR="10160" marT="10160" marB="0"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3439536"/>
                  </a:ext>
                </a:extLst>
              </a:tr>
            </a:tbl>
          </a:graphicData>
        </a:graphic>
      </p:graphicFrame>
      <p:sp>
        <p:nvSpPr>
          <p:cNvPr id="30" name="Rectangle 29">
            <a:extLst>
              <a:ext uri="{FF2B5EF4-FFF2-40B4-BE49-F238E27FC236}">
                <a16:creationId xmlns:a16="http://schemas.microsoft.com/office/drawing/2014/main" id="{DC8905F8-0A04-FE7B-87EB-91454B81200A}"/>
              </a:ext>
            </a:extLst>
          </p:cNvPr>
          <p:cNvSpPr/>
          <p:nvPr/>
        </p:nvSpPr>
        <p:spPr>
          <a:xfrm>
            <a:off x="8766794" y="1872638"/>
            <a:ext cx="2362215" cy="488595"/>
          </a:xfrm>
          <a:prstGeom prst="rect">
            <a:avLst/>
          </a:prstGeom>
          <a:noFill/>
          <a:ln>
            <a:noFill/>
          </a:ln>
        </p:spPr>
        <p:txBody>
          <a:bodyPr wrap="square">
            <a:spAutoFit/>
          </a:bodyPr>
          <a:lstStyle/>
          <a:p>
            <a:pPr algn="ctr" defTabSz="1219170">
              <a:lnSpc>
                <a:spcPct val="110000"/>
              </a:lnSpc>
              <a:defRPr/>
            </a:pPr>
            <a:r>
              <a:rPr lang="fr-FR" sz="1200" i="1" dirty="0">
                <a:solidFill>
                  <a:srgbClr val="3B2B4D"/>
                </a:solidFill>
                <a:latin typeface="Fira Sans ExtraBold" panose="020B0903050000020004" pitchFamily="34" charset="0"/>
              </a:rPr>
              <a:t>Mauvaises réponses/ </a:t>
            </a:r>
          </a:p>
          <a:p>
            <a:pPr algn="ctr" defTabSz="1219170">
              <a:lnSpc>
                <a:spcPct val="110000"/>
              </a:lnSpc>
              <a:defRPr/>
            </a:pPr>
            <a:r>
              <a:rPr lang="fr-FR" sz="1200" i="1" dirty="0">
                <a:solidFill>
                  <a:srgbClr val="3B2B4D"/>
                </a:solidFill>
                <a:latin typeface="Fira Sans ExtraBold" panose="020B0903050000020004" pitchFamily="34" charset="0"/>
              </a:rPr>
              <a:t>ne sait pas</a:t>
            </a:r>
          </a:p>
        </p:txBody>
      </p:sp>
      <p:pic>
        <p:nvPicPr>
          <p:cNvPr id="8" name="Image 7">
            <a:extLst>
              <a:ext uri="{FF2B5EF4-FFF2-40B4-BE49-F238E27FC236}">
                <a16:creationId xmlns:a16="http://schemas.microsoft.com/office/drawing/2014/main" id="{048444C3-42CA-532D-7367-542DD5318E8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413797" y="2559020"/>
            <a:ext cx="265843" cy="247675"/>
          </a:xfrm>
          <a:prstGeom prst="rect">
            <a:avLst/>
          </a:prstGeom>
        </p:spPr>
      </p:pic>
      <p:pic>
        <p:nvPicPr>
          <p:cNvPr id="17" name="Image 16">
            <a:extLst>
              <a:ext uri="{FF2B5EF4-FFF2-40B4-BE49-F238E27FC236}">
                <a16:creationId xmlns:a16="http://schemas.microsoft.com/office/drawing/2014/main" id="{0D1A2818-FE48-BB5E-9736-8C391F1682C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325553" y="4238161"/>
            <a:ext cx="265843" cy="247675"/>
          </a:xfrm>
          <a:prstGeom prst="rect">
            <a:avLst/>
          </a:prstGeom>
        </p:spPr>
      </p:pic>
      <p:pic>
        <p:nvPicPr>
          <p:cNvPr id="19" name="Image 18">
            <a:extLst>
              <a:ext uri="{FF2B5EF4-FFF2-40B4-BE49-F238E27FC236}">
                <a16:creationId xmlns:a16="http://schemas.microsoft.com/office/drawing/2014/main" id="{A0A25341-0FE5-2AC8-B697-EE370E2CF29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591396" y="5369441"/>
            <a:ext cx="265843" cy="247675"/>
          </a:xfrm>
          <a:prstGeom prst="rect">
            <a:avLst/>
          </a:prstGeom>
        </p:spPr>
      </p:pic>
      <p:pic>
        <p:nvPicPr>
          <p:cNvPr id="28" name="Image 27">
            <a:extLst>
              <a:ext uri="{FF2B5EF4-FFF2-40B4-BE49-F238E27FC236}">
                <a16:creationId xmlns:a16="http://schemas.microsoft.com/office/drawing/2014/main" id="{6B527252-F1B2-0E80-D757-504AF0BD3E6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313759" y="3687485"/>
            <a:ext cx="265843" cy="247675"/>
          </a:xfrm>
          <a:prstGeom prst="rect">
            <a:avLst/>
          </a:prstGeom>
        </p:spPr>
      </p:pic>
      <p:sp>
        <p:nvSpPr>
          <p:cNvPr id="9" name="Google Shape;116;p17">
            <a:extLst>
              <a:ext uri="{FF2B5EF4-FFF2-40B4-BE49-F238E27FC236}">
                <a16:creationId xmlns:a16="http://schemas.microsoft.com/office/drawing/2014/main" id="{F42A52CD-EE3B-B32C-1B9A-0D87EB31343D}"/>
              </a:ext>
            </a:extLst>
          </p:cNvPr>
          <p:cNvSpPr txBox="1"/>
          <p:nvPr/>
        </p:nvSpPr>
        <p:spPr>
          <a:xfrm>
            <a:off x="719999" y="1100604"/>
            <a:ext cx="11391797"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00" i="1" dirty="0">
                <a:solidFill>
                  <a:srgbClr val="A59DAE"/>
                </a:solidFill>
                <a:latin typeface="Fira Sans"/>
                <a:ea typeface="Fira Sans"/>
                <a:cs typeface="Fira Sans"/>
                <a:sym typeface="Fira Sans"/>
              </a:rPr>
              <a:t>Pour chacune des propositions suivantes, dites-nous si vous pensez qu’elle est VRAIE ou FAUSSE. Si vous n’êtes pas certaine de votre réponse, répondez « Je ne sais pas vraiment ».  </a:t>
            </a:r>
          </a:p>
          <a:p>
            <a:pPr defTabSz="1219170">
              <a:buClr>
                <a:srgbClr val="000000"/>
              </a:buClr>
              <a:defRPr/>
            </a:pPr>
            <a:r>
              <a:rPr lang="fr-FR" sz="1333" i="1" dirty="0">
                <a:solidFill>
                  <a:srgbClr val="A59DAE"/>
                </a:solidFill>
                <a:latin typeface="Fira Sans"/>
                <a:ea typeface="Fira Sans"/>
                <a:cs typeface="Fira Sans"/>
                <a:sym typeface="Fira Sans"/>
              </a:rPr>
              <a:t>Base : Femmes (n = 3 872)</a:t>
            </a:r>
          </a:p>
        </p:txBody>
      </p:sp>
      <p:pic>
        <p:nvPicPr>
          <p:cNvPr id="10" name="Image 9">
            <a:extLst>
              <a:ext uri="{FF2B5EF4-FFF2-40B4-BE49-F238E27FC236}">
                <a16:creationId xmlns:a16="http://schemas.microsoft.com/office/drawing/2014/main" id="{95530072-FDB1-7BE7-D1CA-EBC9DCFF332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180837" y="4809596"/>
            <a:ext cx="265843" cy="247675"/>
          </a:xfrm>
          <a:prstGeom prst="rect">
            <a:avLst/>
          </a:prstGeom>
        </p:spPr>
      </p:pic>
      <p:graphicFrame>
        <p:nvGraphicFramePr>
          <p:cNvPr id="7" name="Tableau 6">
            <a:extLst>
              <a:ext uri="{FF2B5EF4-FFF2-40B4-BE49-F238E27FC236}">
                <a16:creationId xmlns:a16="http://schemas.microsoft.com/office/drawing/2014/main" id="{58F473B6-FD90-2515-30EC-AADC653B72AF}"/>
              </a:ext>
            </a:extLst>
          </p:cNvPr>
          <p:cNvGraphicFramePr>
            <a:graphicFrameLocks noGrp="1"/>
          </p:cNvGraphicFramePr>
          <p:nvPr>
            <p:extLst>
              <p:ext uri="{D42A27DB-BD31-4B8C-83A1-F6EECF244321}">
                <p14:modId xmlns:p14="http://schemas.microsoft.com/office/powerpoint/2010/main" val="1088586952"/>
              </p:ext>
            </p:extLst>
          </p:nvPr>
        </p:nvGraphicFramePr>
        <p:xfrm>
          <a:off x="4908720" y="5918739"/>
          <a:ext cx="4750743" cy="432000"/>
        </p:xfrm>
        <a:graphic>
          <a:graphicData uri="http://schemas.openxmlformats.org/drawingml/2006/table">
            <a:tbl>
              <a:tblPr firstRow="1" bandRow="1">
                <a:tableStyleId>{5C22544A-7EE6-4342-B048-85BDC9FD1C3A}</a:tableStyleId>
              </a:tblPr>
              <a:tblGrid>
                <a:gridCol w="1583581">
                  <a:extLst>
                    <a:ext uri="{9D8B030D-6E8A-4147-A177-3AD203B41FA5}">
                      <a16:colId xmlns:a16="http://schemas.microsoft.com/office/drawing/2014/main" val="1778144427"/>
                    </a:ext>
                  </a:extLst>
                </a:gridCol>
                <a:gridCol w="1281269">
                  <a:extLst>
                    <a:ext uri="{9D8B030D-6E8A-4147-A177-3AD203B41FA5}">
                      <a16:colId xmlns:a16="http://schemas.microsoft.com/office/drawing/2014/main" val="663113065"/>
                    </a:ext>
                  </a:extLst>
                </a:gridCol>
                <a:gridCol w="1885893">
                  <a:extLst>
                    <a:ext uri="{9D8B030D-6E8A-4147-A177-3AD203B41FA5}">
                      <a16:colId xmlns:a16="http://schemas.microsoft.com/office/drawing/2014/main" val="2108411334"/>
                    </a:ext>
                  </a:extLst>
                </a:gridCol>
              </a:tblGrid>
              <a:tr h="432000">
                <a:tc>
                  <a:txBody>
                    <a:bodyPr/>
                    <a:lstStyle/>
                    <a:p>
                      <a:pPr algn="ctr" fontAlgn="ctr"/>
                      <a:r>
                        <a:rPr lang="fr-FR" sz="1200" b="0" i="0" u="none" strike="noStrike" cap="none" noProof="0">
                          <a:solidFill>
                            <a:srgbClr val="29193E"/>
                          </a:solidFill>
                          <a:latin typeface="Fira Sans SemiBold" panose="020B0604020202020204" pitchFamily="34" charset="0"/>
                          <a:ea typeface="+mn-ea"/>
                          <a:cs typeface="Calibri Light" panose="020F0302020204030204" pitchFamily="34" charset="0"/>
                          <a:sym typeface="Arial"/>
                        </a:rPr>
                        <a:t>Vrai</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200" b="0" i="0" u="none" strike="noStrike" cap="none" noProof="0">
                          <a:solidFill>
                            <a:srgbClr val="29193E"/>
                          </a:solidFill>
                          <a:latin typeface="Fira Sans SemiBold" panose="020B0604020202020204" pitchFamily="34" charset="0"/>
                          <a:ea typeface="+mn-ea"/>
                          <a:cs typeface="Calibri Light" panose="020F0302020204030204" pitchFamily="34" charset="0"/>
                          <a:sym typeface="Arial"/>
                        </a:rPr>
                        <a:t>Faux </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i="0" u="none" strike="noStrike" cap="none" noProof="0" dirty="0">
                          <a:solidFill>
                            <a:srgbClr val="29193E"/>
                          </a:solidFill>
                          <a:latin typeface="Fira Sans SemiBold" panose="020B0604020202020204" pitchFamily="34" charset="0"/>
                          <a:ea typeface="+mn-ea"/>
                          <a:cs typeface="Calibri Light" panose="020F0302020204030204" pitchFamily="34" charset="0"/>
                          <a:sym typeface="Arial"/>
                        </a:rPr>
                        <a:t>Je ne sais pas vraiment</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1" name="Ellipse 10">
            <a:extLst>
              <a:ext uri="{FF2B5EF4-FFF2-40B4-BE49-F238E27FC236}">
                <a16:creationId xmlns:a16="http://schemas.microsoft.com/office/drawing/2014/main" id="{82810833-F39A-0460-0652-4C3F5CC56A38}"/>
              </a:ext>
            </a:extLst>
          </p:cNvPr>
          <p:cNvSpPr/>
          <p:nvPr/>
        </p:nvSpPr>
        <p:spPr>
          <a:xfrm>
            <a:off x="5171180" y="6042009"/>
            <a:ext cx="192000" cy="192000"/>
          </a:xfrm>
          <a:prstGeom prst="ellipse">
            <a:avLst/>
          </a:prstGeom>
          <a:solidFill>
            <a:srgbClr val="E7C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2" name="Ellipse 11">
            <a:extLst>
              <a:ext uri="{FF2B5EF4-FFF2-40B4-BE49-F238E27FC236}">
                <a16:creationId xmlns:a16="http://schemas.microsoft.com/office/drawing/2014/main" id="{B2E5DE41-96C0-94C7-2041-529CB02A0356}"/>
              </a:ext>
            </a:extLst>
          </p:cNvPr>
          <p:cNvSpPr/>
          <p:nvPr/>
        </p:nvSpPr>
        <p:spPr>
          <a:xfrm>
            <a:off x="6446680" y="6032571"/>
            <a:ext cx="192000" cy="192000"/>
          </a:xfrm>
          <a:prstGeom prst="ellipse">
            <a:avLst/>
          </a:prstGeom>
          <a:solidFill>
            <a:srgbClr val="FFDA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3" name="Ellipse 12">
            <a:extLst>
              <a:ext uri="{FF2B5EF4-FFF2-40B4-BE49-F238E27FC236}">
                <a16:creationId xmlns:a16="http://schemas.microsoft.com/office/drawing/2014/main" id="{1B7E6AE8-0F9E-7C38-F561-256C3D1D7F49}"/>
              </a:ext>
            </a:extLst>
          </p:cNvPr>
          <p:cNvSpPr/>
          <p:nvPr/>
        </p:nvSpPr>
        <p:spPr>
          <a:xfrm>
            <a:off x="7550483" y="6032571"/>
            <a:ext cx="192000" cy="192000"/>
          </a:xfrm>
          <a:prstGeom prst="ellipse">
            <a:avLst/>
          </a:prstGeom>
          <a:solidFill>
            <a:srgbClr val="EADA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pic>
        <p:nvPicPr>
          <p:cNvPr id="6" name="Graphique 5" descr="Globe terrestre : Europe et Afrique">
            <a:extLst>
              <a:ext uri="{FF2B5EF4-FFF2-40B4-BE49-F238E27FC236}">
                <a16:creationId xmlns:a16="http://schemas.microsoft.com/office/drawing/2014/main" id="{0A55F8CF-DFAD-1B84-DD6E-0161D440BFD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8683" y="1049072"/>
            <a:ext cx="568443" cy="568443"/>
          </a:xfrm>
          <a:prstGeom prst="rect">
            <a:avLst/>
          </a:prstGeom>
        </p:spPr>
      </p:pic>
      <p:sp>
        <p:nvSpPr>
          <p:cNvPr id="15" name="ZoneTexte 14">
            <a:extLst>
              <a:ext uri="{FF2B5EF4-FFF2-40B4-BE49-F238E27FC236}">
                <a16:creationId xmlns:a16="http://schemas.microsoft.com/office/drawing/2014/main" id="{D2D14FD0-0908-4DDF-2DB6-3A6FC5A04D4C}"/>
              </a:ext>
            </a:extLst>
          </p:cNvPr>
          <p:cNvSpPr txBox="1"/>
          <p:nvPr/>
        </p:nvSpPr>
        <p:spPr>
          <a:xfrm>
            <a:off x="5949905" y="2091162"/>
            <a:ext cx="1497779" cy="256545"/>
          </a:xfrm>
          <a:prstGeom prst="rect">
            <a:avLst/>
          </a:prstGeom>
          <a:noFill/>
        </p:spPr>
        <p:txBody>
          <a:bodyPr wrap="square">
            <a:spAutoFit/>
          </a:bodyPr>
          <a:lstStyle/>
          <a:p>
            <a:pPr defTabSz="1219170">
              <a:defRPr/>
            </a:pPr>
            <a:r>
              <a:rPr lang="fr-FR" sz="1067" i="1">
                <a:solidFill>
                  <a:srgbClr val="92D050"/>
                </a:solidFill>
                <a:latin typeface="Fira Sans" panose="020B0503050000020004" pitchFamily="34" charset="0"/>
              </a:rPr>
              <a:t>Bonne réponse</a:t>
            </a:r>
          </a:p>
        </p:txBody>
      </p:sp>
      <p:pic>
        <p:nvPicPr>
          <p:cNvPr id="16" name="Image 15">
            <a:extLst>
              <a:ext uri="{FF2B5EF4-FFF2-40B4-BE49-F238E27FC236}">
                <a16:creationId xmlns:a16="http://schemas.microsoft.com/office/drawing/2014/main" id="{4AB9DDB1-17A2-31B7-FF05-B670B0712E8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679003" y="2056000"/>
            <a:ext cx="360648" cy="336000"/>
          </a:xfrm>
          <a:prstGeom prst="rect">
            <a:avLst/>
          </a:prstGeom>
        </p:spPr>
      </p:pic>
      <p:sp>
        <p:nvSpPr>
          <p:cNvPr id="18" name="ZoneTexte 17">
            <a:extLst>
              <a:ext uri="{FF2B5EF4-FFF2-40B4-BE49-F238E27FC236}">
                <a16:creationId xmlns:a16="http://schemas.microsoft.com/office/drawing/2014/main" id="{0701BA96-74F0-7D91-5DD1-D27A0B145986}"/>
              </a:ext>
            </a:extLst>
          </p:cNvPr>
          <p:cNvSpPr txBox="1"/>
          <p:nvPr/>
        </p:nvSpPr>
        <p:spPr>
          <a:xfrm>
            <a:off x="0" y="6595183"/>
            <a:ext cx="9061704" cy="256545"/>
          </a:xfrm>
          <a:prstGeom prst="rect">
            <a:avLst/>
          </a:prstGeom>
          <a:noFill/>
        </p:spPr>
        <p:txBody>
          <a:bodyPr wrap="square">
            <a:spAutoFit/>
          </a:bodyPr>
          <a:lstStyle/>
          <a:p>
            <a:pPr defTabSz="1219170">
              <a:defRPr/>
            </a:pPr>
            <a:r>
              <a:rPr lang="fr-FR" sz="1067" b="1" dirty="0">
                <a:solidFill>
                  <a:srgbClr val="29193E"/>
                </a:solidFill>
                <a:latin typeface="Fira Sans Condensed Thin" panose="020B0303050000020004" pitchFamily="34" charset="0"/>
                <a:ea typeface="Fira Sans ExtraBold"/>
                <a:cs typeface="Fira Sans ExtraBold"/>
                <a:sym typeface="Fira Sans ExtraBold"/>
              </a:rPr>
              <a:t>** Cet item a été accompagné de la définition suivante : un organisme pathogène est un organisme capable de provoquer des maladies chez un hôte (personne).</a:t>
            </a:r>
          </a:p>
        </p:txBody>
      </p:sp>
      <p:pic>
        <p:nvPicPr>
          <p:cNvPr id="4" name="Graphique 3" descr="Profil silhouette féminine">
            <a:extLst>
              <a:ext uri="{FF2B5EF4-FFF2-40B4-BE49-F238E27FC236}">
                <a16:creationId xmlns:a16="http://schemas.microsoft.com/office/drawing/2014/main" id="{B0BC178A-6F0C-53D7-B526-971E924C093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471800" y="92431"/>
            <a:ext cx="639997" cy="640000"/>
          </a:xfrm>
          <a:prstGeom prst="rect">
            <a:avLst/>
          </a:prstGeom>
        </p:spPr>
      </p:pic>
      <p:sp>
        <p:nvSpPr>
          <p:cNvPr id="14" name="Google Shape;115;p17">
            <a:extLst>
              <a:ext uri="{FF2B5EF4-FFF2-40B4-BE49-F238E27FC236}">
                <a16:creationId xmlns:a16="http://schemas.microsoft.com/office/drawing/2014/main" id="{B63FE4A0-6221-F108-3C8E-632346E10420}"/>
              </a:ext>
            </a:extLst>
          </p:cNvPr>
          <p:cNvSpPr txBox="1"/>
          <p:nvPr/>
        </p:nvSpPr>
        <p:spPr>
          <a:xfrm>
            <a:off x="11031743" y="649731"/>
            <a:ext cx="706756"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1600" i="1">
                <a:solidFill>
                  <a:srgbClr val="29193E"/>
                </a:solidFill>
                <a:latin typeface="Fira Sans ExtraBold"/>
                <a:ea typeface="Fira Sans ExtraBold"/>
                <a:cs typeface="Fira Sans ExtraBold"/>
                <a:sym typeface="Fira Sans ExtraBold"/>
              </a:rPr>
              <a:t>(1/2)</a:t>
            </a:r>
          </a:p>
        </p:txBody>
      </p:sp>
      <p:graphicFrame>
        <p:nvGraphicFramePr>
          <p:cNvPr id="20" name="Tableau 19">
            <a:extLst>
              <a:ext uri="{FF2B5EF4-FFF2-40B4-BE49-F238E27FC236}">
                <a16:creationId xmlns:a16="http://schemas.microsoft.com/office/drawing/2014/main" id="{B366D960-C3FE-8F78-CD07-5EF488135B13}"/>
              </a:ext>
            </a:extLst>
          </p:cNvPr>
          <p:cNvGraphicFramePr>
            <a:graphicFrameLocks noGrp="1"/>
          </p:cNvGraphicFramePr>
          <p:nvPr>
            <p:extLst>
              <p:ext uri="{D42A27DB-BD31-4B8C-83A1-F6EECF244321}">
                <p14:modId xmlns:p14="http://schemas.microsoft.com/office/powerpoint/2010/main" val="254513959"/>
              </p:ext>
            </p:extLst>
          </p:nvPr>
        </p:nvGraphicFramePr>
        <p:xfrm>
          <a:off x="10774113" y="1777413"/>
          <a:ext cx="1075215" cy="4041600"/>
        </p:xfrm>
        <a:graphic>
          <a:graphicData uri="http://schemas.openxmlformats.org/drawingml/2006/table">
            <a:tbl>
              <a:tblPr>
                <a:tableStyleId>{5C22544A-7EE6-4342-B048-85BDC9FD1C3A}</a:tableStyleId>
              </a:tblPr>
              <a:tblGrid>
                <a:gridCol w="1075215">
                  <a:extLst>
                    <a:ext uri="{9D8B030D-6E8A-4147-A177-3AD203B41FA5}">
                      <a16:colId xmlns:a16="http://schemas.microsoft.com/office/drawing/2014/main" val="1231598532"/>
                    </a:ext>
                  </a:extLst>
                </a:gridCol>
              </a:tblGrid>
              <a:tr h="619748">
                <a:tc>
                  <a:txBody>
                    <a:bodyPr/>
                    <a:lstStyle/>
                    <a:p>
                      <a:pPr algn="ctr"/>
                      <a:r>
                        <a:rPr lang="fr-FR" sz="1050" b="1" u="none" strike="noStrike" noProof="0" dirty="0">
                          <a:solidFill>
                            <a:srgbClr val="3B2B4D"/>
                          </a:solidFill>
                          <a:effectLst/>
                          <a:latin typeface="Fira Sans" panose="020B0503050000020004" pitchFamily="34" charset="0"/>
                          <a:ea typeface="+mn-ea"/>
                          <a:cs typeface="Calibri Light" panose="020F0302020204030204" pitchFamily="34" charset="0"/>
                        </a:rPr>
                        <a:t>Rappel 2025</a:t>
                      </a:r>
                    </a:p>
                    <a:p>
                      <a:pPr algn="ctr"/>
                      <a:r>
                        <a:rPr lang="fr-FR" sz="1050" b="1" i="1" u="none" strike="noStrike" noProof="0" dirty="0">
                          <a:solidFill>
                            <a:srgbClr val="3B2B4D"/>
                          </a:solidFill>
                          <a:effectLst/>
                          <a:latin typeface="Fira Sans" panose="020B0503050000020004" pitchFamily="34" charset="0"/>
                          <a:ea typeface="+mn-ea"/>
                          <a:cs typeface="Calibri Light" panose="020F0302020204030204" pitchFamily="34" charset="0"/>
                        </a:rPr>
                        <a:t>% mauvaises réponses/ne sait pas</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913337444"/>
                  </a:ext>
                </a:extLst>
              </a:tr>
              <a:tr h="517505">
                <a:tc>
                  <a:txBody>
                    <a:bodyPr/>
                    <a:lstStyle/>
                    <a:p>
                      <a:pPr algn="ctr" fontAlgn="ctr"/>
                      <a:r>
                        <a:rPr kumimoji="0" lang="fr-FR" sz="1400" b="0" i="0" u="none" strike="noStrike" cap="small" normalizeH="0" baseline="0" noProof="0">
                          <a:ln>
                            <a:noFill/>
                          </a:ln>
                          <a:solidFill>
                            <a:srgbClr val="3B2B4D"/>
                          </a:solidFill>
                          <a:effectLst/>
                          <a:uLnTx/>
                          <a:uFillTx/>
                          <a:latin typeface="Fira Sans  "/>
                          <a:ea typeface="Cambria" panose="02040503050406030204" pitchFamily="18" charset="0"/>
                          <a:cs typeface="Times New Roman" panose="02020603050405020304" pitchFamily="18" charset="0"/>
                          <a:sym typeface="Arial"/>
                        </a:rPr>
                        <a:t>28</a:t>
                      </a:r>
                    </a:p>
                  </a:txBody>
                  <a:tcPr marL="12700" marR="12700" marT="1270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55415198"/>
                  </a:ext>
                </a:extLst>
              </a:tr>
              <a:tr h="609147">
                <a:tc>
                  <a:txBody>
                    <a:bodyPr/>
                    <a:lstStyle/>
                    <a:p>
                      <a:pPr algn="ctr" fontAlgn="ctr"/>
                      <a:r>
                        <a:rPr kumimoji="0" lang="fr-FR" sz="1200" b="0" i="1" u="none" strike="noStrike" cap="none" normalizeH="0" baseline="0" noProof="0">
                          <a:ln>
                            <a:noFill/>
                          </a:ln>
                          <a:solidFill>
                            <a:srgbClr val="3B2B4D"/>
                          </a:solidFill>
                          <a:effectLst/>
                          <a:uLnTx/>
                          <a:uFillTx/>
                          <a:latin typeface="Fira Sans  "/>
                          <a:ea typeface="Cambria" panose="02040503050406030204" pitchFamily="18" charset="0"/>
                          <a:cs typeface="Times New Roman" panose="02020603050405020304" pitchFamily="18" charset="0"/>
                          <a:sym typeface="Arial"/>
                        </a:rPr>
                        <a:t>Nouveau</a:t>
                      </a:r>
                    </a:p>
                  </a:txBody>
                  <a:tcPr marL="10160" marR="10160" marT="1016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49803906"/>
                  </a:ext>
                </a:extLst>
              </a:tr>
              <a:tr h="576804">
                <a:tc>
                  <a:txBody>
                    <a:bodyPr/>
                    <a:lstStyle/>
                    <a:p>
                      <a:pPr algn="ctr" fontAlgn="ctr"/>
                      <a:r>
                        <a:rPr kumimoji="0" lang="fr-FR" sz="1400" b="0" i="0" u="none" strike="noStrike" cap="small" normalizeH="0" baseline="0" noProof="0">
                          <a:ln>
                            <a:noFill/>
                          </a:ln>
                          <a:solidFill>
                            <a:srgbClr val="3B2B4D"/>
                          </a:solidFill>
                          <a:effectLst/>
                          <a:uLnTx/>
                          <a:uFillTx/>
                          <a:latin typeface="Fira Sans  "/>
                          <a:ea typeface="Cambria" panose="02040503050406030204" pitchFamily="18" charset="0"/>
                          <a:cs typeface="Times New Roman" panose="02020603050405020304" pitchFamily="18" charset="0"/>
                          <a:sym typeface="Arial"/>
                        </a:rPr>
                        <a:t>34</a:t>
                      </a:r>
                    </a:p>
                  </a:txBody>
                  <a:tcPr marL="10160" marR="10160" marT="1016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675362164"/>
                  </a:ext>
                </a:extLst>
              </a:tr>
              <a:tr h="544456">
                <a:tc>
                  <a:txBody>
                    <a:bodyPr/>
                    <a:lstStyle/>
                    <a:p>
                      <a:pPr algn="ctr" fontAlgn="ctr"/>
                      <a:r>
                        <a:rPr kumimoji="0" lang="fr-FR" sz="1400" b="0" i="0" u="none" strike="noStrike" cap="small" normalizeH="0" baseline="0" noProof="0">
                          <a:ln>
                            <a:noFill/>
                          </a:ln>
                          <a:solidFill>
                            <a:srgbClr val="3B2B4D"/>
                          </a:solidFill>
                          <a:effectLst/>
                          <a:uLnTx/>
                          <a:uFillTx/>
                          <a:latin typeface="Fira Sans  "/>
                          <a:ea typeface="Cambria" panose="02040503050406030204" pitchFamily="18" charset="0"/>
                          <a:cs typeface="Times New Roman" panose="02020603050405020304" pitchFamily="18" charset="0"/>
                          <a:sym typeface="Arial"/>
                        </a:rPr>
                        <a:t>34</a:t>
                      </a:r>
                    </a:p>
                  </a:txBody>
                  <a:tcPr marL="10160" marR="10160" marT="1016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481641438"/>
                  </a:ext>
                </a:extLst>
              </a:tr>
              <a:tr h="576804">
                <a:tc>
                  <a:txBody>
                    <a:bodyPr/>
                    <a:lstStyle/>
                    <a:p>
                      <a:pPr algn="ctr" fontAlgn="ctr"/>
                      <a:r>
                        <a:rPr kumimoji="0" lang="fr-FR" sz="1400" b="0" i="0" u="none" strike="noStrike" cap="small" normalizeH="0" baseline="0" noProof="0">
                          <a:ln>
                            <a:noFill/>
                          </a:ln>
                          <a:solidFill>
                            <a:srgbClr val="3B2B4D"/>
                          </a:solidFill>
                          <a:effectLst/>
                          <a:uLnTx/>
                          <a:uFillTx/>
                          <a:latin typeface="Fira Sans  "/>
                          <a:ea typeface="Cambria" panose="02040503050406030204" pitchFamily="18" charset="0"/>
                          <a:cs typeface="Times New Roman" panose="02020603050405020304" pitchFamily="18" charset="0"/>
                          <a:sym typeface="Arial"/>
                        </a:rPr>
                        <a:t>42</a:t>
                      </a:r>
                    </a:p>
                  </a:txBody>
                  <a:tcPr marL="10160" marR="10160" marT="1016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30034341"/>
                  </a:ext>
                </a:extLst>
              </a:tr>
              <a:tr h="576804">
                <a:tc>
                  <a:txBody>
                    <a:bodyPr/>
                    <a:lstStyle/>
                    <a:p>
                      <a:pPr algn="ctr" fontAlgn="ctr"/>
                      <a:r>
                        <a:rPr kumimoji="0" lang="fr-FR" sz="1400" b="0" i="0" u="none" strike="noStrike" cap="small" normalizeH="0" baseline="0" noProof="0" dirty="0">
                          <a:ln>
                            <a:noFill/>
                          </a:ln>
                          <a:solidFill>
                            <a:srgbClr val="3B2B4D"/>
                          </a:solidFill>
                          <a:effectLst/>
                          <a:uLnTx/>
                          <a:uFillTx/>
                          <a:latin typeface="Fira Sans  "/>
                          <a:ea typeface="Cambria" panose="02040503050406030204" pitchFamily="18" charset="0"/>
                          <a:cs typeface="Times New Roman" panose="02020603050405020304" pitchFamily="18" charset="0"/>
                          <a:sym typeface="Arial"/>
                        </a:rPr>
                        <a:t>40</a:t>
                      </a:r>
                    </a:p>
                  </a:txBody>
                  <a:tcPr marL="10160" marR="10160" marT="1016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273446640"/>
                  </a:ext>
                </a:extLst>
              </a:tr>
            </a:tbl>
          </a:graphicData>
        </a:graphic>
      </p:graphicFrame>
      <p:sp>
        <p:nvSpPr>
          <p:cNvPr id="5" name="Rectangle 4">
            <a:extLst>
              <a:ext uri="{FF2B5EF4-FFF2-40B4-BE49-F238E27FC236}">
                <a16:creationId xmlns:a16="http://schemas.microsoft.com/office/drawing/2014/main" id="{6F720438-0F8B-18CB-DB69-9564E7E793D8}"/>
              </a:ext>
            </a:extLst>
          </p:cNvPr>
          <p:cNvSpPr/>
          <p:nvPr/>
        </p:nvSpPr>
        <p:spPr>
          <a:xfrm>
            <a:off x="589179" y="1633357"/>
            <a:ext cx="1194235" cy="276999"/>
          </a:xfrm>
          <a:prstGeom prst="rect">
            <a:avLst/>
          </a:prstGeom>
        </p:spPr>
        <p:txBody>
          <a:bodyPr wrap="square">
            <a:spAutoFit/>
          </a:bodyPr>
          <a:lstStyle/>
          <a:p>
            <a:pPr defTabSz="1219170">
              <a:buClr>
                <a:srgbClr val="000000"/>
              </a:buClr>
              <a:defRPr/>
            </a:pPr>
            <a:r>
              <a:rPr lang="fr-FR" sz="1200" b="1" i="1">
                <a:solidFill>
                  <a:srgbClr val="B51A78"/>
                </a:solidFill>
                <a:latin typeface="Fira Sans  "/>
                <a:cs typeface="Arial"/>
                <a:sym typeface="Arial"/>
              </a:rPr>
              <a:t>* Nouvel item</a:t>
            </a:r>
          </a:p>
        </p:txBody>
      </p:sp>
      <p:cxnSp>
        <p:nvCxnSpPr>
          <p:cNvPr id="25" name="Connecteur droit avec flèche 24">
            <a:extLst>
              <a:ext uri="{FF2B5EF4-FFF2-40B4-BE49-F238E27FC236}">
                <a16:creationId xmlns:a16="http://schemas.microsoft.com/office/drawing/2014/main" id="{D256A7AE-F6C6-0C8A-ACE8-29E161E61C5F}"/>
              </a:ext>
            </a:extLst>
          </p:cNvPr>
          <p:cNvCxnSpPr>
            <a:cxnSpLocks/>
          </p:cNvCxnSpPr>
          <p:nvPr/>
        </p:nvCxnSpPr>
        <p:spPr>
          <a:xfrm rot="900000">
            <a:off x="6691472" y="2602199"/>
            <a:ext cx="192865" cy="188139"/>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32" name="Image 31">
            <a:extLst>
              <a:ext uri="{FF2B5EF4-FFF2-40B4-BE49-F238E27FC236}">
                <a16:creationId xmlns:a16="http://schemas.microsoft.com/office/drawing/2014/main" id="{9449A161-32C7-121D-8E20-6BBE2BAB50C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325553" y="3129019"/>
            <a:ext cx="265843" cy="247675"/>
          </a:xfrm>
          <a:prstGeom prst="rect">
            <a:avLst/>
          </a:prstGeom>
        </p:spPr>
      </p:pic>
    </p:spTree>
    <p:extLst>
      <p:ext uri="{BB962C8B-B14F-4D97-AF65-F5344CB8AC3E}">
        <p14:creationId xmlns:p14="http://schemas.microsoft.com/office/powerpoint/2010/main" val="35339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97F28CDF-1305-8B2F-4268-821C04580AE3}"/>
            </a:ext>
          </a:extLst>
        </p:cNvPr>
        <p:cNvGrpSpPr/>
        <p:nvPr/>
      </p:nvGrpSpPr>
      <p:grpSpPr>
        <a:xfrm>
          <a:off x="0" y="0"/>
          <a:ext cx="0" cy="0"/>
          <a:chOff x="0" y="0"/>
          <a:chExt cx="0" cy="0"/>
        </a:xfrm>
      </p:grpSpPr>
      <p:graphicFrame>
        <p:nvGraphicFramePr>
          <p:cNvPr id="23" name="Graphique 22">
            <a:extLst>
              <a:ext uri="{FF2B5EF4-FFF2-40B4-BE49-F238E27FC236}">
                <a16:creationId xmlns:a16="http://schemas.microsoft.com/office/drawing/2014/main" id="{D3BFAEBD-4E59-5D47-5F4F-683ED908E265}"/>
              </a:ext>
            </a:extLst>
          </p:cNvPr>
          <p:cNvGraphicFramePr/>
          <p:nvPr/>
        </p:nvGraphicFramePr>
        <p:xfrm>
          <a:off x="3686052" y="2379761"/>
          <a:ext cx="5564725" cy="354551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Tableau 6">
            <a:extLst>
              <a:ext uri="{FF2B5EF4-FFF2-40B4-BE49-F238E27FC236}">
                <a16:creationId xmlns:a16="http://schemas.microsoft.com/office/drawing/2014/main" id="{570FA513-F699-6696-6818-47C0CF753566}"/>
              </a:ext>
            </a:extLst>
          </p:cNvPr>
          <p:cNvGraphicFramePr>
            <a:graphicFrameLocks noGrp="1"/>
          </p:cNvGraphicFramePr>
          <p:nvPr>
            <p:extLst>
              <p:ext uri="{D42A27DB-BD31-4B8C-83A1-F6EECF244321}">
                <p14:modId xmlns:p14="http://schemas.microsoft.com/office/powerpoint/2010/main" val="348100403"/>
              </p:ext>
            </p:extLst>
          </p:nvPr>
        </p:nvGraphicFramePr>
        <p:xfrm>
          <a:off x="4886036" y="5887535"/>
          <a:ext cx="4773426" cy="432000"/>
        </p:xfrm>
        <a:graphic>
          <a:graphicData uri="http://schemas.openxmlformats.org/drawingml/2006/table">
            <a:tbl>
              <a:tblPr firstRow="1" bandRow="1">
                <a:tableStyleId>{5C22544A-7EE6-4342-B048-85BDC9FD1C3A}</a:tableStyleId>
              </a:tblPr>
              <a:tblGrid>
                <a:gridCol w="1591142">
                  <a:extLst>
                    <a:ext uri="{9D8B030D-6E8A-4147-A177-3AD203B41FA5}">
                      <a16:colId xmlns:a16="http://schemas.microsoft.com/office/drawing/2014/main" val="1778144427"/>
                    </a:ext>
                  </a:extLst>
                </a:gridCol>
                <a:gridCol w="1287387">
                  <a:extLst>
                    <a:ext uri="{9D8B030D-6E8A-4147-A177-3AD203B41FA5}">
                      <a16:colId xmlns:a16="http://schemas.microsoft.com/office/drawing/2014/main" val="663113065"/>
                    </a:ext>
                  </a:extLst>
                </a:gridCol>
                <a:gridCol w="1894897">
                  <a:extLst>
                    <a:ext uri="{9D8B030D-6E8A-4147-A177-3AD203B41FA5}">
                      <a16:colId xmlns:a16="http://schemas.microsoft.com/office/drawing/2014/main" val="2108411334"/>
                    </a:ext>
                  </a:extLst>
                </a:gridCol>
              </a:tblGrid>
              <a:tr h="432000">
                <a:tc>
                  <a:txBody>
                    <a:bodyPr/>
                    <a:lstStyle/>
                    <a:p>
                      <a:pPr algn="ctr" fontAlgn="ctr"/>
                      <a:r>
                        <a:rPr lang="fr-FR" sz="1200" b="0" i="0" u="none" strike="noStrike" cap="none" noProof="0">
                          <a:solidFill>
                            <a:srgbClr val="29193E"/>
                          </a:solidFill>
                          <a:latin typeface="Fira Sans SemiBold" panose="020B0604020202020204" pitchFamily="34" charset="0"/>
                          <a:ea typeface="+mn-ea"/>
                          <a:cs typeface="Calibri Light" panose="020F0302020204030204" pitchFamily="34" charset="0"/>
                          <a:sym typeface="Arial"/>
                        </a:rPr>
                        <a:t>Vrai</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200" b="0" i="0" u="none" strike="noStrike" cap="none" noProof="0">
                          <a:solidFill>
                            <a:srgbClr val="29193E"/>
                          </a:solidFill>
                          <a:latin typeface="Fira Sans SemiBold" panose="020B0604020202020204" pitchFamily="34" charset="0"/>
                          <a:ea typeface="+mn-ea"/>
                          <a:cs typeface="Calibri Light" panose="020F0302020204030204" pitchFamily="34" charset="0"/>
                          <a:sym typeface="Arial"/>
                        </a:rPr>
                        <a:t>Faux </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i="0" u="none" strike="noStrike" cap="none" noProof="0" dirty="0">
                          <a:solidFill>
                            <a:srgbClr val="29193E"/>
                          </a:solidFill>
                          <a:latin typeface="Fira Sans SemiBold" panose="020B0604020202020204" pitchFamily="34" charset="0"/>
                          <a:ea typeface="+mn-ea"/>
                          <a:cs typeface="Calibri Light" panose="020F0302020204030204" pitchFamily="34" charset="0"/>
                          <a:sym typeface="Arial"/>
                        </a:rPr>
                        <a:t>Je ne sais pas vraiment</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1" name="Ellipse 10">
            <a:extLst>
              <a:ext uri="{FF2B5EF4-FFF2-40B4-BE49-F238E27FC236}">
                <a16:creationId xmlns:a16="http://schemas.microsoft.com/office/drawing/2014/main" id="{F1AB40C8-7F8C-FD4B-45B3-0D4D4B2A459A}"/>
              </a:ext>
            </a:extLst>
          </p:cNvPr>
          <p:cNvSpPr/>
          <p:nvPr/>
        </p:nvSpPr>
        <p:spPr>
          <a:xfrm>
            <a:off x="5148496" y="6010805"/>
            <a:ext cx="192000" cy="192000"/>
          </a:xfrm>
          <a:prstGeom prst="ellipse">
            <a:avLst/>
          </a:prstGeom>
          <a:solidFill>
            <a:srgbClr val="E7C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2" name="Ellipse 11">
            <a:extLst>
              <a:ext uri="{FF2B5EF4-FFF2-40B4-BE49-F238E27FC236}">
                <a16:creationId xmlns:a16="http://schemas.microsoft.com/office/drawing/2014/main" id="{92A1D2BD-9A35-F6AA-BE6A-A2CF295AA6C3}"/>
              </a:ext>
            </a:extLst>
          </p:cNvPr>
          <p:cNvSpPr/>
          <p:nvPr/>
        </p:nvSpPr>
        <p:spPr>
          <a:xfrm>
            <a:off x="6423996" y="6001367"/>
            <a:ext cx="192000" cy="192000"/>
          </a:xfrm>
          <a:prstGeom prst="ellipse">
            <a:avLst/>
          </a:prstGeom>
          <a:solidFill>
            <a:srgbClr val="FFDA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3" name="Ellipse 12">
            <a:extLst>
              <a:ext uri="{FF2B5EF4-FFF2-40B4-BE49-F238E27FC236}">
                <a16:creationId xmlns:a16="http://schemas.microsoft.com/office/drawing/2014/main" id="{A27A4D0A-BDC1-B3D5-82D8-AB3411EF19C8}"/>
              </a:ext>
            </a:extLst>
          </p:cNvPr>
          <p:cNvSpPr/>
          <p:nvPr/>
        </p:nvSpPr>
        <p:spPr>
          <a:xfrm>
            <a:off x="7527799" y="6001367"/>
            <a:ext cx="192000" cy="192000"/>
          </a:xfrm>
          <a:prstGeom prst="ellipse">
            <a:avLst/>
          </a:prstGeom>
          <a:solidFill>
            <a:srgbClr val="EADA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15" name="Google Shape;115;p17">
            <a:extLst>
              <a:ext uri="{FF2B5EF4-FFF2-40B4-BE49-F238E27FC236}">
                <a16:creationId xmlns:a16="http://schemas.microsoft.com/office/drawing/2014/main" id="{666A8DBE-99AF-85C5-92EF-F59520446AF7}"/>
              </a:ext>
            </a:extLst>
          </p:cNvPr>
          <p:cNvSpPr txBox="1"/>
          <p:nvPr/>
        </p:nvSpPr>
        <p:spPr>
          <a:xfrm>
            <a:off x="720000" y="233221"/>
            <a:ext cx="10729200"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2100" dirty="0">
                <a:solidFill>
                  <a:srgbClr val="29193E"/>
                </a:solidFill>
                <a:latin typeface="Fira Sans ExtraBold"/>
                <a:ea typeface="Fira Sans ExtraBold"/>
                <a:cs typeface="Fira Sans ExtraBold"/>
                <a:sym typeface="Fira Sans ExtraBold"/>
              </a:rPr>
              <a:t>De plus, les femmes sont moins conscientes de l’influence du microbiote intestinal, du mode d’accouchement et des pilules </a:t>
            </a:r>
            <a:r>
              <a:rPr lang="fr-FR" sz="2100" dirty="0" err="1">
                <a:solidFill>
                  <a:srgbClr val="29193E"/>
                </a:solidFill>
                <a:latin typeface="Fira Sans ExtraBold"/>
                <a:ea typeface="Fira Sans ExtraBold"/>
                <a:cs typeface="Fira Sans ExtraBold"/>
                <a:sym typeface="Fira Sans ExtraBold"/>
              </a:rPr>
              <a:t>œstro-progestatives</a:t>
            </a:r>
            <a:r>
              <a:rPr lang="fr-FR" sz="2100" dirty="0">
                <a:solidFill>
                  <a:srgbClr val="29193E"/>
                </a:solidFill>
                <a:latin typeface="Fira Sans ExtraBold"/>
                <a:ea typeface="Fira Sans ExtraBold"/>
                <a:cs typeface="Fira Sans ExtraBold"/>
                <a:sym typeface="Fira Sans ExtraBold"/>
              </a:rPr>
              <a:t> sur le microbiote vaginal.</a:t>
            </a:r>
          </a:p>
        </p:txBody>
      </p:sp>
      <p:graphicFrame>
        <p:nvGraphicFramePr>
          <p:cNvPr id="3" name="Tableau 2">
            <a:extLst>
              <a:ext uri="{FF2B5EF4-FFF2-40B4-BE49-F238E27FC236}">
                <a16:creationId xmlns:a16="http://schemas.microsoft.com/office/drawing/2014/main" id="{72D02434-A15D-5FD4-0E41-18159550DF8A}"/>
              </a:ext>
            </a:extLst>
          </p:cNvPr>
          <p:cNvGraphicFramePr>
            <a:graphicFrameLocks noGrp="1"/>
          </p:cNvGraphicFramePr>
          <p:nvPr/>
        </p:nvGraphicFramePr>
        <p:xfrm>
          <a:off x="48683" y="2416393"/>
          <a:ext cx="4548523" cy="3349780"/>
        </p:xfrm>
        <a:graphic>
          <a:graphicData uri="http://schemas.openxmlformats.org/drawingml/2006/table">
            <a:tbl>
              <a:tblPr>
                <a:tableStyleId>{5C22544A-7EE6-4342-B048-85BDC9FD1C3A}</a:tableStyleId>
              </a:tblPr>
              <a:tblGrid>
                <a:gridCol w="4548523">
                  <a:extLst>
                    <a:ext uri="{9D8B030D-6E8A-4147-A177-3AD203B41FA5}">
                      <a16:colId xmlns:a16="http://schemas.microsoft.com/office/drawing/2014/main" val="3347426777"/>
                    </a:ext>
                  </a:extLst>
                </a:gridCol>
              </a:tblGrid>
              <a:tr h="669956">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300" b="1" i="1" noProof="0">
                          <a:solidFill>
                            <a:srgbClr val="B51A78"/>
                          </a:solidFill>
                          <a:latin typeface="Fira Sans  "/>
                          <a:ea typeface="+mn-ea"/>
                          <a:cs typeface="Arial"/>
                          <a:sym typeface="Arial"/>
                        </a:rPr>
                        <a:t>* </a:t>
                      </a:r>
                      <a:r>
                        <a:rPr lang="fr-FR" sz="1300" b="0" i="0" u="none" strike="noStrike" cap="none" noProof="0">
                          <a:solidFill>
                            <a:srgbClr val="29193E"/>
                          </a:solidFill>
                          <a:effectLst/>
                          <a:latin typeface="Fira Sans" panose="020B0503050000020004" pitchFamily="34" charset="0"/>
                          <a:ea typeface="+mn-ea"/>
                          <a:cs typeface="+mn-cs"/>
                          <a:sym typeface="Arial"/>
                        </a:rPr>
                        <a:t>La prise de probiotiques est bénéfique en cas de vaginose bactérienne, de candidose ou de cystite</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669956">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300" b="0" i="0" u="none" strike="noStrike" noProof="0">
                          <a:solidFill>
                            <a:srgbClr val="29193E"/>
                          </a:solidFill>
                          <a:effectLst/>
                          <a:latin typeface="Fira Sans" panose="020B0503050000020004" pitchFamily="34" charset="0"/>
                        </a:rPr>
                        <a:t>Fumer n’a pas de conséquences sur le microbiote vaginal </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88759478"/>
                  </a:ext>
                </a:extLst>
              </a:tr>
              <a:tr h="669956">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300" b="0" i="0" u="none" strike="noStrike" noProof="0">
                          <a:solidFill>
                            <a:srgbClr val="29193E"/>
                          </a:solidFill>
                          <a:effectLst/>
                          <a:latin typeface="Fira Sans" panose="020B0503050000020004" pitchFamily="34" charset="0"/>
                        </a:rPr>
                        <a:t>Le microbiote intestinal influence le microbiote vaginal </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426847"/>
                  </a:ext>
                </a:extLst>
              </a:tr>
              <a:tr h="669956">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fr-FR" sz="1300" b="0" i="0" u="none" strike="noStrike" cap="none" normalizeH="0" baseline="0" noProof="0">
                          <a:ln>
                            <a:noFill/>
                          </a:ln>
                          <a:solidFill>
                            <a:srgbClr val="29193E"/>
                          </a:solidFill>
                          <a:effectLst/>
                          <a:uLnTx/>
                          <a:uFillTx/>
                          <a:latin typeface="Fira Sans" panose="020B0503050000020004" pitchFamily="34" charset="0"/>
                          <a:ea typeface="+mn-ea"/>
                          <a:cs typeface="+mn-cs"/>
                          <a:sym typeface="Arial"/>
                        </a:rPr>
                        <a:t>Le mode d’accouchement </a:t>
                      </a:r>
                      <a:r>
                        <a:rPr kumimoji="0" lang="fr-FR" sz="1100" b="0" i="0" u="none" strike="noStrike" cap="none" normalizeH="0" baseline="0" noProof="0">
                          <a:ln>
                            <a:noFill/>
                          </a:ln>
                          <a:solidFill>
                            <a:srgbClr val="29193E"/>
                          </a:solidFill>
                          <a:effectLst/>
                          <a:uLnTx/>
                          <a:uFillTx/>
                          <a:latin typeface="Fira Sans" panose="020B0503050000020004" pitchFamily="34" charset="0"/>
                          <a:ea typeface="+mn-ea"/>
                          <a:cs typeface="+mn-cs"/>
                          <a:sym typeface="Arial"/>
                        </a:rPr>
                        <a:t>(par voie basse ou par césarienne) </a:t>
                      </a:r>
                      <a:r>
                        <a:rPr kumimoji="0" lang="fr-FR" sz="1300" b="0" i="0" u="none" strike="noStrike" cap="none" normalizeH="0" baseline="0" noProof="0">
                          <a:ln>
                            <a:noFill/>
                          </a:ln>
                          <a:solidFill>
                            <a:srgbClr val="29193E"/>
                          </a:solidFill>
                          <a:effectLst/>
                          <a:uLnTx/>
                          <a:uFillTx/>
                          <a:latin typeface="Fira Sans" panose="020B0503050000020004" pitchFamily="34" charset="0"/>
                          <a:ea typeface="+mn-ea"/>
                          <a:cs typeface="+mn-cs"/>
                          <a:sym typeface="Arial"/>
                        </a:rPr>
                        <a:t>pourrait avoir </a:t>
                      </a:r>
                    </a:p>
                    <a:p>
                      <a:pPr marL="0" marR="0" lvl="0" indent="0" algn="r" defTabSz="914400" rtl="0" eaLnBrk="1" fontAlgn="ctr" latinLnBrk="0" hangingPunct="1">
                        <a:lnSpc>
                          <a:spcPct val="100000"/>
                        </a:lnSpc>
                        <a:spcBef>
                          <a:spcPts val="0"/>
                        </a:spcBef>
                        <a:spcAft>
                          <a:spcPts val="0"/>
                        </a:spcAft>
                        <a:buClrTx/>
                        <a:buSzTx/>
                        <a:buFontTx/>
                        <a:buNone/>
                        <a:tabLst/>
                        <a:defRPr/>
                      </a:pPr>
                      <a:r>
                        <a:rPr kumimoji="0" lang="fr-FR" sz="1300" b="0" i="0" u="none" strike="noStrike" cap="none" normalizeH="0" baseline="0" noProof="0">
                          <a:ln>
                            <a:noFill/>
                          </a:ln>
                          <a:solidFill>
                            <a:srgbClr val="29193E"/>
                          </a:solidFill>
                          <a:effectLst/>
                          <a:uLnTx/>
                          <a:uFillTx/>
                          <a:latin typeface="Fira Sans" panose="020B0503050000020004" pitchFamily="34" charset="0"/>
                          <a:ea typeface="+mn-ea"/>
                          <a:cs typeface="+mn-cs"/>
                          <a:sym typeface="Arial"/>
                        </a:rPr>
                        <a:t>un impact sur le microbiote intestinal du nouveau-né </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61551864"/>
                  </a:ext>
                </a:extLst>
              </a:tr>
              <a:tr h="669956">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300" b="0" i="0" u="none" strike="noStrike" noProof="0">
                          <a:solidFill>
                            <a:srgbClr val="29193E"/>
                          </a:solidFill>
                          <a:effectLst/>
                          <a:latin typeface="Fira Sans" panose="020B0503050000020004" pitchFamily="34" charset="0"/>
                        </a:rPr>
                        <a:t>Les pilules œstroprogestatives pourraient protéger le microbiote vaginal</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1309471"/>
                  </a:ext>
                </a:extLst>
              </a:tr>
            </a:tbl>
          </a:graphicData>
        </a:graphic>
      </p:graphicFrame>
      <p:graphicFrame>
        <p:nvGraphicFramePr>
          <p:cNvPr id="29" name="Tableau 28">
            <a:extLst>
              <a:ext uri="{FF2B5EF4-FFF2-40B4-BE49-F238E27FC236}">
                <a16:creationId xmlns:a16="http://schemas.microsoft.com/office/drawing/2014/main" id="{2C4A7D22-3B31-0AE1-899D-B92C535833ED}"/>
              </a:ext>
            </a:extLst>
          </p:cNvPr>
          <p:cNvGraphicFramePr>
            <a:graphicFrameLocks noGrp="1"/>
          </p:cNvGraphicFramePr>
          <p:nvPr/>
        </p:nvGraphicFramePr>
        <p:xfrm>
          <a:off x="9659464" y="2428886"/>
          <a:ext cx="617821" cy="3296055"/>
        </p:xfrm>
        <a:graphic>
          <a:graphicData uri="http://schemas.openxmlformats.org/drawingml/2006/table">
            <a:tbl>
              <a:tblPr>
                <a:tableStyleId>{5C22544A-7EE6-4342-B048-85BDC9FD1C3A}</a:tableStyleId>
              </a:tblPr>
              <a:tblGrid>
                <a:gridCol w="617821">
                  <a:extLst>
                    <a:ext uri="{9D8B030D-6E8A-4147-A177-3AD203B41FA5}">
                      <a16:colId xmlns:a16="http://schemas.microsoft.com/office/drawing/2014/main" val="3347426777"/>
                    </a:ext>
                  </a:extLst>
                </a:gridCol>
              </a:tblGrid>
              <a:tr h="659211">
                <a:tc>
                  <a:txBody>
                    <a:bodyPr/>
                    <a:lstStyle/>
                    <a:p>
                      <a:pPr algn="ctr" fontAlgn="ctr"/>
                      <a:r>
                        <a:rPr kumimoji="0" lang="fr-FR" sz="1600" b="0" i="0" u="none" strike="noStrike" cap="small" normalizeH="0" baseline="0" noProof="0">
                          <a:ln>
                            <a:noFill/>
                          </a:ln>
                          <a:solidFill>
                            <a:srgbClr val="3B2B4D"/>
                          </a:solidFill>
                          <a:effectLst/>
                          <a:uLnTx/>
                          <a:uFillTx/>
                          <a:latin typeface="Fira Sans Condensed ExtraBold" panose="020B0604020202020204" pitchFamily="34" charset="0"/>
                          <a:ea typeface="Cambria" panose="02040503050406030204" pitchFamily="18" charset="0"/>
                          <a:cs typeface="Times New Roman" panose="02020603050405020304" pitchFamily="18" charset="0"/>
                          <a:sym typeface="Arial"/>
                        </a:rPr>
                        <a:t>44</a:t>
                      </a:r>
                    </a:p>
                  </a:txBody>
                  <a:tcPr marL="12700" marR="12700" marT="1270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659211">
                <a:tc>
                  <a:txBody>
                    <a:bodyPr/>
                    <a:lstStyle/>
                    <a:p>
                      <a:pPr algn="ctr" fontAlgn="ctr"/>
                      <a:r>
                        <a:rPr kumimoji="0" lang="fr-FR" sz="1600" b="0" i="0" u="none" strike="noStrike" cap="small" normalizeH="0" baseline="0" noProof="0">
                          <a:ln>
                            <a:noFill/>
                          </a:ln>
                          <a:solidFill>
                            <a:srgbClr val="3B2B4D"/>
                          </a:solidFill>
                          <a:effectLst/>
                          <a:uLnTx/>
                          <a:uFillTx/>
                          <a:latin typeface="Fira Sans Condensed ExtraBold" panose="020B0604020202020204" pitchFamily="34" charset="0"/>
                          <a:ea typeface="Cambria" panose="02040503050406030204" pitchFamily="18" charset="0"/>
                          <a:cs typeface="Times New Roman" panose="02020603050405020304" pitchFamily="18" charset="0"/>
                          <a:sym typeface="Arial"/>
                        </a:rPr>
                        <a:t>50</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8689587"/>
                  </a:ext>
                </a:extLst>
              </a:tr>
              <a:tr h="659211">
                <a:tc>
                  <a:txBody>
                    <a:bodyPr/>
                    <a:lstStyle/>
                    <a:p>
                      <a:pPr algn="ctr" fontAlgn="ctr"/>
                      <a:r>
                        <a:rPr kumimoji="0" lang="fr-FR" sz="1600" b="0" i="0" u="none" strike="noStrike" cap="small" normalizeH="0" baseline="0" noProof="0">
                          <a:ln>
                            <a:noFill/>
                          </a:ln>
                          <a:solidFill>
                            <a:srgbClr val="3B2B4D"/>
                          </a:solidFill>
                          <a:effectLst/>
                          <a:uLnTx/>
                          <a:uFillTx/>
                          <a:latin typeface="Fira Sans Condensed ExtraBold" panose="020B0604020202020204" pitchFamily="34" charset="0"/>
                          <a:ea typeface="Cambria" panose="02040503050406030204" pitchFamily="18" charset="0"/>
                          <a:cs typeface="Times New Roman" panose="02020603050405020304" pitchFamily="18" charset="0"/>
                          <a:sym typeface="Arial"/>
                        </a:rPr>
                        <a:t>55</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9803906"/>
                  </a:ext>
                </a:extLst>
              </a:tr>
              <a:tr h="659211">
                <a:tc>
                  <a:txBody>
                    <a:bodyPr/>
                    <a:lstStyle/>
                    <a:p>
                      <a:pPr algn="ctr" fontAlgn="ctr"/>
                      <a:r>
                        <a:rPr kumimoji="0" lang="fr-FR" sz="1600" b="0" i="0" u="none" strike="noStrike" cap="small" normalizeH="0" baseline="0" noProof="0">
                          <a:ln>
                            <a:noFill/>
                          </a:ln>
                          <a:solidFill>
                            <a:srgbClr val="3B2B4D"/>
                          </a:solidFill>
                          <a:effectLst/>
                          <a:uLnTx/>
                          <a:uFillTx/>
                          <a:latin typeface="Fira Sans Condensed ExtraBold" panose="020B0604020202020204" pitchFamily="34" charset="0"/>
                          <a:ea typeface="Cambria" panose="02040503050406030204" pitchFamily="18" charset="0"/>
                          <a:cs typeface="Times New Roman" panose="02020603050405020304" pitchFamily="18" charset="0"/>
                          <a:sym typeface="Arial"/>
                        </a:rPr>
                        <a:t>63</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5019864"/>
                  </a:ext>
                </a:extLst>
              </a:tr>
              <a:tr h="659211">
                <a:tc>
                  <a:txBody>
                    <a:bodyPr/>
                    <a:lstStyle/>
                    <a:p>
                      <a:pPr algn="ctr" fontAlgn="ctr"/>
                      <a:r>
                        <a:rPr kumimoji="0" lang="fr-FR" sz="1600" b="0" i="0" u="none" strike="noStrike" cap="small" normalizeH="0" baseline="0" noProof="0">
                          <a:ln>
                            <a:noFill/>
                          </a:ln>
                          <a:solidFill>
                            <a:srgbClr val="3B2B4D"/>
                          </a:solidFill>
                          <a:effectLst/>
                          <a:uLnTx/>
                          <a:uFillTx/>
                          <a:latin typeface="Fira Sans Condensed ExtraBold" panose="020B0604020202020204" pitchFamily="34" charset="0"/>
                          <a:ea typeface="Cambria" panose="02040503050406030204" pitchFamily="18" charset="0"/>
                          <a:cs typeface="Times New Roman" panose="02020603050405020304" pitchFamily="18" charset="0"/>
                          <a:sym typeface="Arial"/>
                        </a:rPr>
                        <a:t>79</a:t>
                      </a:r>
                    </a:p>
                  </a:txBody>
                  <a:tcPr marL="10160" marR="10160" marT="10160" marB="0"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6887000"/>
                  </a:ext>
                </a:extLst>
              </a:tr>
            </a:tbl>
          </a:graphicData>
        </a:graphic>
      </p:graphicFrame>
      <p:sp>
        <p:nvSpPr>
          <p:cNvPr id="30" name="Rectangle 29">
            <a:extLst>
              <a:ext uri="{FF2B5EF4-FFF2-40B4-BE49-F238E27FC236}">
                <a16:creationId xmlns:a16="http://schemas.microsoft.com/office/drawing/2014/main" id="{D34780F4-58F6-6869-79EE-8DFEA895CFA3}"/>
              </a:ext>
            </a:extLst>
          </p:cNvPr>
          <p:cNvSpPr/>
          <p:nvPr/>
        </p:nvSpPr>
        <p:spPr>
          <a:xfrm>
            <a:off x="8779922" y="1910892"/>
            <a:ext cx="2362215" cy="532518"/>
          </a:xfrm>
          <a:prstGeom prst="rect">
            <a:avLst/>
          </a:prstGeom>
          <a:noFill/>
          <a:ln>
            <a:noFill/>
          </a:ln>
        </p:spPr>
        <p:txBody>
          <a:bodyPr wrap="square">
            <a:spAutoFit/>
          </a:bodyPr>
          <a:lstStyle/>
          <a:p>
            <a:pPr algn="ctr" defTabSz="1219170">
              <a:lnSpc>
                <a:spcPct val="110000"/>
              </a:lnSpc>
              <a:defRPr/>
            </a:pPr>
            <a:r>
              <a:rPr lang="fr-FR" sz="1333" i="1">
                <a:solidFill>
                  <a:srgbClr val="3B2B4D"/>
                </a:solidFill>
                <a:latin typeface="Fira Sans ExtraBold" panose="020B0903050000020004" pitchFamily="34" charset="0"/>
              </a:rPr>
              <a:t>Mauvaises réponses/ </a:t>
            </a:r>
          </a:p>
          <a:p>
            <a:pPr algn="ctr" defTabSz="1219170">
              <a:lnSpc>
                <a:spcPct val="110000"/>
              </a:lnSpc>
              <a:defRPr/>
            </a:pPr>
            <a:r>
              <a:rPr lang="fr-FR" sz="1333" i="1">
                <a:solidFill>
                  <a:srgbClr val="3B2B4D"/>
                </a:solidFill>
                <a:latin typeface="Fira Sans ExtraBold" panose="020B0903050000020004" pitchFamily="34" charset="0"/>
              </a:rPr>
              <a:t>ne sait pas</a:t>
            </a:r>
          </a:p>
        </p:txBody>
      </p:sp>
      <p:pic>
        <p:nvPicPr>
          <p:cNvPr id="8" name="Image 7">
            <a:extLst>
              <a:ext uri="{FF2B5EF4-FFF2-40B4-BE49-F238E27FC236}">
                <a16:creationId xmlns:a16="http://schemas.microsoft.com/office/drawing/2014/main" id="{F0390F81-F22A-CF8E-673F-C70BAC0A656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147328" y="2627451"/>
            <a:ext cx="265843" cy="247675"/>
          </a:xfrm>
          <a:prstGeom prst="rect">
            <a:avLst/>
          </a:prstGeom>
        </p:spPr>
      </p:pic>
      <p:pic>
        <p:nvPicPr>
          <p:cNvPr id="26" name="Image 25">
            <a:extLst>
              <a:ext uri="{FF2B5EF4-FFF2-40B4-BE49-F238E27FC236}">
                <a16:creationId xmlns:a16="http://schemas.microsoft.com/office/drawing/2014/main" id="{1E31F0BC-3495-9B29-CC3B-BE05F082508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548373" y="3305163"/>
            <a:ext cx="265843" cy="247675"/>
          </a:xfrm>
          <a:prstGeom prst="rect">
            <a:avLst/>
          </a:prstGeom>
        </p:spPr>
      </p:pic>
      <p:pic>
        <p:nvPicPr>
          <p:cNvPr id="28" name="Image 27">
            <a:extLst>
              <a:ext uri="{FF2B5EF4-FFF2-40B4-BE49-F238E27FC236}">
                <a16:creationId xmlns:a16="http://schemas.microsoft.com/office/drawing/2014/main" id="{83BB98CF-0652-0696-8984-7FE9743E194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896912" y="3987081"/>
            <a:ext cx="265843" cy="247675"/>
          </a:xfrm>
          <a:prstGeom prst="rect">
            <a:avLst/>
          </a:prstGeom>
        </p:spPr>
      </p:pic>
      <p:sp>
        <p:nvSpPr>
          <p:cNvPr id="9" name="Google Shape;116;p17">
            <a:extLst>
              <a:ext uri="{FF2B5EF4-FFF2-40B4-BE49-F238E27FC236}">
                <a16:creationId xmlns:a16="http://schemas.microsoft.com/office/drawing/2014/main" id="{C3B5F38E-1FE0-6238-2880-B2644A3CE4F3}"/>
              </a:ext>
            </a:extLst>
          </p:cNvPr>
          <p:cNvSpPr txBox="1"/>
          <p:nvPr/>
        </p:nvSpPr>
        <p:spPr>
          <a:xfrm>
            <a:off x="720000" y="1073107"/>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dirty="0">
                <a:solidFill>
                  <a:srgbClr val="A59DAE"/>
                </a:solidFill>
                <a:latin typeface="Fira Sans"/>
                <a:ea typeface="Fira Sans"/>
                <a:cs typeface="Fira Sans"/>
                <a:sym typeface="Fira Sans"/>
              </a:rPr>
              <a:t>Pour chacune des propositions suivantes, dites-nous si vous pensez qu’elle est VRAIE ou FAUSSE. Si vous n’êtes pas certaine de votre réponse, répondez « Je ne sais pas vraiment ».  </a:t>
            </a:r>
          </a:p>
          <a:p>
            <a:pPr defTabSz="1219170">
              <a:buClr>
                <a:srgbClr val="000000"/>
              </a:buClr>
              <a:defRPr/>
            </a:pPr>
            <a:r>
              <a:rPr lang="fr-FR" sz="1333" i="1" dirty="0">
                <a:solidFill>
                  <a:srgbClr val="A59DAE"/>
                </a:solidFill>
                <a:latin typeface="Fira Sans"/>
                <a:ea typeface="Fira Sans"/>
                <a:cs typeface="Fira Sans"/>
                <a:sym typeface="Fira Sans"/>
              </a:rPr>
              <a:t>Base : Femmes (n = 3 872)</a:t>
            </a:r>
          </a:p>
        </p:txBody>
      </p:sp>
      <p:pic>
        <p:nvPicPr>
          <p:cNvPr id="10" name="Image 9">
            <a:extLst>
              <a:ext uri="{FF2B5EF4-FFF2-40B4-BE49-F238E27FC236}">
                <a16:creationId xmlns:a16="http://schemas.microsoft.com/office/drawing/2014/main" id="{76E24E42-65D1-3304-4D9C-675D2E12624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333675" y="5303548"/>
            <a:ext cx="265843" cy="247675"/>
          </a:xfrm>
          <a:prstGeom prst="rect">
            <a:avLst/>
          </a:prstGeom>
        </p:spPr>
      </p:pic>
      <p:pic>
        <p:nvPicPr>
          <p:cNvPr id="6" name="Graphique 5" descr="Globe terrestre : Europe et Afrique">
            <a:extLst>
              <a:ext uri="{FF2B5EF4-FFF2-40B4-BE49-F238E27FC236}">
                <a16:creationId xmlns:a16="http://schemas.microsoft.com/office/drawing/2014/main" id="{F1D22F66-4FD4-AC1F-F0C6-7B2DAC3293F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8683" y="1021575"/>
            <a:ext cx="568443" cy="568443"/>
          </a:xfrm>
          <a:prstGeom prst="rect">
            <a:avLst/>
          </a:prstGeom>
        </p:spPr>
      </p:pic>
      <p:sp>
        <p:nvSpPr>
          <p:cNvPr id="15" name="ZoneTexte 14">
            <a:extLst>
              <a:ext uri="{FF2B5EF4-FFF2-40B4-BE49-F238E27FC236}">
                <a16:creationId xmlns:a16="http://schemas.microsoft.com/office/drawing/2014/main" id="{C6E1670C-34F1-BB1B-1BF5-73E0CF009417}"/>
              </a:ext>
            </a:extLst>
          </p:cNvPr>
          <p:cNvSpPr txBox="1"/>
          <p:nvPr/>
        </p:nvSpPr>
        <p:spPr>
          <a:xfrm>
            <a:off x="6030020" y="2048965"/>
            <a:ext cx="1497779" cy="256545"/>
          </a:xfrm>
          <a:prstGeom prst="rect">
            <a:avLst/>
          </a:prstGeom>
          <a:noFill/>
        </p:spPr>
        <p:txBody>
          <a:bodyPr wrap="square">
            <a:spAutoFit/>
          </a:bodyPr>
          <a:lstStyle/>
          <a:p>
            <a:pPr defTabSz="1219170">
              <a:defRPr/>
            </a:pPr>
            <a:r>
              <a:rPr lang="fr-FR" sz="1067" i="1">
                <a:solidFill>
                  <a:srgbClr val="92D050"/>
                </a:solidFill>
                <a:latin typeface="Fira Sans" panose="020B0503050000020004" pitchFamily="34" charset="0"/>
              </a:rPr>
              <a:t>Bonne réponse</a:t>
            </a:r>
          </a:p>
        </p:txBody>
      </p:sp>
      <p:pic>
        <p:nvPicPr>
          <p:cNvPr id="16" name="Image 15">
            <a:extLst>
              <a:ext uri="{FF2B5EF4-FFF2-40B4-BE49-F238E27FC236}">
                <a16:creationId xmlns:a16="http://schemas.microsoft.com/office/drawing/2014/main" id="{851996B5-AEAD-7427-8E73-53BC53AF32E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759117" y="2013803"/>
            <a:ext cx="360648" cy="336000"/>
          </a:xfrm>
          <a:prstGeom prst="rect">
            <a:avLst/>
          </a:prstGeom>
        </p:spPr>
      </p:pic>
      <p:pic>
        <p:nvPicPr>
          <p:cNvPr id="2" name="Graphique 1" descr="Profil silhouette féminine">
            <a:extLst>
              <a:ext uri="{FF2B5EF4-FFF2-40B4-BE49-F238E27FC236}">
                <a16:creationId xmlns:a16="http://schemas.microsoft.com/office/drawing/2014/main" id="{21A26744-9C20-49E0-BFD7-379F86B207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471800" y="92431"/>
            <a:ext cx="639997" cy="640000"/>
          </a:xfrm>
          <a:prstGeom prst="rect">
            <a:avLst/>
          </a:prstGeom>
        </p:spPr>
      </p:pic>
      <p:sp>
        <p:nvSpPr>
          <p:cNvPr id="4" name="Google Shape;115;p17">
            <a:extLst>
              <a:ext uri="{FF2B5EF4-FFF2-40B4-BE49-F238E27FC236}">
                <a16:creationId xmlns:a16="http://schemas.microsoft.com/office/drawing/2014/main" id="{2B3946E1-24F4-2C94-1800-9ADAC12F4081}"/>
              </a:ext>
            </a:extLst>
          </p:cNvPr>
          <p:cNvSpPr txBox="1"/>
          <p:nvPr/>
        </p:nvSpPr>
        <p:spPr>
          <a:xfrm>
            <a:off x="11031743" y="649731"/>
            <a:ext cx="706756"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1600" i="1">
                <a:solidFill>
                  <a:srgbClr val="29193E"/>
                </a:solidFill>
                <a:latin typeface="Fira Sans ExtraBold"/>
                <a:ea typeface="Fira Sans ExtraBold"/>
                <a:cs typeface="Fira Sans ExtraBold"/>
                <a:sym typeface="Fira Sans ExtraBold"/>
              </a:rPr>
              <a:t>(2/2)</a:t>
            </a:r>
          </a:p>
        </p:txBody>
      </p:sp>
      <p:graphicFrame>
        <p:nvGraphicFramePr>
          <p:cNvPr id="14" name="Tableau 13">
            <a:extLst>
              <a:ext uri="{FF2B5EF4-FFF2-40B4-BE49-F238E27FC236}">
                <a16:creationId xmlns:a16="http://schemas.microsoft.com/office/drawing/2014/main" id="{8F8EE4A8-DD28-5FAF-C124-30A3CF5664A4}"/>
              </a:ext>
            </a:extLst>
          </p:cNvPr>
          <p:cNvGraphicFramePr>
            <a:graphicFrameLocks noGrp="1"/>
          </p:cNvGraphicFramePr>
          <p:nvPr>
            <p:extLst>
              <p:ext uri="{D42A27DB-BD31-4B8C-83A1-F6EECF244321}">
                <p14:modId xmlns:p14="http://schemas.microsoft.com/office/powerpoint/2010/main" val="1917148594"/>
              </p:ext>
            </p:extLst>
          </p:nvPr>
        </p:nvGraphicFramePr>
        <p:xfrm>
          <a:off x="10800899" y="1536523"/>
          <a:ext cx="1075215" cy="4188418"/>
        </p:xfrm>
        <a:graphic>
          <a:graphicData uri="http://schemas.openxmlformats.org/drawingml/2006/table">
            <a:tbl>
              <a:tblPr>
                <a:tableStyleId>{5C22544A-7EE6-4342-B048-85BDC9FD1C3A}</a:tableStyleId>
              </a:tblPr>
              <a:tblGrid>
                <a:gridCol w="1075215">
                  <a:extLst>
                    <a:ext uri="{9D8B030D-6E8A-4147-A177-3AD203B41FA5}">
                      <a16:colId xmlns:a16="http://schemas.microsoft.com/office/drawing/2014/main" val="1231598532"/>
                    </a:ext>
                  </a:extLst>
                </a:gridCol>
              </a:tblGrid>
              <a:tr h="627791">
                <a:tc>
                  <a:txBody>
                    <a:bodyPr/>
                    <a:lstStyle/>
                    <a:p>
                      <a:pPr algn="ctr"/>
                      <a:r>
                        <a:rPr lang="fr-FR" sz="1200" b="1" u="none" strike="noStrike" noProof="0" dirty="0">
                          <a:solidFill>
                            <a:srgbClr val="3B2B4D"/>
                          </a:solidFill>
                          <a:effectLst/>
                          <a:latin typeface="Fira Sans" panose="020B0503050000020004" pitchFamily="34" charset="0"/>
                          <a:ea typeface="+mn-ea"/>
                          <a:cs typeface="Calibri Light" panose="020F0302020204030204" pitchFamily="34" charset="0"/>
                        </a:rPr>
                        <a:t>Rappel</a:t>
                      </a:r>
                    </a:p>
                    <a:p>
                      <a:pPr algn="ctr"/>
                      <a:r>
                        <a:rPr lang="fr-FR" sz="1200" b="1" u="none" strike="noStrike" noProof="0" dirty="0">
                          <a:solidFill>
                            <a:srgbClr val="3B2B4D"/>
                          </a:solidFill>
                          <a:effectLst/>
                          <a:latin typeface="Fira Sans" panose="020B0503050000020004" pitchFamily="34" charset="0"/>
                          <a:ea typeface="+mn-ea"/>
                          <a:cs typeface="Calibri Light" panose="020F0302020204030204" pitchFamily="34" charset="0"/>
                        </a:rPr>
                        <a:t>2025</a:t>
                      </a:r>
                    </a:p>
                    <a:p>
                      <a:pPr algn="ctr"/>
                      <a:r>
                        <a:rPr lang="fr-FR" sz="1100" b="1" i="1" u="none" strike="noStrike" noProof="0" dirty="0">
                          <a:solidFill>
                            <a:srgbClr val="3B2B4D"/>
                          </a:solidFill>
                          <a:effectLst/>
                          <a:latin typeface="Fira Sans" panose="020B0503050000020004" pitchFamily="34" charset="0"/>
                          <a:ea typeface="+mn-ea"/>
                          <a:cs typeface="Calibri Light" panose="020F0302020204030204" pitchFamily="34" charset="0"/>
                        </a:rPr>
                        <a:t>% mauvaises réponses/ne sait pas</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913337444"/>
                  </a:ext>
                </a:extLst>
              </a:tr>
              <a:tr h="608196">
                <a:tc>
                  <a:txBody>
                    <a:bodyPr/>
                    <a:lstStyle/>
                    <a:p>
                      <a:pPr algn="ctr" fontAlgn="ctr"/>
                      <a:r>
                        <a:rPr kumimoji="0" lang="fr-FR" sz="1200" b="0" i="1" u="none" strike="noStrike" cap="none" normalizeH="0" baseline="0" noProof="0">
                          <a:ln>
                            <a:noFill/>
                          </a:ln>
                          <a:solidFill>
                            <a:srgbClr val="3B2B4D"/>
                          </a:solidFill>
                          <a:effectLst/>
                          <a:uLnTx/>
                          <a:uFillTx/>
                          <a:latin typeface="Fira Sans  "/>
                          <a:ea typeface="Cambria" panose="02040503050406030204" pitchFamily="18" charset="0"/>
                          <a:cs typeface="Times New Roman" panose="02020603050405020304" pitchFamily="18" charset="0"/>
                          <a:sym typeface="Arial"/>
                        </a:rPr>
                        <a:t>Nouveau</a:t>
                      </a:r>
                    </a:p>
                  </a:txBody>
                  <a:tcPr marL="12700" marR="12700" marT="1270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55415198"/>
                  </a:ext>
                </a:extLst>
              </a:tr>
              <a:tr h="715896">
                <a:tc>
                  <a:txBody>
                    <a:bodyPr/>
                    <a:lstStyle/>
                    <a:p>
                      <a:pPr algn="ctr" fontAlgn="ctr"/>
                      <a:r>
                        <a:rPr kumimoji="0" lang="fr-FR" sz="1400" b="0" i="0" u="none" strike="noStrike" cap="small" normalizeH="0" baseline="0" noProof="0">
                          <a:ln>
                            <a:noFill/>
                          </a:ln>
                          <a:solidFill>
                            <a:srgbClr val="3B2B4D"/>
                          </a:solidFill>
                          <a:effectLst/>
                          <a:uLnTx/>
                          <a:uFillTx/>
                          <a:latin typeface="Fira Sans  "/>
                          <a:ea typeface="Cambria" panose="02040503050406030204" pitchFamily="18" charset="0"/>
                          <a:cs typeface="Times New Roman" panose="02020603050405020304" pitchFamily="18" charset="0"/>
                          <a:sym typeface="Arial"/>
                        </a:rPr>
                        <a:t>45</a:t>
                      </a:r>
                    </a:p>
                  </a:txBody>
                  <a:tcPr marL="10160" marR="10160" marT="1016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49803906"/>
                  </a:ext>
                </a:extLst>
              </a:tr>
              <a:tr h="677887">
                <a:tc>
                  <a:txBody>
                    <a:bodyPr/>
                    <a:lstStyle/>
                    <a:p>
                      <a:pPr algn="ctr" fontAlgn="ctr"/>
                      <a:r>
                        <a:rPr kumimoji="0" lang="fr-FR" sz="1400" b="0" i="0" u="none" strike="noStrike" cap="small" normalizeH="0" baseline="0" noProof="0">
                          <a:ln>
                            <a:noFill/>
                          </a:ln>
                          <a:solidFill>
                            <a:srgbClr val="3B2B4D"/>
                          </a:solidFill>
                          <a:effectLst/>
                          <a:uLnTx/>
                          <a:uFillTx/>
                          <a:latin typeface="Fira Sans  "/>
                          <a:ea typeface="Cambria" panose="02040503050406030204" pitchFamily="18" charset="0"/>
                          <a:cs typeface="Times New Roman" panose="02020603050405020304" pitchFamily="18" charset="0"/>
                          <a:sym typeface="Arial"/>
                        </a:rPr>
                        <a:t>55</a:t>
                      </a:r>
                    </a:p>
                  </a:txBody>
                  <a:tcPr marL="10160" marR="10160" marT="1016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675362164"/>
                  </a:ext>
                </a:extLst>
              </a:tr>
              <a:tr h="639872">
                <a:tc>
                  <a:txBody>
                    <a:bodyPr/>
                    <a:lstStyle/>
                    <a:p>
                      <a:pPr algn="ctr" fontAlgn="ctr"/>
                      <a:r>
                        <a:rPr kumimoji="0" lang="fr-FR" sz="1400" b="0" i="0" u="none" strike="noStrike" cap="small" normalizeH="0" baseline="0" noProof="0">
                          <a:ln>
                            <a:noFill/>
                          </a:ln>
                          <a:solidFill>
                            <a:srgbClr val="3B2B4D"/>
                          </a:solidFill>
                          <a:effectLst/>
                          <a:uLnTx/>
                          <a:uFillTx/>
                          <a:latin typeface="Fira Sans  "/>
                          <a:ea typeface="Cambria" panose="02040503050406030204" pitchFamily="18" charset="0"/>
                          <a:cs typeface="Times New Roman" panose="02020603050405020304" pitchFamily="18" charset="0"/>
                          <a:sym typeface="Arial"/>
                        </a:rPr>
                        <a:t>59</a:t>
                      </a:r>
                    </a:p>
                  </a:txBody>
                  <a:tcPr marL="10160" marR="10160" marT="1016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481641438"/>
                  </a:ext>
                </a:extLst>
              </a:tr>
              <a:tr h="677887">
                <a:tc>
                  <a:txBody>
                    <a:bodyPr/>
                    <a:lstStyle/>
                    <a:p>
                      <a:pPr algn="ctr" fontAlgn="ctr"/>
                      <a:r>
                        <a:rPr kumimoji="0" lang="fr-FR" sz="1400" b="0" i="0" u="none" strike="noStrike" cap="small" normalizeH="0" baseline="0" noProof="0" dirty="0">
                          <a:ln>
                            <a:noFill/>
                          </a:ln>
                          <a:solidFill>
                            <a:srgbClr val="3B2B4D"/>
                          </a:solidFill>
                          <a:effectLst/>
                          <a:uLnTx/>
                          <a:uFillTx/>
                          <a:latin typeface="Fira Sans  "/>
                          <a:ea typeface="Cambria" panose="02040503050406030204" pitchFamily="18" charset="0"/>
                          <a:cs typeface="Times New Roman" panose="02020603050405020304" pitchFamily="18" charset="0"/>
                          <a:sym typeface="Arial"/>
                        </a:rPr>
                        <a:t>78</a:t>
                      </a:r>
                    </a:p>
                  </a:txBody>
                  <a:tcPr marL="10160" marR="10160" marT="1016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30034341"/>
                  </a:ext>
                </a:extLst>
              </a:tr>
            </a:tbl>
          </a:graphicData>
        </a:graphic>
      </p:graphicFrame>
      <p:sp>
        <p:nvSpPr>
          <p:cNvPr id="18" name="Rectangle 17">
            <a:extLst>
              <a:ext uri="{FF2B5EF4-FFF2-40B4-BE49-F238E27FC236}">
                <a16:creationId xmlns:a16="http://schemas.microsoft.com/office/drawing/2014/main" id="{B4DAE166-8A82-74B0-E83C-653611ED84EE}"/>
              </a:ext>
            </a:extLst>
          </p:cNvPr>
          <p:cNvSpPr/>
          <p:nvPr/>
        </p:nvSpPr>
        <p:spPr>
          <a:xfrm>
            <a:off x="616939" y="1665393"/>
            <a:ext cx="1194235" cy="276999"/>
          </a:xfrm>
          <a:prstGeom prst="rect">
            <a:avLst/>
          </a:prstGeom>
        </p:spPr>
        <p:txBody>
          <a:bodyPr wrap="square">
            <a:spAutoFit/>
          </a:bodyPr>
          <a:lstStyle/>
          <a:p>
            <a:pPr defTabSz="1219170">
              <a:buClr>
                <a:srgbClr val="000000"/>
              </a:buClr>
              <a:defRPr/>
            </a:pPr>
            <a:r>
              <a:rPr lang="fr-FR" sz="1200" b="1" i="1">
                <a:solidFill>
                  <a:srgbClr val="B51A78"/>
                </a:solidFill>
                <a:latin typeface="Fira Sans  "/>
                <a:cs typeface="Arial"/>
                <a:sym typeface="Arial"/>
              </a:rPr>
              <a:t>* Nouvel item</a:t>
            </a:r>
          </a:p>
        </p:txBody>
      </p:sp>
      <p:cxnSp>
        <p:nvCxnSpPr>
          <p:cNvPr id="21" name="Connecteur droit avec flèche 20">
            <a:extLst>
              <a:ext uri="{FF2B5EF4-FFF2-40B4-BE49-F238E27FC236}">
                <a16:creationId xmlns:a16="http://schemas.microsoft.com/office/drawing/2014/main" id="{A79FAB57-6C0C-D534-7E51-5649D318B919}"/>
              </a:ext>
            </a:extLst>
          </p:cNvPr>
          <p:cNvCxnSpPr>
            <a:cxnSpLocks/>
          </p:cNvCxnSpPr>
          <p:nvPr/>
        </p:nvCxnSpPr>
        <p:spPr>
          <a:xfrm rot="900000">
            <a:off x="5933402" y="4650765"/>
            <a:ext cx="192865" cy="188139"/>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9" name="Image 18">
            <a:extLst>
              <a:ext uri="{FF2B5EF4-FFF2-40B4-BE49-F238E27FC236}">
                <a16:creationId xmlns:a16="http://schemas.microsoft.com/office/drawing/2014/main" id="{B6BDACF5-CC3C-A997-F818-1AFC29B27FD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673599" y="4646541"/>
            <a:ext cx="265843" cy="247675"/>
          </a:xfrm>
          <a:prstGeom prst="rect">
            <a:avLst/>
          </a:prstGeom>
        </p:spPr>
      </p:pic>
      <p:cxnSp>
        <p:nvCxnSpPr>
          <p:cNvPr id="32" name="Connecteur droit avec flèche 31">
            <a:extLst>
              <a:ext uri="{FF2B5EF4-FFF2-40B4-BE49-F238E27FC236}">
                <a16:creationId xmlns:a16="http://schemas.microsoft.com/office/drawing/2014/main" id="{FF372803-52FB-57E1-EEA8-00A78E718A42}"/>
              </a:ext>
            </a:extLst>
          </p:cNvPr>
          <p:cNvCxnSpPr>
            <a:cxnSpLocks/>
          </p:cNvCxnSpPr>
          <p:nvPr/>
        </p:nvCxnSpPr>
        <p:spPr>
          <a:xfrm rot="900000">
            <a:off x="6809164" y="3326917"/>
            <a:ext cx="192865" cy="188139"/>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7578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1"/>
        <p:cNvGrpSpPr/>
        <p:nvPr/>
      </p:nvGrpSpPr>
      <p:grpSpPr>
        <a:xfrm>
          <a:off x="0" y="0"/>
          <a:ext cx="0" cy="0"/>
          <a:chOff x="0" y="0"/>
          <a:chExt cx="0" cy="0"/>
        </a:xfrm>
      </p:grpSpPr>
      <p:sp>
        <p:nvSpPr>
          <p:cNvPr id="115" name="Google Shape;115;p17"/>
          <p:cNvSpPr txBox="1"/>
          <p:nvPr/>
        </p:nvSpPr>
        <p:spPr>
          <a:xfrm>
            <a:off x="720000" y="557740"/>
            <a:ext cx="10729200" cy="492400"/>
          </a:xfrm>
          <a:prstGeom prst="rect">
            <a:avLst/>
          </a:prstGeom>
          <a:noFill/>
          <a:ln>
            <a:noFill/>
          </a:ln>
        </p:spPr>
        <p:txBody>
          <a:bodyPr spcFirstLastPara="1" wrap="square" lIns="0" tIns="96000" rIns="0" bIns="96000" anchor="t" anchorCtr="0">
            <a:noAutofit/>
          </a:bodyPr>
          <a:lstStyle/>
          <a:p>
            <a:pPr defTabSz="1219170">
              <a:defRPr/>
            </a:pPr>
            <a:r>
              <a:rPr lang="fr-FR" sz="1600" dirty="0">
                <a:solidFill>
                  <a:srgbClr val="29193E"/>
                </a:solidFill>
                <a:latin typeface="Fira Sans ExtraBold"/>
                <a:ea typeface="Fira Sans ExtraBold"/>
                <a:cs typeface="Fira Sans ExtraBold"/>
                <a:sym typeface="Fira Sans ExtraBold"/>
              </a:rPr>
              <a:t>Les femmes françaises et américaines sont celles qui sont le moins informées sur le microbiote vaginal.</a:t>
            </a:r>
          </a:p>
        </p:txBody>
      </p:sp>
      <p:sp>
        <p:nvSpPr>
          <p:cNvPr id="2" name="Google Shape;116;p17">
            <a:extLst>
              <a:ext uri="{FF2B5EF4-FFF2-40B4-BE49-F238E27FC236}">
                <a16:creationId xmlns:a16="http://schemas.microsoft.com/office/drawing/2014/main" id="{AAFD559D-14E2-566D-9E88-B7006EA53EBC}"/>
              </a:ext>
            </a:extLst>
          </p:cNvPr>
          <p:cNvSpPr txBox="1"/>
          <p:nvPr/>
        </p:nvSpPr>
        <p:spPr>
          <a:xfrm>
            <a:off x="720000" y="1063940"/>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a:solidFill>
                  <a:srgbClr val="A59DAE"/>
                </a:solidFill>
                <a:latin typeface="Fira Sans"/>
                <a:ea typeface="Fira Sans"/>
                <a:cs typeface="Fira Sans"/>
                <a:sym typeface="Fira Sans"/>
              </a:rPr>
              <a:t>Pour chacune des propositions suivantes, dites-nous si vous pensez qu’elle est VRAIE ou FAUSSE. Si vous n’êtes pas certaine de votre réponse, répondez « Je ne sais pas vraiment ». </a:t>
            </a:r>
          </a:p>
          <a:p>
            <a:pPr defTabSz="1219170">
              <a:buClr>
                <a:srgbClr val="000000"/>
              </a:buClr>
              <a:defRPr/>
            </a:pPr>
            <a:r>
              <a:rPr lang="fr-FR" sz="1333" i="1">
                <a:solidFill>
                  <a:srgbClr val="A59DAE"/>
                </a:solidFill>
                <a:latin typeface="Fira Sans"/>
                <a:ea typeface="Fira Sans"/>
                <a:cs typeface="Fira Sans"/>
                <a:sym typeface="Fira Sans"/>
              </a:rPr>
              <a:t>Base : Femmes (n = 3 872)</a:t>
            </a:r>
          </a:p>
        </p:txBody>
      </p:sp>
      <p:sp>
        <p:nvSpPr>
          <p:cNvPr id="20" name="Ellipse 19">
            <a:extLst>
              <a:ext uri="{FF2B5EF4-FFF2-40B4-BE49-F238E27FC236}">
                <a16:creationId xmlns:a16="http://schemas.microsoft.com/office/drawing/2014/main" id="{A085094F-6C1B-A31D-BFAE-46DBAB5E33AD}"/>
              </a:ext>
            </a:extLst>
          </p:cNvPr>
          <p:cNvSpPr/>
          <p:nvPr/>
        </p:nvSpPr>
        <p:spPr>
          <a:xfrm>
            <a:off x="630242" y="2668770"/>
            <a:ext cx="2600173" cy="2600173"/>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GB" sz="2400" dirty="0">
              <a:solidFill>
                <a:prstClr val="white"/>
              </a:solidFill>
              <a:latin typeface="Calibri"/>
            </a:endParaRPr>
          </a:p>
        </p:txBody>
      </p:sp>
      <p:graphicFrame>
        <p:nvGraphicFramePr>
          <p:cNvPr id="21" name="Graphique 20">
            <a:extLst>
              <a:ext uri="{FF2B5EF4-FFF2-40B4-BE49-F238E27FC236}">
                <a16:creationId xmlns:a16="http://schemas.microsoft.com/office/drawing/2014/main" id="{525DDA7F-1611-173B-2033-C57782FE6A1A}"/>
              </a:ext>
            </a:extLst>
          </p:cNvPr>
          <p:cNvGraphicFramePr/>
          <p:nvPr/>
        </p:nvGraphicFramePr>
        <p:xfrm>
          <a:off x="-404974" y="2453819"/>
          <a:ext cx="4826411" cy="3217607"/>
        </p:xfrm>
        <a:graphic>
          <a:graphicData uri="http://schemas.openxmlformats.org/drawingml/2006/chart">
            <c:chart xmlns:c="http://schemas.openxmlformats.org/drawingml/2006/chart" xmlns:r="http://schemas.openxmlformats.org/officeDocument/2006/relationships" r:id="rId3"/>
          </a:graphicData>
        </a:graphic>
      </p:graphicFrame>
      <p:sp>
        <p:nvSpPr>
          <p:cNvPr id="22" name="Ellipse 21">
            <a:extLst>
              <a:ext uri="{FF2B5EF4-FFF2-40B4-BE49-F238E27FC236}">
                <a16:creationId xmlns:a16="http://schemas.microsoft.com/office/drawing/2014/main" id="{BC72C8B5-C99B-76EE-EA45-BAE40137920E}"/>
              </a:ext>
            </a:extLst>
          </p:cNvPr>
          <p:cNvSpPr/>
          <p:nvPr/>
        </p:nvSpPr>
        <p:spPr>
          <a:xfrm>
            <a:off x="998262" y="3030525"/>
            <a:ext cx="1873625" cy="1873625"/>
          </a:xfrm>
          <a:prstGeom prst="ellipse">
            <a:avLst/>
          </a:prstGeom>
          <a:solidFill>
            <a:srgbClr val="AEA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GB" sz="2400" dirty="0">
              <a:solidFill>
                <a:prstClr val="white"/>
              </a:solidFill>
              <a:latin typeface="Calibri"/>
            </a:endParaRPr>
          </a:p>
        </p:txBody>
      </p:sp>
      <p:sp>
        <p:nvSpPr>
          <p:cNvPr id="23" name="ZoneTexte 22">
            <a:extLst>
              <a:ext uri="{FF2B5EF4-FFF2-40B4-BE49-F238E27FC236}">
                <a16:creationId xmlns:a16="http://schemas.microsoft.com/office/drawing/2014/main" id="{511669D3-45E1-36DE-A61F-5DE318AA4482}"/>
              </a:ext>
            </a:extLst>
          </p:cNvPr>
          <p:cNvSpPr txBox="1"/>
          <p:nvPr/>
        </p:nvSpPr>
        <p:spPr>
          <a:xfrm>
            <a:off x="868259" y="3538782"/>
            <a:ext cx="2130847" cy="748988"/>
          </a:xfrm>
          <a:prstGeom prst="rect">
            <a:avLst/>
          </a:prstGeom>
          <a:noFill/>
        </p:spPr>
        <p:txBody>
          <a:bodyPr wrap="square">
            <a:spAutoFit/>
          </a:bodyPr>
          <a:lstStyle/>
          <a:p>
            <a:pPr algn="ctr" defTabSz="1219170">
              <a:defRPr/>
            </a:pPr>
            <a:r>
              <a:rPr lang="fr-FR" sz="4267" b="1">
                <a:solidFill>
                  <a:srgbClr val="3B2B4D"/>
                </a:solidFill>
                <a:latin typeface="Fira Sans" panose="020B0503050000020004" pitchFamily="34" charset="0"/>
                <a:cs typeface="Calibri" panose="020F0502020204030204" pitchFamily="34" charset="0"/>
              </a:rPr>
              <a:t>5,8/11</a:t>
            </a:r>
          </a:p>
        </p:txBody>
      </p:sp>
      <p:graphicFrame>
        <p:nvGraphicFramePr>
          <p:cNvPr id="11" name="Tableau 10">
            <a:extLst>
              <a:ext uri="{FF2B5EF4-FFF2-40B4-BE49-F238E27FC236}">
                <a16:creationId xmlns:a16="http://schemas.microsoft.com/office/drawing/2014/main" id="{08079192-CEBA-C2EF-D85C-450B28BB7360}"/>
              </a:ext>
            </a:extLst>
          </p:cNvPr>
          <p:cNvGraphicFramePr>
            <a:graphicFrameLocks noGrp="1"/>
          </p:cNvGraphicFramePr>
          <p:nvPr>
            <p:extLst>
              <p:ext uri="{D42A27DB-BD31-4B8C-83A1-F6EECF244321}">
                <p14:modId xmlns:p14="http://schemas.microsoft.com/office/powerpoint/2010/main" val="4263896452"/>
              </p:ext>
            </p:extLst>
          </p:nvPr>
        </p:nvGraphicFramePr>
        <p:xfrm>
          <a:off x="4894571" y="5983677"/>
          <a:ext cx="2756488" cy="636588"/>
        </p:xfrm>
        <a:graphic>
          <a:graphicData uri="http://schemas.openxmlformats.org/drawingml/2006/table">
            <a:tbl>
              <a:tblPr firstRow="1" bandRow="1">
                <a:tableStyleId>{5C22544A-7EE6-4342-B048-85BDC9FD1C3A}</a:tableStyleId>
              </a:tblPr>
              <a:tblGrid>
                <a:gridCol w="2756488">
                  <a:extLst>
                    <a:ext uri="{9D8B030D-6E8A-4147-A177-3AD203B41FA5}">
                      <a16:colId xmlns:a16="http://schemas.microsoft.com/office/drawing/2014/main" val="1778144427"/>
                    </a:ext>
                  </a:extLst>
                </a:gridCol>
              </a:tblGrid>
              <a:tr h="324588">
                <a:tc>
                  <a:txBody>
                    <a:bodyPr/>
                    <a:lstStyle/>
                    <a:p>
                      <a:pPr algn="ctr" fontAlgn="ct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r h="3120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70650888"/>
                  </a:ext>
                </a:extLst>
              </a:tr>
            </a:tbl>
          </a:graphicData>
        </a:graphic>
      </p:graphicFrame>
      <p:sp>
        <p:nvSpPr>
          <p:cNvPr id="13" name="Ellipse 12">
            <a:extLst>
              <a:ext uri="{FF2B5EF4-FFF2-40B4-BE49-F238E27FC236}">
                <a16:creationId xmlns:a16="http://schemas.microsoft.com/office/drawing/2014/main" id="{6F33ED30-16DC-07B5-1253-1E4893EF638E}"/>
              </a:ext>
            </a:extLst>
          </p:cNvPr>
          <p:cNvSpPr/>
          <p:nvPr/>
        </p:nvSpPr>
        <p:spPr>
          <a:xfrm>
            <a:off x="4894571" y="6020635"/>
            <a:ext cx="192000" cy="192000"/>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4" name="Ellipse 13">
            <a:extLst>
              <a:ext uri="{FF2B5EF4-FFF2-40B4-BE49-F238E27FC236}">
                <a16:creationId xmlns:a16="http://schemas.microsoft.com/office/drawing/2014/main" id="{04EED335-7185-84EA-A1AC-E31DC8B721FA}"/>
              </a:ext>
            </a:extLst>
          </p:cNvPr>
          <p:cNvSpPr/>
          <p:nvPr/>
        </p:nvSpPr>
        <p:spPr>
          <a:xfrm>
            <a:off x="4894571" y="6352353"/>
            <a:ext cx="192000" cy="192000"/>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4" name="Rectangle 3">
            <a:extLst>
              <a:ext uri="{FF2B5EF4-FFF2-40B4-BE49-F238E27FC236}">
                <a16:creationId xmlns:a16="http://schemas.microsoft.com/office/drawing/2014/main" id="{9F3120BA-B7CC-47C4-8C2A-67B51F912DCE}"/>
              </a:ext>
            </a:extLst>
          </p:cNvPr>
          <p:cNvSpPr/>
          <p:nvPr/>
        </p:nvSpPr>
        <p:spPr>
          <a:xfrm>
            <a:off x="-664253" y="5513273"/>
            <a:ext cx="5230821" cy="785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r>
              <a:rPr lang="fr-FR" sz="1867">
                <a:solidFill>
                  <a:srgbClr val="7F6F91"/>
                </a:solidFill>
                <a:latin typeface="Fira Sans ExtraBold"/>
              </a:rPr>
              <a:t>Nombre moyen </a:t>
            </a:r>
          </a:p>
          <a:p>
            <a:pPr algn="ctr" defTabSz="1219170">
              <a:buClr>
                <a:srgbClr val="000000"/>
              </a:buClr>
              <a:defRPr/>
            </a:pPr>
            <a:r>
              <a:rPr lang="fr-FR" sz="1867">
                <a:solidFill>
                  <a:srgbClr val="7F6F91"/>
                </a:solidFill>
                <a:latin typeface="Fira Sans ExtraBold"/>
              </a:rPr>
              <a:t>de bonnes réponses</a:t>
            </a:r>
          </a:p>
        </p:txBody>
      </p:sp>
      <p:graphicFrame>
        <p:nvGraphicFramePr>
          <p:cNvPr id="15" name="Graphique 14">
            <a:extLst>
              <a:ext uri="{FF2B5EF4-FFF2-40B4-BE49-F238E27FC236}">
                <a16:creationId xmlns:a16="http://schemas.microsoft.com/office/drawing/2014/main" id="{C0D26FF7-9F1C-8873-CB31-0CDEF463EB69}"/>
              </a:ext>
            </a:extLst>
          </p:cNvPr>
          <p:cNvGraphicFramePr/>
          <p:nvPr/>
        </p:nvGraphicFramePr>
        <p:xfrm>
          <a:off x="3609422" y="1197107"/>
          <a:ext cx="8814084" cy="4454852"/>
        </p:xfrm>
        <a:graphic>
          <a:graphicData uri="http://schemas.openxmlformats.org/drawingml/2006/chart">
            <c:chart xmlns:c="http://schemas.openxmlformats.org/drawingml/2006/chart" xmlns:r="http://schemas.openxmlformats.org/officeDocument/2006/relationships" r:id="rId4"/>
          </a:graphicData>
        </a:graphic>
      </p:graphicFrame>
      <p:pic>
        <p:nvPicPr>
          <p:cNvPr id="6" name="Image 5" descr="Une image contenant texte, clipart, graphique vectoriel  Description générée automatiquement">
            <a:extLst>
              <a:ext uri="{FF2B5EF4-FFF2-40B4-BE49-F238E27FC236}">
                <a16:creationId xmlns:a16="http://schemas.microsoft.com/office/drawing/2014/main" id="{E5609E01-25E9-433A-536B-857FB7D4596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61541" y="5013118"/>
            <a:ext cx="290876" cy="290876"/>
          </a:xfrm>
          <a:prstGeom prst="rect">
            <a:avLst/>
          </a:prstGeom>
        </p:spPr>
      </p:pic>
      <p:pic>
        <p:nvPicPr>
          <p:cNvPr id="7" name="Image 6" descr="Une image contenant texte, clipart  Description générée automatiquement">
            <a:extLst>
              <a:ext uri="{FF2B5EF4-FFF2-40B4-BE49-F238E27FC236}">
                <a16:creationId xmlns:a16="http://schemas.microsoft.com/office/drawing/2014/main" id="{B5E58CC0-D0CB-6833-75CD-CEDD6BE7794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86357" y="5008739"/>
            <a:ext cx="290876" cy="290876"/>
          </a:xfrm>
          <a:prstGeom prst="rect">
            <a:avLst/>
          </a:prstGeom>
        </p:spPr>
      </p:pic>
      <p:pic>
        <p:nvPicPr>
          <p:cNvPr id="8" name="Image 7" descr="Une image contenant texte, clipart  Description générée automatiquement">
            <a:extLst>
              <a:ext uri="{FF2B5EF4-FFF2-40B4-BE49-F238E27FC236}">
                <a16:creationId xmlns:a16="http://schemas.microsoft.com/office/drawing/2014/main" id="{AED85310-ACD1-AB8B-3012-553CFA42E42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792227" y="5004138"/>
            <a:ext cx="290876" cy="290876"/>
          </a:xfrm>
          <a:prstGeom prst="rect">
            <a:avLst/>
          </a:prstGeom>
        </p:spPr>
      </p:pic>
      <p:pic>
        <p:nvPicPr>
          <p:cNvPr id="9" name="Image 8" descr="Une image contenant texte, clipart  Description générée automatiquement">
            <a:extLst>
              <a:ext uri="{FF2B5EF4-FFF2-40B4-BE49-F238E27FC236}">
                <a16:creationId xmlns:a16="http://schemas.microsoft.com/office/drawing/2014/main" id="{2F1C43ED-703E-FD28-A29D-0A32098FB0B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918719" y="5013118"/>
            <a:ext cx="290876" cy="290876"/>
          </a:xfrm>
          <a:prstGeom prst="rect">
            <a:avLst/>
          </a:prstGeom>
        </p:spPr>
      </p:pic>
      <p:pic>
        <p:nvPicPr>
          <p:cNvPr id="12" name="Image 11" descr="Une image contenant texte, clipart  Description générée automatiquement">
            <a:extLst>
              <a:ext uri="{FF2B5EF4-FFF2-40B4-BE49-F238E27FC236}">
                <a16:creationId xmlns:a16="http://schemas.microsoft.com/office/drawing/2014/main" id="{02453352-223D-DC71-8C50-6817F84BAC1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96343" y="5013118"/>
            <a:ext cx="290876" cy="290876"/>
          </a:xfrm>
          <a:prstGeom prst="rect">
            <a:avLst/>
          </a:prstGeom>
        </p:spPr>
      </p:pic>
      <p:pic>
        <p:nvPicPr>
          <p:cNvPr id="18" name="Image 17" descr="Une image contenant texte, clipart  Description générée automatiquement">
            <a:extLst>
              <a:ext uri="{FF2B5EF4-FFF2-40B4-BE49-F238E27FC236}">
                <a16:creationId xmlns:a16="http://schemas.microsoft.com/office/drawing/2014/main" id="{FAEBF717-0156-0229-E528-B0360F5A481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1094198" y="4997886"/>
            <a:ext cx="290876" cy="290876"/>
          </a:xfrm>
          <a:prstGeom prst="rect">
            <a:avLst/>
          </a:prstGeom>
        </p:spPr>
      </p:pic>
      <p:pic>
        <p:nvPicPr>
          <p:cNvPr id="19" name="Image 18">
            <a:extLst>
              <a:ext uri="{FF2B5EF4-FFF2-40B4-BE49-F238E27FC236}">
                <a16:creationId xmlns:a16="http://schemas.microsoft.com/office/drawing/2014/main" id="{04533F99-45A6-03FE-075A-D7B50F04F50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984410" y="5013724"/>
            <a:ext cx="275037" cy="275037"/>
          </a:xfrm>
          <a:prstGeom prst="rect">
            <a:avLst/>
          </a:prstGeom>
          <a:effectLst>
            <a:outerShdw blurRad="63500" sx="75000" sy="75000" algn="ctr" rotWithShape="0">
              <a:prstClr val="black">
                <a:alpha val="40000"/>
              </a:prstClr>
            </a:outerShdw>
          </a:effectLst>
        </p:spPr>
      </p:pic>
      <p:pic>
        <p:nvPicPr>
          <p:cNvPr id="24" name="Image 23">
            <a:extLst>
              <a:ext uri="{FF2B5EF4-FFF2-40B4-BE49-F238E27FC236}">
                <a16:creationId xmlns:a16="http://schemas.microsoft.com/office/drawing/2014/main" id="{845BF929-5E39-46F4-E959-F6135FDC2E3D}"/>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1688863" y="5013725"/>
            <a:ext cx="279639" cy="279639"/>
          </a:xfrm>
          <a:prstGeom prst="rect">
            <a:avLst/>
          </a:prstGeom>
          <a:effectLst>
            <a:outerShdw blurRad="63500" sx="75000" sy="75000" algn="ctr" rotWithShape="0">
              <a:prstClr val="black">
                <a:alpha val="40000"/>
              </a:prstClr>
            </a:outerShdw>
          </a:effectLst>
        </p:spPr>
      </p:pic>
      <p:graphicFrame>
        <p:nvGraphicFramePr>
          <p:cNvPr id="25" name="Tableau 24">
            <a:extLst>
              <a:ext uri="{FF2B5EF4-FFF2-40B4-BE49-F238E27FC236}">
                <a16:creationId xmlns:a16="http://schemas.microsoft.com/office/drawing/2014/main" id="{EF7050E8-6C4D-3A72-263A-A32B85730E57}"/>
              </a:ext>
            </a:extLst>
          </p:cNvPr>
          <p:cNvGraphicFramePr>
            <a:graphicFrameLocks noGrp="1"/>
          </p:cNvGraphicFramePr>
          <p:nvPr>
            <p:extLst>
              <p:ext uri="{D42A27DB-BD31-4B8C-83A1-F6EECF244321}">
                <p14:modId xmlns:p14="http://schemas.microsoft.com/office/powerpoint/2010/main" val="728663769"/>
              </p:ext>
            </p:extLst>
          </p:nvPr>
        </p:nvGraphicFramePr>
        <p:xfrm>
          <a:off x="4064988" y="4557920"/>
          <a:ext cx="8070741" cy="509557"/>
        </p:xfrm>
        <a:graphic>
          <a:graphicData uri="http://schemas.openxmlformats.org/drawingml/2006/table">
            <a:tbl>
              <a:tblPr>
                <a:tableStyleId>{5C22544A-7EE6-4342-B048-85BDC9FD1C3A}</a:tableStyleId>
              </a:tblPr>
              <a:tblGrid>
                <a:gridCol w="592981">
                  <a:extLst>
                    <a:ext uri="{9D8B030D-6E8A-4147-A177-3AD203B41FA5}">
                      <a16:colId xmlns:a16="http://schemas.microsoft.com/office/drawing/2014/main" val="1231598532"/>
                    </a:ext>
                  </a:extLst>
                </a:gridCol>
                <a:gridCol w="568960">
                  <a:extLst>
                    <a:ext uri="{9D8B030D-6E8A-4147-A177-3AD203B41FA5}">
                      <a16:colId xmlns:a16="http://schemas.microsoft.com/office/drawing/2014/main" val="3116134758"/>
                    </a:ext>
                  </a:extLst>
                </a:gridCol>
                <a:gridCol w="562708">
                  <a:extLst>
                    <a:ext uri="{9D8B030D-6E8A-4147-A177-3AD203B41FA5}">
                      <a16:colId xmlns:a16="http://schemas.microsoft.com/office/drawing/2014/main" val="2796678513"/>
                    </a:ext>
                  </a:extLst>
                </a:gridCol>
                <a:gridCol w="581464">
                  <a:extLst>
                    <a:ext uri="{9D8B030D-6E8A-4147-A177-3AD203B41FA5}">
                      <a16:colId xmlns:a16="http://schemas.microsoft.com/office/drawing/2014/main" val="222229179"/>
                    </a:ext>
                  </a:extLst>
                </a:gridCol>
                <a:gridCol w="581465">
                  <a:extLst>
                    <a:ext uri="{9D8B030D-6E8A-4147-A177-3AD203B41FA5}">
                      <a16:colId xmlns:a16="http://schemas.microsoft.com/office/drawing/2014/main" val="1582769549"/>
                    </a:ext>
                  </a:extLst>
                </a:gridCol>
                <a:gridCol w="550203">
                  <a:extLst>
                    <a:ext uri="{9D8B030D-6E8A-4147-A177-3AD203B41FA5}">
                      <a16:colId xmlns:a16="http://schemas.microsoft.com/office/drawing/2014/main" val="2751089908"/>
                    </a:ext>
                  </a:extLst>
                </a:gridCol>
                <a:gridCol w="606473">
                  <a:extLst>
                    <a:ext uri="{9D8B030D-6E8A-4147-A177-3AD203B41FA5}">
                      <a16:colId xmlns:a16="http://schemas.microsoft.com/office/drawing/2014/main" val="1604106643"/>
                    </a:ext>
                  </a:extLst>
                </a:gridCol>
                <a:gridCol w="543951">
                  <a:extLst>
                    <a:ext uri="{9D8B030D-6E8A-4147-A177-3AD203B41FA5}">
                      <a16:colId xmlns:a16="http://schemas.microsoft.com/office/drawing/2014/main" val="205154160"/>
                    </a:ext>
                  </a:extLst>
                </a:gridCol>
                <a:gridCol w="568960">
                  <a:extLst>
                    <a:ext uri="{9D8B030D-6E8A-4147-A177-3AD203B41FA5}">
                      <a16:colId xmlns:a16="http://schemas.microsoft.com/office/drawing/2014/main" val="2796934304"/>
                    </a:ext>
                  </a:extLst>
                </a:gridCol>
                <a:gridCol w="568960">
                  <a:extLst>
                    <a:ext uri="{9D8B030D-6E8A-4147-A177-3AD203B41FA5}">
                      <a16:colId xmlns:a16="http://schemas.microsoft.com/office/drawing/2014/main" val="1735167477"/>
                    </a:ext>
                  </a:extLst>
                </a:gridCol>
                <a:gridCol w="575213">
                  <a:extLst>
                    <a:ext uri="{9D8B030D-6E8A-4147-A177-3AD203B41FA5}">
                      <a16:colId xmlns:a16="http://schemas.microsoft.com/office/drawing/2014/main" val="3910206893"/>
                    </a:ext>
                  </a:extLst>
                </a:gridCol>
                <a:gridCol w="593969">
                  <a:extLst>
                    <a:ext uri="{9D8B030D-6E8A-4147-A177-3AD203B41FA5}">
                      <a16:colId xmlns:a16="http://schemas.microsoft.com/office/drawing/2014/main" val="3449812934"/>
                    </a:ext>
                  </a:extLst>
                </a:gridCol>
                <a:gridCol w="562707">
                  <a:extLst>
                    <a:ext uri="{9D8B030D-6E8A-4147-A177-3AD203B41FA5}">
                      <a16:colId xmlns:a16="http://schemas.microsoft.com/office/drawing/2014/main" val="4088224393"/>
                    </a:ext>
                  </a:extLst>
                </a:gridCol>
                <a:gridCol w="612727">
                  <a:extLst>
                    <a:ext uri="{9D8B030D-6E8A-4147-A177-3AD203B41FA5}">
                      <a16:colId xmlns:a16="http://schemas.microsoft.com/office/drawing/2014/main" val="3951204735"/>
                    </a:ext>
                  </a:extLst>
                </a:gridCol>
              </a:tblGrid>
              <a:tr h="509557">
                <a:tc>
                  <a:txBody>
                    <a:bodyPr/>
                    <a:lstStyle/>
                    <a:p>
                      <a:pPr algn="ctr"/>
                      <a:r>
                        <a:rPr lang="fr-FR" sz="1100" b="1" u="none" strike="noStrike" noProof="0">
                          <a:solidFill>
                            <a:srgbClr val="3B2B4D"/>
                          </a:solidFill>
                          <a:effectLst/>
                          <a:latin typeface="Fira Sans" panose="020B0503050000020004" pitchFamily="34" charset="0"/>
                          <a:ea typeface="+mn-ea"/>
                          <a:cs typeface="Calibri Light" panose="020F0302020204030204" pitchFamily="34" charset="0"/>
                        </a:rPr>
                        <a:t>ÉTATS-UNIS</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900" b="1" u="none" strike="noStrike" noProof="0" dirty="0">
                          <a:solidFill>
                            <a:srgbClr val="3B2B4D"/>
                          </a:solidFill>
                          <a:effectLst/>
                          <a:latin typeface="Fira Sans" panose="020B0503050000020004" pitchFamily="34" charset="0"/>
                          <a:ea typeface="+mn-ea"/>
                          <a:cs typeface="Calibri Light" panose="020F0302020204030204" pitchFamily="34" charset="0"/>
                        </a:rPr>
                        <a:t>AMÉRIQUE LATINE</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dirty="0">
                          <a:solidFill>
                            <a:srgbClr val="3B2B4D"/>
                          </a:solidFill>
                          <a:effectLst/>
                          <a:latin typeface="Fira Sans" panose="020B0503050000020004" pitchFamily="34" charset="0"/>
                          <a:ea typeface="+mn-ea"/>
                          <a:cs typeface="Calibri Light" panose="020F0302020204030204" pitchFamily="34" charset="0"/>
                        </a:rPr>
                        <a:t>Brésil</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Mexique</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1" u="none" strike="noStrike" noProof="0">
                          <a:solidFill>
                            <a:srgbClr val="3B2B4D"/>
                          </a:solidFill>
                          <a:effectLst/>
                          <a:latin typeface="Fira Sans" panose="020B0503050000020004" pitchFamily="34" charset="0"/>
                          <a:ea typeface="+mn-ea"/>
                          <a:cs typeface="Calibri Light" panose="020F0302020204030204" pitchFamily="34" charset="0"/>
                        </a:rPr>
                        <a:t>EUROPE</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France</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u="none" strike="noStrike" noProof="0" dirty="0">
                          <a:solidFill>
                            <a:srgbClr val="3B2B4D"/>
                          </a:solidFill>
                          <a:effectLst/>
                          <a:latin typeface="Fira Sans" panose="020B0503050000020004" pitchFamily="34" charset="0"/>
                          <a:ea typeface="+mn-ea"/>
                          <a:cs typeface="Calibri Light" panose="020F0302020204030204" pitchFamily="34" charset="0"/>
                        </a:rPr>
                        <a:t>Allemagne</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Italie</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Portugal</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Pologne</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dirty="0">
                          <a:solidFill>
                            <a:srgbClr val="3B2B4D"/>
                          </a:solidFill>
                          <a:effectLst/>
                          <a:latin typeface="Fira Sans" panose="020B0503050000020004" pitchFamily="34" charset="0"/>
                          <a:ea typeface="+mn-ea"/>
                          <a:cs typeface="Calibri Light" panose="020F0302020204030204" pitchFamily="34" charset="0"/>
                        </a:rPr>
                        <a:t>Finlande</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1" u="none" strike="noStrike" noProof="0">
                          <a:solidFill>
                            <a:srgbClr val="3B2B4D"/>
                          </a:solidFill>
                          <a:effectLst/>
                          <a:latin typeface="Fira Sans" panose="020B0503050000020004" pitchFamily="34" charset="0"/>
                          <a:ea typeface="+mn-ea"/>
                          <a:cs typeface="Calibri Light" panose="020F0302020204030204" pitchFamily="34" charset="0"/>
                        </a:rPr>
                        <a:t>ASIE</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Chine</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fr-FR" sz="1100" u="none" strike="noStrike" noProof="0" dirty="0">
                          <a:solidFill>
                            <a:srgbClr val="3B2B4D"/>
                          </a:solidFill>
                          <a:effectLst/>
                          <a:latin typeface="Fira Sans" panose="020B0503050000020004" pitchFamily="34" charset="0"/>
                          <a:ea typeface="+mn-ea"/>
                          <a:cs typeface="Calibri Light" panose="020F0302020204030204" pitchFamily="34" charset="0"/>
                        </a:rPr>
                        <a:t>Vietnam</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bl>
          </a:graphicData>
        </a:graphic>
      </p:graphicFrame>
      <p:pic>
        <p:nvPicPr>
          <p:cNvPr id="35" name="Image 34">
            <a:extLst>
              <a:ext uri="{FF2B5EF4-FFF2-40B4-BE49-F238E27FC236}">
                <a16:creationId xmlns:a16="http://schemas.microsoft.com/office/drawing/2014/main" id="{B597DD98-393E-08F9-6790-F41D880A1D18}"/>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395259" y="5013724"/>
            <a:ext cx="273192" cy="273192"/>
          </a:xfrm>
          <a:prstGeom prst="rect">
            <a:avLst/>
          </a:prstGeom>
          <a:effectLst>
            <a:outerShdw blurRad="63500" sx="75000" sy="75000" algn="ctr" rotWithShape="0">
              <a:prstClr val="black">
                <a:alpha val="40000"/>
              </a:prstClr>
            </a:outerShdw>
          </a:effectLst>
        </p:spPr>
      </p:pic>
      <p:pic>
        <p:nvPicPr>
          <p:cNvPr id="36" name="Image 35">
            <a:extLst>
              <a:ext uri="{FF2B5EF4-FFF2-40B4-BE49-F238E27FC236}">
                <a16:creationId xmlns:a16="http://schemas.microsoft.com/office/drawing/2014/main" id="{3B330986-BBA4-4847-D3EC-C973B207E390}"/>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651059" y="5008739"/>
            <a:ext cx="300960" cy="300960"/>
          </a:xfrm>
          <a:prstGeom prst="rect">
            <a:avLst/>
          </a:prstGeom>
        </p:spPr>
      </p:pic>
      <p:pic>
        <p:nvPicPr>
          <p:cNvPr id="37" name="Image 36">
            <a:extLst>
              <a:ext uri="{FF2B5EF4-FFF2-40B4-BE49-F238E27FC236}">
                <a16:creationId xmlns:a16="http://schemas.microsoft.com/office/drawing/2014/main" id="{4176815D-2AD8-1EB6-94C8-0B00B0128C54}"/>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225831" y="4998655"/>
            <a:ext cx="300960" cy="300960"/>
          </a:xfrm>
          <a:prstGeom prst="rect">
            <a:avLst/>
          </a:prstGeom>
        </p:spPr>
      </p:pic>
      <p:pic>
        <p:nvPicPr>
          <p:cNvPr id="16" name="Graphique 15" descr="Faire un zoom avant contour">
            <a:extLst>
              <a:ext uri="{FF2B5EF4-FFF2-40B4-BE49-F238E27FC236}">
                <a16:creationId xmlns:a16="http://schemas.microsoft.com/office/drawing/2014/main" id="{5E676FA1-F4A2-98AD-84F0-113C3A8CEC52}"/>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rot="1596422">
            <a:off x="92625" y="977273"/>
            <a:ext cx="483260" cy="483260"/>
          </a:xfrm>
          <a:prstGeom prst="rect">
            <a:avLst/>
          </a:prstGeom>
        </p:spPr>
      </p:pic>
      <p:pic>
        <p:nvPicPr>
          <p:cNvPr id="26" name="Graphique 25" descr="Profil silhouette féminine">
            <a:extLst>
              <a:ext uri="{FF2B5EF4-FFF2-40B4-BE49-F238E27FC236}">
                <a16:creationId xmlns:a16="http://schemas.microsoft.com/office/drawing/2014/main" id="{92AD123B-52C3-E8A4-9529-E7F090B74DE2}"/>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11471800" y="92431"/>
            <a:ext cx="639997" cy="640000"/>
          </a:xfrm>
          <a:prstGeom prst="rect">
            <a:avLst/>
          </a:prstGeom>
        </p:spPr>
      </p:pic>
      <p:graphicFrame>
        <p:nvGraphicFramePr>
          <p:cNvPr id="3" name="Tableau 2">
            <a:extLst>
              <a:ext uri="{FF2B5EF4-FFF2-40B4-BE49-F238E27FC236}">
                <a16:creationId xmlns:a16="http://schemas.microsoft.com/office/drawing/2014/main" id="{37423C82-769E-0D66-E3FF-794001E91405}"/>
              </a:ext>
            </a:extLst>
          </p:cNvPr>
          <p:cNvGraphicFramePr>
            <a:graphicFrameLocks noGrp="1"/>
          </p:cNvGraphicFramePr>
          <p:nvPr/>
        </p:nvGraphicFramePr>
        <p:xfrm>
          <a:off x="3514581" y="5399195"/>
          <a:ext cx="8677421" cy="245263"/>
        </p:xfrm>
        <a:graphic>
          <a:graphicData uri="http://schemas.openxmlformats.org/drawingml/2006/table">
            <a:tbl>
              <a:tblPr>
                <a:tableStyleId>{5C22544A-7EE6-4342-B048-85BDC9FD1C3A}</a:tableStyleId>
              </a:tblPr>
              <a:tblGrid>
                <a:gridCol w="578495">
                  <a:extLst>
                    <a:ext uri="{9D8B030D-6E8A-4147-A177-3AD203B41FA5}">
                      <a16:colId xmlns:a16="http://schemas.microsoft.com/office/drawing/2014/main" val="875671890"/>
                    </a:ext>
                  </a:extLst>
                </a:gridCol>
                <a:gridCol w="491625">
                  <a:extLst>
                    <a:ext uri="{9D8B030D-6E8A-4147-A177-3AD203B41FA5}">
                      <a16:colId xmlns:a16="http://schemas.microsoft.com/office/drawing/2014/main" val="1231598532"/>
                    </a:ext>
                  </a:extLst>
                </a:gridCol>
                <a:gridCol w="665364">
                  <a:extLst>
                    <a:ext uri="{9D8B030D-6E8A-4147-A177-3AD203B41FA5}">
                      <a16:colId xmlns:a16="http://schemas.microsoft.com/office/drawing/2014/main" val="3116134758"/>
                    </a:ext>
                  </a:extLst>
                </a:gridCol>
                <a:gridCol w="528436">
                  <a:extLst>
                    <a:ext uri="{9D8B030D-6E8A-4147-A177-3AD203B41FA5}">
                      <a16:colId xmlns:a16="http://schemas.microsoft.com/office/drawing/2014/main" val="2796678513"/>
                    </a:ext>
                  </a:extLst>
                </a:gridCol>
                <a:gridCol w="584200">
                  <a:extLst>
                    <a:ext uri="{9D8B030D-6E8A-4147-A177-3AD203B41FA5}">
                      <a16:colId xmlns:a16="http://schemas.microsoft.com/office/drawing/2014/main" val="222229179"/>
                    </a:ext>
                  </a:extLst>
                </a:gridCol>
                <a:gridCol w="565151">
                  <a:extLst>
                    <a:ext uri="{9D8B030D-6E8A-4147-A177-3AD203B41FA5}">
                      <a16:colId xmlns:a16="http://schemas.microsoft.com/office/drawing/2014/main" val="1582769549"/>
                    </a:ext>
                  </a:extLst>
                </a:gridCol>
                <a:gridCol w="636192">
                  <a:extLst>
                    <a:ext uri="{9D8B030D-6E8A-4147-A177-3AD203B41FA5}">
                      <a16:colId xmlns:a16="http://schemas.microsoft.com/office/drawing/2014/main" val="2751089908"/>
                    </a:ext>
                  </a:extLst>
                </a:gridCol>
                <a:gridCol w="578495">
                  <a:extLst>
                    <a:ext uri="{9D8B030D-6E8A-4147-A177-3AD203B41FA5}">
                      <a16:colId xmlns:a16="http://schemas.microsoft.com/office/drawing/2014/main" val="1604106643"/>
                    </a:ext>
                  </a:extLst>
                </a:gridCol>
                <a:gridCol w="493463">
                  <a:extLst>
                    <a:ext uri="{9D8B030D-6E8A-4147-A177-3AD203B41FA5}">
                      <a16:colId xmlns:a16="http://schemas.microsoft.com/office/drawing/2014/main" val="2796934304"/>
                    </a:ext>
                  </a:extLst>
                </a:gridCol>
                <a:gridCol w="565151">
                  <a:extLst>
                    <a:ext uri="{9D8B030D-6E8A-4147-A177-3AD203B41FA5}">
                      <a16:colId xmlns:a16="http://schemas.microsoft.com/office/drawing/2014/main" val="1735167477"/>
                    </a:ext>
                  </a:extLst>
                </a:gridCol>
                <a:gridCol w="615949">
                  <a:extLst>
                    <a:ext uri="{9D8B030D-6E8A-4147-A177-3AD203B41FA5}">
                      <a16:colId xmlns:a16="http://schemas.microsoft.com/office/drawing/2014/main" val="3910206893"/>
                    </a:ext>
                  </a:extLst>
                </a:gridCol>
                <a:gridCol w="571500">
                  <a:extLst>
                    <a:ext uri="{9D8B030D-6E8A-4147-A177-3AD203B41FA5}">
                      <a16:colId xmlns:a16="http://schemas.microsoft.com/office/drawing/2014/main" val="3449812934"/>
                    </a:ext>
                  </a:extLst>
                </a:gridCol>
                <a:gridCol w="596900">
                  <a:extLst>
                    <a:ext uri="{9D8B030D-6E8A-4147-A177-3AD203B41FA5}">
                      <a16:colId xmlns:a16="http://schemas.microsoft.com/office/drawing/2014/main" val="4088224393"/>
                    </a:ext>
                  </a:extLst>
                </a:gridCol>
                <a:gridCol w="628005">
                  <a:extLst>
                    <a:ext uri="{9D8B030D-6E8A-4147-A177-3AD203B41FA5}">
                      <a16:colId xmlns:a16="http://schemas.microsoft.com/office/drawing/2014/main" val="2795675535"/>
                    </a:ext>
                  </a:extLst>
                </a:gridCol>
                <a:gridCol w="578495">
                  <a:extLst>
                    <a:ext uri="{9D8B030D-6E8A-4147-A177-3AD203B41FA5}">
                      <a16:colId xmlns:a16="http://schemas.microsoft.com/office/drawing/2014/main" val="3886853328"/>
                    </a:ext>
                  </a:extLst>
                </a:gridCol>
              </a:tblGrid>
              <a:tr h="245263">
                <a:tc>
                  <a:txBody>
                    <a:bodyPr/>
                    <a:lstStyle/>
                    <a:p>
                      <a:pPr algn="ctr" fontAlgn="ct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Base</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262</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788</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268</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520</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1 824</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537</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268</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249</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264</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260</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246</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998</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507</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491</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72180762"/>
                  </a:ext>
                </a:extLst>
              </a:tr>
            </a:tbl>
          </a:graphicData>
        </a:graphic>
      </p:graphicFrame>
    </p:spTree>
    <p:extLst>
      <p:ext uri="{BB962C8B-B14F-4D97-AF65-F5344CB8AC3E}">
        <p14:creationId xmlns:p14="http://schemas.microsoft.com/office/powerpoint/2010/main" val="3258439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6A73710A-9D88-9C56-8236-8739918E41B5}"/>
            </a:ext>
          </a:extLst>
        </p:cNvPr>
        <p:cNvGrpSpPr/>
        <p:nvPr/>
      </p:nvGrpSpPr>
      <p:grpSpPr>
        <a:xfrm>
          <a:off x="0" y="0"/>
          <a:ext cx="0" cy="0"/>
          <a:chOff x="0" y="0"/>
          <a:chExt cx="0" cy="0"/>
        </a:xfrm>
      </p:grpSpPr>
      <p:graphicFrame>
        <p:nvGraphicFramePr>
          <p:cNvPr id="7" name="Tableau 6">
            <a:extLst>
              <a:ext uri="{FF2B5EF4-FFF2-40B4-BE49-F238E27FC236}">
                <a16:creationId xmlns:a16="http://schemas.microsoft.com/office/drawing/2014/main" id="{7EFB3C7B-AE58-D664-0F50-D07B064EC318}"/>
              </a:ext>
            </a:extLst>
          </p:cNvPr>
          <p:cNvGraphicFramePr>
            <a:graphicFrameLocks noGrp="1"/>
          </p:cNvGraphicFramePr>
          <p:nvPr>
            <p:extLst>
              <p:ext uri="{D42A27DB-BD31-4B8C-83A1-F6EECF244321}">
                <p14:modId xmlns:p14="http://schemas.microsoft.com/office/powerpoint/2010/main" val="269366706"/>
              </p:ext>
            </p:extLst>
          </p:nvPr>
        </p:nvGraphicFramePr>
        <p:xfrm>
          <a:off x="107541" y="1849417"/>
          <a:ext cx="11976924" cy="4262609"/>
        </p:xfrm>
        <a:graphic>
          <a:graphicData uri="http://schemas.openxmlformats.org/drawingml/2006/table">
            <a:tbl>
              <a:tblPr>
                <a:tableStyleId>{5C22544A-7EE6-4342-B048-85BDC9FD1C3A}</a:tableStyleId>
              </a:tblPr>
              <a:tblGrid>
                <a:gridCol w="2880233">
                  <a:extLst>
                    <a:ext uri="{9D8B030D-6E8A-4147-A177-3AD203B41FA5}">
                      <a16:colId xmlns:a16="http://schemas.microsoft.com/office/drawing/2014/main" val="3347426777"/>
                    </a:ext>
                  </a:extLst>
                </a:gridCol>
                <a:gridCol w="474375">
                  <a:extLst>
                    <a:ext uri="{9D8B030D-6E8A-4147-A177-3AD203B41FA5}">
                      <a16:colId xmlns:a16="http://schemas.microsoft.com/office/drawing/2014/main" val="875671890"/>
                    </a:ext>
                  </a:extLst>
                </a:gridCol>
                <a:gridCol w="469771">
                  <a:extLst>
                    <a:ext uri="{9D8B030D-6E8A-4147-A177-3AD203B41FA5}">
                      <a16:colId xmlns:a16="http://schemas.microsoft.com/office/drawing/2014/main" val="1231598532"/>
                    </a:ext>
                  </a:extLst>
                </a:gridCol>
                <a:gridCol w="603504">
                  <a:extLst>
                    <a:ext uri="{9D8B030D-6E8A-4147-A177-3AD203B41FA5}">
                      <a16:colId xmlns:a16="http://schemas.microsoft.com/office/drawing/2014/main" val="3116134758"/>
                    </a:ext>
                  </a:extLst>
                </a:gridCol>
                <a:gridCol w="614860">
                  <a:extLst>
                    <a:ext uri="{9D8B030D-6E8A-4147-A177-3AD203B41FA5}">
                      <a16:colId xmlns:a16="http://schemas.microsoft.com/office/drawing/2014/main" val="2796678513"/>
                    </a:ext>
                  </a:extLst>
                </a:gridCol>
                <a:gridCol w="642279">
                  <a:extLst>
                    <a:ext uri="{9D8B030D-6E8A-4147-A177-3AD203B41FA5}">
                      <a16:colId xmlns:a16="http://schemas.microsoft.com/office/drawing/2014/main" val="222229179"/>
                    </a:ext>
                  </a:extLst>
                </a:gridCol>
                <a:gridCol w="642279">
                  <a:extLst>
                    <a:ext uri="{9D8B030D-6E8A-4147-A177-3AD203B41FA5}">
                      <a16:colId xmlns:a16="http://schemas.microsoft.com/office/drawing/2014/main" val="1582769549"/>
                    </a:ext>
                  </a:extLst>
                </a:gridCol>
                <a:gridCol w="642279">
                  <a:extLst>
                    <a:ext uri="{9D8B030D-6E8A-4147-A177-3AD203B41FA5}">
                      <a16:colId xmlns:a16="http://schemas.microsoft.com/office/drawing/2014/main" val="2751089908"/>
                    </a:ext>
                  </a:extLst>
                </a:gridCol>
                <a:gridCol w="755773">
                  <a:extLst>
                    <a:ext uri="{9D8B030D-6E8A-4147-A177-3AD203B41FA5}">
                      <a16:colId xmlns:a16="http://schemas.microsoft.com/office/drawing/2014/main" val="1604106643"/>
                    </a:ext>
                  </a:extLst>
                </a:gridCol>
                <a:gridCol w="528784">
                  <a:extLst>
                    <a:ext uri="{9D8B030D-6E8A-4147-A177-3AD203B41FA5}">
                      <a16:colId xmlns:a16="http://schemas.microsoft.com/office/drawing/2014/main" val="3060668378"/>
                    </a:ext>
                  </a:extLst>
                </a:gridCol>
                <a:gridCol w="642279">
                  <a:extLst>
                    <a:ext uri="{9D8B030D-6E8A-4147-A177-3AD203B41FA5}">
                      <a16:colId xmlns:a16="http://schemas.microsoft.com/office/drawing/2014/main" val="2796934304"/>
                    </a:ext>
                  </a:extLst>
                </a:gridCol>
                <a:gridCol w="642279">
                  <a:extLst>
                    <a:ext uri="{9D8B030D-6E8A-4147-A177-3AD203B41FA5}">
                      <a16:colId xmlns:a16="http://schemas.microsoft.com/office/drawing/2014/main" val="3226420846"/>
                    </a:ext>
                  </a:extLst>
                </a:gridCol>
                <a:gridCol w="642279">
                  <a:extLst>
                    <a:ext uri="{9D8B030D-6E8A-4147-A177-3AD203B41FA5}">
                      <a16:colId xmlns:a16="http://schemas.microsoft.com/office/drawing/2014/main" val="1746826009"/>
                    </a:ext>
                  </a:extLst>
                </a:gridCol>
                <a:gridCol w="642279">
                  <a:extLst>
                    <a:ext uri="{9D8B030D-6E8A-4147-A177-3AD203B41FA5}">
                      <a16:colId xmlns:a16="http://schemas.microsoft.com/office/drawing/2014/main" val="1229174868"/>
                    </a:ext>
                  </a:extLst>
                </a:gridCol>
                <a:gridCol w="526427">
                  <a:extLst>
                    <a:ext uri="{9D8B030D-6E8A-4147-A177-3AD203B41FA5}">
                      <a16:colId xmlns:a16="http://schemas.microsoft.com/office/drawing/2014/main" val="3449812934"/>
                    </a:ext>
                  </a:extLst>
                </a:gridCol>
                <a:gridCol w="627244">
                  <a:extLst>
                    <a:ext uri="{9D8B030D-6E8A-4147-A177-3AD203B41FA5}">
                      <a16:colId xmlns:a16="http://schemas.microsoft.com/office/drawing/2014/main" val="3651223238"/>
                    </a:ext>
                  </a:extLst>
                </a:gridCol>
              </a:tblGrid>
              <a:tr h="416804">
                <a:tc>
                  <a:txBody>
                    <a:bodyPr/>
                    <a:lstStyle/>
                    <a:p>
                      <a:pPr algn="l" rtl="0" fontAlgn="ctr"/>
                      <a:endParaRPr lang="en-GB" sz="1200" u="none" strike="noStrike" kern="1200" noProof="0" dirty="0">
                        <a:solidFill>
                          <a:srgbClr val="002060"/>
                        </a:solidFill>
                        <a:effectLst/>
                        <a:latin typeface="Fira Sans" panose="020B0503050000020004" pitchFamily="34" charset="0"/>
                        <a:ea typeface="+mn-ea"/>
                        <a:cs typeface="Calibri Light" panose="020F0302020204030204" pitchFamily="34" charset="0"/>
                      </a:endParaRP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100" b="1" u="none" strike="noStrike" noProof="0">
                          <a:solidFill>
                            <a:schemeClr val="bg1"/>
                          </a:solidFill>
                          <a:effectLst/>
                          <a:latin typeface="Fira Sans" panose="020B0503050000020004" pitchFamily="34" charset="0"/>
                          <a:ea typeface="+mn-ea"/>
                          <a:cs typeface="Calibri Light" panose="020F0302020204030204" pitchFamily="34" charset="0"/>
                        </a:rPr>
                        <a:t>TOTAL</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2D1D4F"/>
                    </a:solidFill>
                  </a:tcPr>
                </a:tc>
                <a:tc>
                  <a:txBody>
                    <a:bodyPr/>
                    <a:lstStyle/>
                    <a:p>
                      <a:pPr algn="ctr"/>
                      <a:r>
                        <a:rPr lang="fr-FR" sz="1000" b="1" u="none" strike="noStrike" noProof="0" dirty="0">
                          <a:solidFill>
                            <a:srgbClr val="3B2B4D"/>
                          </a:solidFill>
                          <a:effectLst/>
                          <a:latin typeface="Fira Sans" panose="020B0503050000020004" pitchFamily="34" charset="0"/>
                          <a:ea typeface="+mn-ea"/>
                          <a:cs typeface="Calibri Light" panose="020F0302020204030204" pitchFamily="34" charset="0"/>
                        </a:rPr>
                        <a:t>ÉTATS-UNIS</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800" b="1" u="none" strike="noStrike" noProof="0" dirty="0">
                          <a:solidFill>
                            <a:srgbClr val="3B2B4D"/>
                          </a:solidFill>
                          <a:effectLst/>
                          <a:latin typeface="Fira Sans" panose="020B0503050000020004" pitchFamily="34" charset="0"/>
                          <a:ea typeface="+mn-ea"/>
                          <a:cs typeface="Calibri Light" panose="020F0302020204030204" pitchFamily="34" charset="0"/>
                        </a:rPr>
                        <a:t>AMÉRIQUE</a:t>
                      </a:r>
                      <a:r>
                        <a:rPr lang="fr-FR" sz="800" u="none" strike="noStrike" noProof="0" dirty="0">
                          <a:solidFill>
                            <a:srgbClr val="3B2B4D"/>
                          </a:solidFill>
                          <a:effectLst/>
                          <a:latin typeface="Fira Sans" panose="020B0503050000020004" pitchFamily="34" charset="0"/>
                          <a:ea typeface="+mn-ea"/>
                          <a:cs typeface="Calibri Light" panose="020F0302020204030204" pitchFamily="34" charset="0"/>
                        </a:rPr>
                        <a:t> </a:t>
                      </a:r>
                      <a:r>
                        <a:rPr lang="fr-FR" sz="800" b="1" u="none" strike="noStrike" noProof="0" dirty="0">
                          <a:solidFill>
                            <a:srgbClr val="3B2B4D"/>
                          </a:solidFill>
                          <a:effectLst/>
                          <a:latin typeface="Fira Sans" panose="020B0503050000020004" pitchFamily="34" charset="0"/>
                          <a:ea typeface="+mn-ea"/>
                          <a:cs typeface="Calibri Light" panose="020F0302020204030204" pitchFamily="34" charset="0"/>
                        </a:rPr>
                        <a:t>LATINE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Brésil</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u="none" strike="noStrike" noProof="0" dirty="0">
                          <a:solidFill>
                            <a:srgbClr val="3B2B4D"/>
                          </a:solidFill>
                          <a:effectLst/>
                          <a:latin typeface="Fira Sans" panose="020B0503050000020004" pitchFamily="34" charset="0"/>
                          <a:ea typeface="+mn-ea"/>
                          <a:cs typeface="Calibri Light" panose="020F0302020204030204" pitchFamily="34" charset="0"/>
                        </a:rPr>
                        <a:t>Mexique</a:t>
                      </a:r>
                      <a:endParaRPr lang="fr-FR" sz="1100" u="none" strike="noStrike" noProof="0" dirty="0">
                        <a:solidFill>
                          <a:srgbClr val="3B2B4D"/>
                        </a:solidFill>
                        <a:effectLst/>
                        <a:latin typeface="Fira Sans" panose="020B0503050000020004" pitchFamily="34" charset="0"/>
                        <a:ea typeface="+mn-ea"/>
                        <a:cs typeface="Calibri Light" panose="020F0302020204030204" pitchFamily="34" charset="0"/>
                      </a:endParaRP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1" u="none" strike="noStrike" noProof="0">
                          <a:solidFill>
                            <a:srgbClr val="3B2B4D"/>
                          </a:solidFill>
                          <a:effectLst/>
                          <a:latin typeface="Fira Sans" panose="020B0503050000020004" pitchFamily="34" charset="0"/>
                          <a:ea typeface="+mn-ea"/>
                          <a:cs typeface="Calibri Light" panose="020F0302020204030204" pitchFamily="34" charset="0"/>
                        </a:rPr>
                        <a:t>EUROPE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France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u="none" strike="noStrike" noProof="0" dirty="0">
                          <a:solidFill>
                            <a:srgbClr val="3B2B4D"/>
                          </a:solidFill>
                          <a:effectLst/>
                          <a:latin typeface="Fira Sans" panose="020B0503050000020004" pitchFamily="34" charset="0"/>
                          <a:ea typeface="+mn-ea"/>
                          <a:cs typeface="Calibri Light" panose="020F0302020204030204" pitchFamily="34" charset="0"/>
                        </a:rPr>
                        <a:t>Allemagne</a:t>
                      </a:r>
                      <a:endParaRPr lang="fr-FR" sz="1100" u="none" strike="noStrike" noProof="0" dirty="0">
                        <a:solidFill>
                          <a:srgbClr val="3B2B4D"/>
                        </a:solidFill>
                        <a:effectLst/>
                        <a:latin typeface="Fira Sans" panose="020B0503050000020004" pitchFamily="34" charset="0"/>
                        <a:ea typeface="+mn-ea"/>
                        <a:cs typeface="Calibri Light" panose="020F0302020204030204" pitchFamily="34" charset="0"/>
                      </a:endParaRP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Italie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u="none" strike="noStrike" noProof="0" dirty="0">
                          <a:solidFill>
                            <a:srgbClr val="3B2B4D"/>
                          </a:solidFill>
                          <a:effectLst/>
                          <a:latin typeface="Fira Sans" panose="020B0503050000020004" pitchFamily="34" charset="0"/>
                          <a:ea typeface="+mn-ea"/>
                          <a:cs typeface="Calibri Light" panose="020F0302020204030204" pitchFamily="34" charset="0"/>
                        </a:rPr>
                        <a:t>Portugal</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Pologne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u="none" strike="noStrike" noProof="0" dirty="0">
                          <a:solidFill>
                            <a:srgbClr val="3B2B4D"/>
                          </a:solidFill>
                          <a:effectLst/>
                          <a:latin typeface="Fira Sans" panose="020B0503050000020004" pitchFamily="34" charset="0"/>
                          <a:ea typeface="+mn-ea"/>
                          <a:cs typeface="Calibri Light" panose="020F0302020204030204" pitchFamily="34" charset="0"/>
                        </a:rPr>
                        <a:t>Finlande</a:t>
                      </a:r>
                      <a:endParaRPr lang="fr-FR" sz="1050" u="none" strike="noStrike" noProof="0" dirty="0">
                        <a:solidFill>
                          <a:srgbClr val="3B2B4D"/>
                        </a:solidFill>
                        <a:effectLst/>
                        <a:latin typeface="Fira Sans" panose="020B0503050000020004" pitchFamily="34" charset="0"/>
                        <a:ea typeface="+mn-ea"/>
                        <a:cs typeface="Calibri Light" panose="020F0302020204030204" pitchFamily="34" charset="0"/>
                      </a:endParaRP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1" u="none" strike="noStrike" noProof="0">
                          <a:solidFill>
                            <a:srgbClr val="3B2B4D"/>
                          </a:solidFill>
                          <a:effectLst/>
                          <a:latin typeface="Fira Sans" panose="020B0503050000020004" pitchFamily="34" charset="0"/>
                          <a:ea typeface="+mn-ea"/>
                          <a:cs typeface="Calibri Light" panose="020F0302020204030204" pitchFamily="34" charset="0"/>
                        </a:rPr>
                        <a:t>ASIE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Chine</a:t>
                      </a:r>
                    </a:p>
                  </a:txBody>
                  <a:tcPr marL="59267" marR="59267" marT="0"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0" u="none" strike="noStrike" noProof="0" dirty="0">
                          <a:solidFill>
                            <a:srgbClr val="3B2B4D"/>
                          </a:solidFill>
                          <a:effectLst/>
                          <a:latin typeface="Fira Sans" panose="020B0503050000020004" pitchFamily="34" charset="0"/>
                          <a:ea typeface="+mn-ea"/>
                          <a:cs typeface="Calibri Light" panose="020F0302020204030204" pitchFamily="34" charset="0"/>
                        </a:rPr>
                        <a:t>Vietnam</a:t>
                      </a:r>
                    </a:p>
                  </a:txBody>
                  <a:tcPr marL="59267" marR="59267" marT="0"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r h="226461">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Base</a:t>
                      </a:r>
                    </a:p>
                  </a:txBody>
                  <a:tcPr marL="10160" marR="10160" marT="10160" marB="0" anchor="ctr">
                    <a:lnL w="12700" cap="flat" cmpd="sng" algn="ctr">
                      <a:noFill/>
                      <a:prstDash val="sysDot"/>
                      <a:round/>
                      <a:headEnd type="none" w="med" len="med"/>
                      <a:tailEnd type="none" w="med" len="med"/>
                    </a:lnL>
                    <a:lnR w="12700" cmpd="sng">
                      <a:noFill/>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3 872</a:t>
                      </a:r>
                    </a:p>
                  </a:txBody>
                  <a:tcPr marL="6351" marR="6351" marT="6351" marB="0" anchor="ctr">
                    <a:lnL w="12700" cmpd="sng">
                      <a:noFill/>
                    </a:lnL>
                    <a:lnR w="12700" cmpd="sng">
                      <a:noFill/>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788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520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1 824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537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246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998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507</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491</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32700010"/>
                  </a:ext>
                </a:extLst>
              </a:tr>
              <a:tr h="603224">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rPr>
                        <a:t>Les antibiotiques peuvent altérer le microbiote vaginal </a:t>
                      </a:r>
                    </a:p>
                  </a:txBody>
                  <a:tcPr marL="0" marR="0" marT="0" marB="0" anchor="ctr">
                    <a:lnL w="12700" cap="flat" cmpd="sng" algn="ctr">
                      <a:noFill/>
                      <a:prstDash val="sysDot"/>
                      <a:round/>
                      <a:headEnd type="none" w="med" len="med"/>
                      <a:tailEnd type="none" w="med" len="med"/>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69</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66</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69</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71</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67</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71</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62</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71</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74</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71</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74</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79</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62</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60</a:t>
                      </a:r>
                    </a:p>
                  </a:txBody>
                  <a:tcPr marL="6351" marR="6351" marT="6351" marB="0" anchor="ctr">
                    <a:lnL w="12700" cmpd="sng">
                      <a:noFill/>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65</a:t>
                      </a:r>
                    </a:p>
                  </a:txBody>
                  <a:tcPr marL="6351" marR="6351" marT="6351" marB="0" anchor="ctr">
                    <a:lnL w="12700" cmpd="sng">
                      <a:noFill/>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603224">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cap="none" noProof="0">
                          <a:solidFill>
                            <a:srgbClr val="29193E"/>
                          </a:solidFill>
                          <a:effectLst/>
                          <a:latin typeface="Fira Sans" panose="020B0503050000020004" pitchFamily="34" charset="0"/>
                          <a:ea typeface="+mn-ea"/>
                          <a:cs typeface="+mn-cs"/>
                          <a:sym typeface="Arial"/>
                        </a:rPr>
                        <a:t>La sécheresse vaginale peut être liée à un déséquilibre du microbiote vaginal</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65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rPr>
                        <a:t>53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57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71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67</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75</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6761963"/>
                  </a:ext>
                </a:extLst>
              </a:tr>
              <a:tr h="603224">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Le microbiote vaginal agit comme une barrière, nous protégeant des microorganismes pathogènes</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64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rPr>
                        <a:t>52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73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61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74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44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72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71</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73</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9803906"/>
                  </a:ext>
                </a:extLst>
              </a:tr>
              <a:tr h="603224">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Toutes les femmes ont un microbiote vaginal, différent </a:t>
                      </a:r>
                    </a:p>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pour chacune d’elles</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64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rPr>
                        <a:t>56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59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53</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65</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5019864"/>
                  </a:ext>
                </a:extLst>
              </a:tr>
              <a:tr h="603224">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rPr>
                        <a:t>Le vagin est auto-nettoyant</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57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38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65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47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73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61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71</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51</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9584496"/>
                  </a:ext>
                </a:extLst>
              </a:tr>
              <a:tr h="603224">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rPr>
                        <a:t>De l’enfance à la ménopause, le microbiote vaginal d’une femme reste le même</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56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50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50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61</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dirty="0">
                          <a:solidFill>
                            <a:srgbClr val="FFC107"/>
                          </a:solidFill>
                          <a:effectLst/>
                          <a:latin typeface="Fira Sans" panose="020B0503050000020004" pitchFamily="34" charset="0"/>
                          <a:ea typeface="+mn-ea"/>
                          <a:cs typeface="+mn-cs"/>
                        </a:rPr>
                        <a:t>49</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6296654"/>
                  </a:ext>
                </a:extLst>
              </a:tr>
            </a:tbl>
          </a:graphicData>
        </a:graphic>
      </p:graphicFrame>
      <p:graphicFrame>
        <p:nvGraphicFramePr>
          <p:cNvPr id="4" name="Tableau 3">
            <a:extLst>
              <a:ext uri="{FF2B5EF4-FFF2-40B4-BE49-F238E27FC236}">
                <a16:creationId xmlns:a16="http://schemas.microsoft.com/office/drawing/2014/main" id="{5FE0354E-DCB0-83AA-18CD-249B0715D52F}"/>
              </a:ext>
            </a:extLst>
          </p:cNvPr>
          <p:cNvGraphicFramePr>
            <a:graphicFrameLocks noGrp="1"/>
          </p:cNvGraphicFramePr>
          <p:nvPr>
            <p:extLst>
              <p:ext uri="{D42A27DB-BD31-4B8C-83A1-F6EECF244321}">
                <p14:modId xmlns:p14="http://schemas.microsoft.com/office/powerpoint/2010/main" val="2739900486"/>
              </p:ext>
            </p:extLst>
          </p:nvPr>
        </p:nvGraphicFramePr>
        <p:xfrm>
          <a:off x="931144" y="6249995"/>
          <a:ext cx="5561096" cy="432000"/>
        </p:xfrm>
        <a:graphic>
          <a:graphicData uri="http://schemas.openxmlformats.org/drawingml/2006/table">
            <a:tbl>
              <a:tblPr firstRow="1" bandRow="1">
                <a:tableStyleId>{5C22544A-7EE6-4342-B048-85BDC9FD1C3A}</a:tableStyleId>
              </a:tblPr>
              <a:tblGrid>
                <a:gridCol w="2780548">
                  <a:extLst>
                    <a:ext uri="{9D8B030D-6E8A-4147-A177-3AD203B41FA5}">
                      <a16:colId xmlns:a16="http://schemas.microsoft.com/office/drawing/2014/main" val="1778144427"/>
                    </a:ext>
                  </a:extLst>
                </a:gridCol>
                <a:gridCol w="2780548">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1" name="Ellipse 10">
            <a:extLst>
              <a:ext uri="{FF2B5EF4-FFF2-40B4-BE49-F238E27FC236}">
                <a16:creationId xmlns:a16="http://schemas.microsoft.com/office/drawing/2014/main" id="{C47E1DE9-223D-E9BB-988A-E8AC7F5B9143}"/>
              </a:ext>
            </a:extLst>
          </p:cNvPr>
          <p:cNvSpPr/>
          <p:nvPr/>
        </p:nvSpPr>
        <p:spPr>
          <a:xfrm>
            <a:off x="965592" y="6402489"/>
            <a:ext cx="144000" cy="141532"/>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2" name="Ellipse 11">
            <a:extLst>
              <a:ext uri="{FF2B5EF4-FFF2-40B4-BE49-F238E27FC236}">
                <a16:creationId xmlns:a16="http://schemas.microsoft.com/office/drawing/2014/main" id="{3B10F51B-70F0-C2C6-10D9-BE414018D4FE}"/>
              </a:ext>
            </a:extLst>
          </p:cNvPr>
          <p:cNvSpPr/>
          <p:nvPr/>
        </p:nvSpPr>
        <p:spPr>
          <a:xfrm>
            <a:off x="3728916" y="6395229"/>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C107"/>
              </a:solidFill>
              <a:latin typeface="Arial"/>
              <a:sym typeface="Arial"/>
            </a:endParaRPr>
          </a:p>
        </p:txBody>
      </p:sp>
      <p:sp>
        <p:nvSpPr>
          <p:cNvPr id="5" name="Google Shape;116;p17">
            <a:extLst>
              <a:ext uri="{FF2B5EF4-FFF2-40B4-BE49-F238E27FC236}">
                <a16:creationId xmlns:a16="http://schemas.microsoft.com/office/drawing/2014/main" id="{81198595-5645-D63C-8E26-2C5787F70B0C}"/>
              </a:ext>
            </a:extLst>
          </p:cNvPr>
          <p:cNvSpPr txBox="1"/>
          <p:nvPr/>
        </p:nvSpPr>
        <p:spPr>
          <a:xfrm>
            <a:off x="720000" y="1067471"/>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dirty="0">
                <a:solidFill>
                  <a:srgbClr val="A59DAE"/>
                </a:solidFill>
                <a:latin typeface="Fira Sans"/>
                <a:ea typeface="Fira Sans"/>
                <a:cs typeface="Fira Sans"/>
                <a:sym typeface="Fira Sans"/>
              </a:rPr>
              <a:t>Pour chacune des propositions suivantes, dites-nous si vous pensez qu’elle est VRAIE ou FAUSSE. Si vous n’êtes pas certaine de votre réponse, répondez « Je ne sais pas vraiment ». </a:t>
            </a:r>
          </a:p>
          <a:p>
            <a:pPr defTabSz="1219170">
              <a:buClr>
                <a:srgbClr val="000000"/>
              </a:buClr>
              <a:defRPr/>
            </a:pPr>
            <a:r>
              <a:rPr lang="fr-FR" sz="1333" i="1" dirty="0">
                <a:solidFill>
                  <a:srgbClr val="A59DAE"/>
                </a:solidFill>
                <a:latin typeface="Fira Sans"/>
                <a:ea typeface="Fira Sans"/>
                <a:cs typeface="Fira Sans"/>
                <a:sym typeface="Fira Sans"/>
              </a:rPr>
              <a:t>Base : Femmes (n = 3 872)</a:t>
            </a:r>
          </a:p>
        </p:txBody>
      </p:sp>
      <p:sp>
        <p:nvSpPr>
          <p:cNvPr id="2" name="Google Shape;115;p17">
            <a:extLst>
              <a:ext uri="{FF2B5EF4-FFF2-40B4-BE49-F238E27FC236}">
                <a16:creationId xmlns:a16="http://schemas.microsoft.com/office/drawing/2014/main" id="{78268D86-1975-859E-5915-FC51B688C79F}"/>
              </a:ext>
            </a:extLst>
          </p:cNvPr>
          <p:cNvSpPr txBox="1"/>
          <p:nvPr/>
        </p:nvSpPr>
        <p:spPr>
          <a:xfrm>
            <a:off x="720000" y="557740"/>
            <a:ext cx="10729200"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2133">
                <a:solidFill>
                  <a:srgbClr val="29193E"/>
                </a:solidFill>
                <a:latin typeface="Fira Sans ExtraBold"/>
                <a:ea typeface="Fira Sans ExtraBold"/>
                <a:cs typeface="Fira Sans ExtraBold"/>
                <a:sym typeface="Fira Sans ExtraBold"/>
              </a:rPr>
              <a:t>Les connaissances sur le microbiote vaginal varient d’un pays à l’autre. </a:t>
            </a:r>
          </a:p>
        </p:txBody>
      </p:sp>
      <p:sp>
        <p:nvSpPr>
          <p:cNvPr id="6" name="Google Shape;115;p17">
            <a:extLst>
              <a:ext uri="{FF2B5EF4-FFF2-40B4-BE49-F238E27FC236}">
                <a16:creationId xmlns:a16="http://schemas.microsoft.com/office/drawing/2014/main" id="{2B2A2134-BAB3-E185-4107-78C4F63E5576}"/>
              </a:ext>
            </a:extLst>
          </p:cNvPr>
          <p:cNvSpPr txBox="1"/>
          <p:nvPr/>
        </p:nvSpPr>
        <p:spPr>
          <a:xfrm>
            <a:off x="9888951" y="585241"/>
            <a:ext cx="706756"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1600" i="1">
                <a:solidFill>
                  <a:srgbClr val="29193E"/>
                </a:solidFill>
                <a:latin typeface="Fira Sans ExtraBold"/>
                <a:ea typeface="Fira Sans ExtraBold"/>
                <a:cs typeface="Fira Sans ExtraBold"/>
                <a:sym typeface="Fira Sans ExtraBold"/>
              </a:rPr>
              <a:t>(1/2)</a:t>
            </a:r>
          </a:p>
        </p:txBody>
      </p:sp>
      <p:sp>
        <p:nvSpPr>
          <p:cNvPr id="13" name="ZoneTexte 12">
            <a:extLst>
              <a:ext uri="{FF2B5EF4-FFF2-40B4-BE49-F238E27FC236}">
                <a16:creationId xmlns:a16="http://schemas.microsoft.com/office/drawing/2014/main" id="{7C17A552-3800-3E27-558A-CC9BE289D5B2}"/>
              </a:ext>
            </a:extLst>
          </p:cNvPr>
          <p:cNvSpPr txBox="1"/>
          <p:nvPr/>
        </p:nvSpPr>
        <p:spPr>
          <a:xfrm>
            <a:off x="0" y="2049868"/>
            <a:ext cx="1865376" cy="276999"/>
          </a:xfrm>
          <a:prstGeom prst="rect">
            <a:avLst/>
          </a:prstGeom>
          <a:solidFill>
            <a:srgbClr val="D68CB5"/>
          </a:solidFill>
        </p:spPr>
        <p:txBody>
          <a:bodyPr wrap="square">
            <a:spAutoFit/>
          </a:bodyPr>
          <a:lstStyle/>
          <a:p>
            <a:pPr defTabSz="1219170" fontAlgn="b">
              <a:buClr>
                <a:srgbClr val="000000"/>
              </a:buClr>
              <a:defRPr/>
            </a:pPr>
            <a:r>
              <a:rPr lang="fr-FR" sz="1200" dirty="0">
                <a:solidFill>
                  <a:prstClr val="white"/>
                </a:solidFill>
                <a:latin typeface="Fira Sans" panose="020B0503050000020004" pitchFamily="34" charset="0"/>
                <a:cs typeface="Calibri" panose="020F0502020204030204" pitchFamily="34" charset="0"/>
                <a:sym typeface="Arial"/>
              </a:rPr>
              <a:t>% de bonnes réponses</a:t>
            </a:r>
          </a:p>
        </p:txBody>
      </p:sp>
      <p:pic>
        <p:nvPicPr>
          <p:cNvPr id="14" name="Graphique 13" descr="Faire un zoom avant contour">
            <a:extLst>
              <a:ext uri="{FF2B5EF4-FFF2-40B4-BE49-F238E27FC236}">
                <a16:creationId xmlns:a16="http://schemas.microsoft.com/office/drawing/2014/main" id="{6C182A5C-E23D-956D-7101-C0FF21F4772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596422">
            <a:off x="92625" y="981443"/>
            <a:ext cx="483260" cy="483260"/>
          </a:xfrm>
          <a:prstGeom prst="rect">
            <a:avLst/>
          </a:prstGeom>
        </p:spPr>
      </p:pic>
      <p:pic>
        <p:nvPicPr>
          <p:cNvPr id="15" name="Graphique 14" descr="Profil silhouette féminine">
            <a:extLst>
              <a:ext uri="{FF2B5EF4-FFF2-40B4-BE49-F238E27FC236}">
                <a16:creationId xmlns:a16="http://schemas.microsoft.com/office/drawing/2014/main" id="{96E4EFB9-7936-444C-56AD-4798C998118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71800" y="92431"/>
            <a:ext cx="639997" cy="640000"/>
          </a:xfrm>
          <a:prstGeom prst="rect">
            <a:avLst/>
          </a:prstGeom>
        </p:spPr>
      </p:pic>
    </p:spTree>
    <p:extLst>
      <p:ext uri="{BB962C8B-B14F-4D97-AF65-F5344CB8AC3E}">
        <p14:creationId xmlns:p14="http://schemas.microsoft.com/office/powerpoint/2010/main" val="120597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ED43303C-8E29-AA09-E2A6-C84642961FF0}"/>
            </a:ext>
          </a:extLst>
        </p:cNvPr>
        <p:cNvGrpSpPr/>
        <p:nvPr/>
      </p:nvGrpSpPr>
      <p:grpSpPr>
        <a:xfrm>
          <a:off x="0" y="0"/>
          <a:ext cx="0" cy="0"/>
          <a:chOff x="0" y="0"/>
          <a:chExt cx="0" cy="0"/>
        </a:xfrm>
      </p:grpSpPr>
      <p:graphicFrame>
        <p:nvGraphicFramePr>
          <p:cNvPr id="7" name="Tableau 6">
            <a:extLst>
              <a:ext uri="{FF2B5EF4-FFF2-40B4-BE49-F238E27FC236}">
                <a16:creationId xmlns:a16="http://schemas.microsoft.com/office/drawing/2014/main" id="{289031F0-CA80-0EE0-3845-928222C34247}"/>
              </a:ext>
            </a:extLst>
          </p:cNvPr>
          <p:cNvGraphicFramePr>
            <a:graphicFrameLocks noGrp="1"/>
          </p:cNvGraphicFramePr>
          <p:nvPr>
            <p:extLst>
              <p:ext uri="{D42A27DB-BD31-4B8C-83A1-F6EECF244321}">
                <p14:modId xmlns:p14="http://schemas.microsoft.com/office/powerpoint/2010/main" val="1447164003"/>
              </p:ext>
            </p:extLst>
          </p:nvPr>
        </p:nvGraphicFramePr>
        <p:xfrm>
          <a:off x="98159" y="2049868"/>
          <a:ext cx="11995680" cy="4004905"/>
        </p:xfrm>
        <a:graphic>
          <a:graphicData uri="http://schemas.openxmlformats.org/drawingml/2006/table">
            <a:tbl>
              <a:tblPr>
                <a:tableStyleId>{5C22544A-7EE6-4342-B048-85BDC9FD1C3A}</a:tableStyleId>
              </a:tblPr>
              <a:tblGrid>
                <a:gridCol w="2884741">
                  <a:extLst>
                    <a:ext uri="{9D8B030D-6E8A-4147-A177-3AD203B41FA5}">
                      <a16:colId xmlns:a16="http://schemas.microsoft.com/office/drawing/2014/main" val="3347426777"/>
                    </a:ext>
                  </a:extLst>
                </a:gridCol>
                <a:gridCol w="475116">
                  <a:extLst>
                    <a:ext uri="{9D8B030D-6E8A-4147-A177-3AD203B41FA5}">
                      <a16:colId xmlns:a16="http://schemas.microsoft.com/office/drawing/2014/main" val="875671890"/>
                    </a:ext>
                  </a:extLst>
                </a:gridCol>
                <a:gridCol w="455616">
                  <a:extLst>
                    <a:ext uri="{9D8B030D-6E8A-4147-A177-3AD203B41FA5}">
                      <a16:colId xmlns:a16="http://schemas.microsoft.com/office/drawing/2014/main" val="1231598532"/>
                    </a:ext>
                  </a:extLst>
                </a:gridCol>
                <a:gridCol w="603504">
                  <a:extLst>
                    <a:ext uri="{9D8B030D-6E8A-4147-A177-3AD203B41FA5}">
                      <a16:colId xmlns:a16="http://schemas.microsoft.com/office/drawing/2014/main" val="3116134758"/>
                    </a:ext>
                  </a:extLst>
                </a:gridCol>
                <a:gridCol w="631659">
                  <a:extLst>
                    <a:ext uri="{9D8B030D-6E8A-4147-A177-3AD203B41FA5}">
                      <a16:colId xmlns:a16="http://schemas.microsoft.com/office/drawing/2014/main" val="2796678513"/>
                    </a:ext>
                  </a:extLst>
                </a:gridCol>
                <a:gridCol w="643285">
                  <a:extLst>
                    <a:ext uri="{9D8B030D-6E8A-4147-A177-3AD203B41FA5}">
                      <a16:colId xmlns:a16="http://schemas.microsoft.com/office/drawing/2014/main" val="222229179"/>
                    </a:ext>
                  </a:extLst>
                </a:gridCol>
                <a:gridCol w="643285">
                  <a:extLst>
                    <a:ext uri="{9D8B030D-6E8A-4147-A177-3AD203B41FA5}">
                      <a16:colId xmlns:a16="http://schemas.microsoft.com/office/drawing/2014/main" val="1582769549"/>
                    </a:ext>
                  </a:extLst>
                </a:gridCol>
                <a:gridCol w="643285">
                  <a:extLst>
                    <a:ext uri="{9D8B030D-6E8A-4147-A177-3AD203B41FA5}">
                      <a16:colId xmlns:a16="http://schemas.microsoft.com/office/drawing/2014/main" val="2751089908"/>
                    </a:ext>
                  </a:extLst>
                </a:gridCol>
                <a:gridCol w="769868">
                  <a:extLst>
                    <a:ext uri="{9D8B030D-6E8A-4147-A177-3AD203B41FA5}">
                      <a16:colId xmlns:a16="http://schemas.microsoft.com/office/drawing/2014/main" val="1604106643"/>
                    </a:ext>
                  </a:extLst>
                </a:gridCol>
                <a:gridCol w="516703">
                  <a:extLst>
                    <a:ext uri="{9D8B030D-6E8A-4147-A177-3AD203B41FA5}">
                      <a16:colId xmlns:a16="http://schemas.microsoft.com/office/drawing/2014/main" val="288400823"/>
                    </a:ext>
                  </a:extLst>
                </a:gridCol>
                <a:gridCol w="643285">
                  <a:extLst>
                    <a:ext uri="{9D8B030D-6E8A-4147-A177-3AD203B41FA5}">
                      <a16:colId xmlns:a16="http://schemas.microsoft.com/office/drawing/2014/main" val="2796934304"/>
                    </a:ext>
                  </a:extLst>
                </a:gridCol>
                <a:gridCol w="643285">
                  <a:extLst>
                    <a:ext uri="{9D8B030D-6E8A-4147-A177-3AD203B41FA5}">
                      <a16:colId xmlns:a16="http://schemas.microsoft.com/office/drawing/2014/main" val="3226420846"/>
                    </a:ext>
                  </a:extLst>
                </a:gridCol>
                <a:gridCol w="643285">
                  <a:extLst>
                    <a:ext uri="{9D8B030D-6E8A-4147-A177-3AD203B41FA5}">
                      <a16:colId xmlns:a16="http://schemas.microsoft.com/office/drawing/2014/main" val="1746826009"/>
                    </a:ext>
                  </a:extLst>
                </a:gridCol>
                <a:gridCol w="643285">
                  <a:extLst>
                    <a:ext uri="{9D8B030D-6E8A-4147-A177-3AD203B41FA5}">
                      <a16:colId xmlns:a16="http://schemas.microsoft.com/office/drawing/2014/main" val="1229174868"/>
                    </a:ext>
                  </a:extLst>
                </a:gridCol>
                <a:gridCol w="527251">
                  <a:extLst>
                    <a:ext uri="{9D8B030D-6E8A-4147-A177-3AD203B41FA5}">
                      <a16:colId xmlns:a16="http://schemas.microsoft.com/office/drawing/2014/main" val="3449812934"/>
                    </a:ext>
                  </a:extLst>
                </a:gridCol>
                <a:gridCol w="628227">
                  <a:extLst>
                    <a:ext uri="{9D8B030D-6E8A-4147-A177-3AD203B41FA5}">
                      <a16:colId xmlns:a16="http://schemas.microsoft.com/office/drawing/2014/main" val="3651223238"/>
                    </a:ext>
                  </a:extLst>
                </a:gridCol>
              </a:tblGrid>
              <a:tr h="390013">
                <a:tc>
                  <a:txBody>
                    <a:bodyPr/>
                    <a:lstStyle/>
                    <a:p>
                      <a:pPr algn="l" rtl="0" fontAlgn="ctr"/>
                      <a:endParaRPr lang="en-GB" sz="1200" u="none" strike="noStrike" kern="1200" noProof="0" dirty="0">
                        <a:solidFill>
                          <a:srgbClr val="002060"/>
                        </a:solidFill>
                        <a:effectLst/>
                        <a:latin typeface="Fira Sans" panose="020B0503050000020004" pitchFamily="34" charset="0"/>
                        <a:ea typeface="+mn-ea"/>
                        <a:cs typeface="Calibri Light" panose="020F0302020204030204" pitchFamily="34" charset="0"/>
                      </a:endParaRP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100" b="1" u="none" strike="noStrike" noProof="0">
                          <a:solidFill>
                            <a:schemeClr val="bg1"/>
                          </a:solidFill>
                          <a:effectLst/>
                          <a:latin typeface="Fira Sans" panose="020B0503050000020004" pitchFamily="34" charset="0"/>
                          <a:ea typeface="+mn-ea"/>
                          <a:cs typeface="Calibri Light" panose="020F0302020204030204" pitchFamily="34" charset="0"/>
                        </a:rPr>
                        <a:t>TOTAL</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2D1D4F"/>
                    </a:solidFill>
                  </a:tcPr>
                </a:tc>
                <a:tc>
                  <a:txBody>
                    <a:bodyPr/>
                    <a:lstStyle/>
                    <a:p>
                      <a:pPr algn="ctr"/>
                      <a:r>
                        <a:rPr lang="fr-FR" sz="900" b="1" u="none" strike="noStrike" noProof="0" dirty="0">
                          <a:solidFill>
                            <a:srgbClr val="3B2B4D"/>
                          </a:solidFill>
                          <a:effectLst/>
                          <a:latin typeface="Fira Sans" panose="020B0503050000020004" pitchFamily="34" charset="0"/>
                          <a:ea typeface="+mn-ea"/>
                          <a:cs typeface="Calibri Light" panose="020F0302020204030204" pitchFamily="34" charset="0"/>
                        </a:rPr>
                        <a:t>ÉTATS-UNIS</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800" b="1" u="none" strike="noStrike" noProof="0" dirty="0">
                          <a:solidFill>
                            <a:srgbClr val="3B2B4D"/>
                          </a:solidFill>
                          <a:effectLst/>
                          <a:latin typeface="Fira Sans" panose="020B0503050000020004" pitchFamily="34" charset="0"/>
                          <a:ea typeface="+mn-ea"/>
                          <a:cs typeface="Calibri Light" panose="020F0302020204030204" pitchFamily="34" charset="0"/>
                        </a:rPr>
                        <a:t>AMÉRIQUE</a:t>
                      </a:r>
                      <a:r>
                        <a:rPr lang="fr-FR" sz="800" u="none" strike="noStrike" noProof="0" dirty="0">
                          <a:solidFill>
                            <a:srgbClr val="3B2B4D"/>
                          </a:solidFill>
                          <a:effectLst/>
                          <a:latin typeface="Fira Sans" panose="020B0503050000020004" pitchFamily="34" charset="0"/>
                          <a:ea typeface="+mn-ea"/>
                          <a:cs typeface="Calibri Light" panose="020F0302020204030204" pitchFamily="34" charset="0"/>
                        </a:rPr>
                        <a:t> </a:t>
                      </a:r>
                      <a:r>
                        <a:rPr lang="fr-FR" sz="800" b="1" u="none" strike="noStrike" noProof="0" dirty="0">
                          <a:solidFill>
                            <a:srgbClr val="3B2B4D"/>
                          </a:solidFill>
                          <a:effectLst/>
                          <a:latin typeface="Fira Sans" panose="020B0503050000020004" pitchFamily="34" charset="0"/>
                          <a:ea typeface="+mn-ea"/>
                          <a:cs typeface="Calibri Light" panose="020F0302020204030204" pitchFamily="34" charset="0"/>
                        </a:rPr>
                        <a:t>LATINE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Brésil</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u="none" strike="noStrike" noProof="0" dirty="0">
                          <a:solidFill>
                            <a:srgbClr val="3B2B4D"/>
                          </a:solidFill>
                          <a:effectLst/>
                          <a:latin typeface="Fira Sans" panose="020B0503050000020004" pitchFamily="34" charset="0"/>
                          <a:ea typeface="+mn-ea"/>
                          <a:cs typeface="Calibri Light" panose="020F0302020204030204" pitchFamily="34" charset="0"/>
                        </a:rPr>
                        <a:t>Mexique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1" u="none" strike="noStrike" noProof="0">
                          <a:solidFill>
                            <a:srgbClr val="3B2B4D"/>
                          </a:solidFill>
                          <a:effectLst/>
                          <a:latin typeface="Fira Sans" panose="020B0503050000020004" pitchFamily="34" charset="0"/>
                          <a:ea typeface="+mn-ea"/>
                          <a:cs typeface="Calibri Light" panose="020F0302020204030204" pitchFamily="34" charset="0"/>
                        </a:rPr>
                        <a:t>EUROPE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France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u="none" strike="noStrike" noProof="0" dirty="0">
                          <a:solidFill>
                            <a:srgbClr val="3B2B4D"/>
                          </a:solidFill>
                          <a:effectLst/>
                          <a:latin typeface="Fira Sans" panose="020B0503050000020004" pitchFamily="34" charset="0"/>
                          <a:ea typeface="+mn-ea"/>
                          <a:cs typeface="Calibri Light" panose="020F0302020204030204" pitchFamily="34" charset="0"/>
                        </a:rPr>
                        <a:t>Allemagne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Italie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u="none" strike="noStrike" noProof="0" dirty="0">
                          <a:solidFill>
                            <a:srgbClr val="3B2B4D"/>
                          </a:solidFill>
                          <a:effectLst/>
                          <a:latin typeface="Fira Sans" panose="020B0503050000020004" pitchFamily="34" charset="0"/>
                          <a:ea typeface="+mn-ea"/>
                          <a:cs typeface="Calibri Light" panose="020F0302020204030204" pitchFamily="34" charset="0"/>
                        </a:rPr>
                        <a:t>Portugal</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Pologne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u="none" strike="noStrike" noProof="0" dirty="0">
                          <a:solidFill>
                            <a:srgbClr val="3B2B4D"/>
                          </a:solidFill>
                          <a:effectLst/>
                          <a:latin typeface="Fira Sans" panose="020B0503050000020004" pitchFamily="34" charset="0"/>
                          <a:ea typeface="+mn-ea"/>
                          <a:cs typeface="Calibri Light" panose="020F0302020204030204" pitchFamily="34" charset="0"/>
                        </a:rPr>
                        <a:t>Finlande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1" u="none" strike="noStrike" noProof="0">
                          <a:solidFill>
                            <a:srgbClr val="3B2B4D"/>
                          </a:solidFill>
                          <a:effectLst/>
                          <a:latin typeface="Fira Sans" panose="020B0503050000020004" pitchFamily="34" charset="0"/>
                          <a:ea typeface="+mn-ea"/>
                          <a:cs typeface="Calibri Light" panose="020F0302020204030204" pitchFamily="34" charset="0"/>
                        </a:rPr>
                        <a:t>ASIE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Chine</a:t>
                      </a:r>
                    </a:p>
                  </a:txBody>
                  <a:tcPr marL="59267" marR="59267" marT="0"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0" u="none" strike="noStrike" noProof="0" dirty="0">
                          <a:solidFill>
                            <a:srgbClr val="3B2B4D"/>
                          </a:solidFill>
                          <a:effectLst/>
                          <a:latin typeface="Fira Sans" panose="020B0503050000020004" pitchFamily="34" charset="0"/>
                          <a:ea typeface="+mn-ea"/>
                          <a:cs typeface="Calibri Light" panose="020F0302020204030204" pitchFamily="34" charset="0"/>
                        </a:rPr>
                        <a:t>Vietnam</a:t>
                      </a:r>
                    </a:p>
                  </a:txBody>
                  <a:tcPr marL="59267" marR="59267" marT="0"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r h="211905">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Base</a:t>
                      </a:r>
                    </a:p>
                  </a:txBody>
                  <a:tcPr marL="10160" marR="10160" marT="10160" marB="0" anchor="ctr">
                    <a:lnL w="12700" cap="flat" cmpd="sng" algn="ctr">
                      <a:noFill/>
                      <a:prstDash val="sysDot"/>
                      <a:round/>
                      <a:headEnd type="none" w="med" len="med"/>
                      <a:tailEnd type="none" w="med" len="med"/>
                    </a:lnL>
                    <a:lnR w="12700" cmpd="sng">
                      <a:noFill/>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3 872</a:t>
                      </a:r>
                    </a:p>
                  </a:txBody>
                  <a:tcPr marL="6351" marR="6351" marT="6351" marB="0" anchor="ctr">
                    <a:lnL w="12700" cmpd="sng">
                      <a:noFill/>
                    </a:lnL>
                    <a:lnR w="12700" cmpd="sng">
                      <a:noFill/>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788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520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1 824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537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246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998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507</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491</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32700010"/>
                  </a:ext>
                </a:extLst>
              </a:tr>
              <a:tr h="670292">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cap="none" noProof="0">
                          <a:solidFill>
                            <a:srgbClr val="29193E"/>
                          </a:solidFill>
                          <a:effectLst/>
                          <a:latin typeface="Fira Sans" panose="020B0503050000020004" pitchFamily="34" charset="0"/>
                          <a:ea typeface="+mn-ea"/>
                          <a:cs typeface="+mn-cs"/>
                          <a:sym typeface="Arial"/>
                        </a:rPr>
                        <a:t>La prise de probiotiques est bénéfique en cas de vaginose bactérienne, de candidose ou de cystite</a:t>
                      </a:r>
                    </a:p>
                  </a:txBody>
                  <a:tcPr marL="0" marR="0" marT="0" marB="0" anchor="ctr">
                    <a:lnL w="12700" cap="flat" cmpd="sng" algn="ctr">
                      <a:noFill/>
                      <a:prstDash val="sysDot"/>
                      <a:round/>
                      <a:headEnd type="none" w="med" len="med"/>
                      <a:tailEnd type="none" w="med" len="med"/>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56</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55</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55</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58</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52</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55</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42</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56</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59</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49</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66</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59</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61</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63</a:t>
                      </a:r>
                    </a:p>
                  </a:txBody>
                  <a:tcPr marL="6351" marR="6351" marT="6351" marB="0" anchor="ctr">
                    <a:lnL w="12700" cmpd="sng">
                      <a:noFill/>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59</a:t>
                      </a:r>
                    </a:p>
                  </a:txBody>
                  <a:tcPr marL="6351" marR="6351" marT="6351" marB="0" anchor="ctr">
                    <a:lnL w="12700" cmpd="sng">
                      <a:noFill/>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670292">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rPr>
                        <a:t>Fumer n’a pas de conséquences sur le microbiote vaginal </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50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43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45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65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58</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48</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6761963"/>
                  </a:ext>
                </a:extLst>
              </a:tr>
              <a:tr h="670292">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Le microbiote intestinal influence le microbiote vaginal </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45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36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53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52</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47</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9803906"/>
                  </a:ext>
                </a:extLst>
              </a:tr>
              <a:tr h="721819">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fr-FR" sz="1200" b="0" i="0" u="none" strike="noStrike" cap="none" normalizeH="0" baseline="0" noProof="0">
                          <a:ln>
                            <a:noFill/>
                          </a:ln>
                          <a:solidFill>
                            <a:srgbClr val="29193E"/>
                          </a:solidFill>
                          <a:effectLst/>
                          <a:uLnTx/>
                          <a:uFillTx/>
                          <a:latin typeface="Fira Sans" panose="020B0503050000020004" pitchFamily="34" charset="0"/>
                          <a:ea typeface="+mn-ea"/>
                          <a:cs typeface="+mn-cs"/>
                          <a:sym typeface="Arial"/>
                        </a:rPr>
                        <a:t>Le mode d’accouchement </a:t>
                      </a:r>
                      <a:r>
                        <a:rPr kumimoji="0" lang="fr-FR" sz="900" b="0" i="0" u="none" strike="noStrike" cap="none" normalizeH="0" baseline="0" noProof="0">
                          <a:ln>
                            <a:noFill/>
                          </a:ln>
                          <a:solidFill>
                            <a:srgbClr val="29193E"/>
                          </a:solidFill>
                          <a:effectLst/>
                          <a:uLnTx/>
                          <a:uFillTx/>
                          <a:latin typeface="Fira Sans" panose="020B0503050000020004" pitchFamily="34" charset="0"/>
                          <a:ea typeface="+mn-ea"/>
                          <a:cs typeface="+mn-cs"/>
                          <a:sym typeface="Arial"/>
                        </a:rPr>
                        <a:t>(par voie basse ou par césarienne) </a:t>
                      </a:r>
                      <a:r>
                        <a:rPr kumimoji="0" lang="fr-FR" sz="1200" b="0" i="0" u="none" strike="noStrike" cap="none" normalizeH="0" baseline="0" noProof="0">
                          <a:ln>
                            <a:noFill/>
                          </a:ln>
                          <a:solidFill>
                            <a:srgbClr val="29193E"/>
                          </a:solidFill>
                          <a:effectLst/>
                          <a:uLnTx/>
                          <a:uFillTx/>
                          <a:latin typeface="Fira Sans" panose="020B0503050000020004" pitchFamily="34" charset="0"/>
                          <a:ea typeface="+mn-ea"/>
                          <a:cs typeface="+mn-cs"/>
                          <a:sym typeface="Arial"/>
                        </a:rPr>
                        <a:t>pourrait avoir un impact sur le microbiote intestinal du nouveau-né </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37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30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23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30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52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47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47</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47</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5019864"/>
                  </a:ext>
                </a:extLst>
              </a:tr>
              <a:tr h="670292">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dirty="0">
                          <a:solidFill>
                            <a:srgbClr val="29193E"/>
                          </a:solidFill>
                          <a:effectLst/>
                          <a:latin typeface="Fira Sans" panose="020B0503050000020004" pitchFamily="34" charset="0"/>
                        </a:rPr>
                        <a:t>Les pilules œstroprogestatives pourraient protéger le microbiote vaginal</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21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18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25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20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30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19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11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14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14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20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28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27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26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22</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dirty="0">
                          <a:solidFill>
                            <a:srgbClr val="CAD300"/>
                          </a:solidFill>
                          <a:effectLst/>
                          <a:latin typeface="Fira Sans" panose="020B0503050000020004" pitchFamily="34" charset="0"/>
                          <a:ea typeface="+mn-ea"/>
                          <a:cs typeface="+mn-cs"/>
                        </a:rPr>
                        <a:t>30</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9584496"/>
                  </a:ext>
                </a:extLst>
              </a:tr>
            </a:tbl>
          </a:graphicData>
        </a:graphic>
      </p:graphicFrame>
      <p:graphicFrame>
        <p:nvGraphicFramePr>
          <p:cNvPr id="4" name="Tableau 3">
            <a:extLst>
              <a:ext uri="{FF2B5EF4-FFF2-40B4-BE49-F238E27FC236}">
                <a16:creationId xmlns:a16="http://schemas.microsoft.com/office/drawing/2014/main" id="{07CD76A8-C227-10E3-281A-650A0F6B023F}"/>
              </a:ext>
            </a:extLst>
          </p:cNvPr>
          <p:cNvGraphicFramePr>
            <a:graphicFrameLocks noGrp="1"/>
          </p:cNvGraphicFramePr>
          <p:nvPr/>
        </p:nvGraphicFramePr>
        <p:xfrm>
          <a:off x="1177580" y="6249995"/>
          <a:ext cx="4685182" cy="432000"/>
        </p:xfrm>
        <a:graphic>
          <a:graphicData uri="http://schemas.openxmlformats.org/drawingml/2006/table">
            <a:tbl>
              <a:tblPr firstRow="1" bandRow="1">
                <a:tableStyleId>{5C22544A-7EE6-4342-B048-85BDC9FD1C3A}</a:tableStyleId>
              </a:tblPr>
              <a:tblGrid>
                <a:gridCol w="2342591">
                  <a:extLst>
                    <a:ext uri="{9D8B030D-6E8A-4147-A177-3AD203B41FA5}">
                      <a16:colId xmlns:a16="http://schemas.microsoft.com/office/drawing/2014/main" val="1778144427"/>
                    </a:ext>
                  </a:extLst>
                </a:gridCol>
                <a:gridCol w="2342591">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1" name="Ellipse 10">
            <a:extLst>
              <a:ext uri="{FF2B5EF4-FFF2-40B4-BE49-F238E27FC236}">
                <a16:creationId xmlns:a16="http://schemas.microsoft.com/office/drawing/2014/main" id="{AABCA787-02A0-FEA6-06D8-C8CB910BA3F7}"/>
              </a:ext>
            </a:extLst>
          </p:cNvPr>
          <p:cNvSpPr/>
          <p:nvPr/>
        </p:nvSpPr>
        <p:spPr>
          <a:xfrm>
            <a:off x="1212028" y="6402489"/>
            <a:ext cx="144000" cy="141532"/>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2" name="Ellipse 11">
            <a:extLst>
              <a:ext uri="{FF2B5EF4-FFF2-40B4-BE49-F238E27FC236}">
                <a16:creationId xmlns:a16="http://schemas.microsoft.com/office/drawing/2014/main" id="{213007A7-401C-934A-5608-B1BD90AA7DF0}"/>
              </a:ext>
            </a:extLst>
          </p:cNvPr>
          <p:cNvSpPr/>
          <p:nvPr/>
        </p:nvSpPr>
        <p:spPr>
          <a:xfrm>
            <a:off x="3565383" y="6402489"/>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C107"/>
              </a:solidFill>
              <a:latin typeface="Arial"/>
              <a:sym typeface="Arial"/>
            </a:endParaRPr>
          </a:p>
        </p:txBody>
      </p:sp>
      <p:sp>
        <p:nvSpPr>
          <p:cNvPr id="5" name="Google Shape;116;p17">
            <a:extLst>
              <a:ext uri="{FF2B5EF4-FFF2-40B4-BE49-F238E27FC236}">
                <a16:creationId xmlns:a16="http://schemas.microsoft.com/office/drawing/2014/main" id="{7CD63641-9592-593C-B5A4-A9EB954D93EB}"/>
              </a:ext>
            </a:extLst>
          </p:cNvPr>
          <p:cNvSpPr txBox="1"/>
          <p:nvPr/>
        </p:nvSpPr>
        <p:spPr>
          <a:xfrm>
            <a:off x="720000" y="1076637"/>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dirty="0">
                <a:solidFill>
                  <a:srgbClr val="A59DAE"/>
                </a:solidFill>
                <a:latin typeface="Fira Sans"/>
                <a:ea typeface="Fira Sans"/>
                <a:cs typeface="Fira Sans"/>
                <a:sym typeface="Fira Sans"/>
              </a:rPr>
              <a:t>Pour chacune des propositions suivantes, dites-nous si vous pensez qu’elle est VRAIE ou FAUSSE. Si vous n’êtes pas certaine de votre réponse, répondez « Je ne sais pas vraiment ». </a:t>
            </a:r>
          </a:p>
          <a:p>
            <a:pPr defTabSz="1219170">
              <a:buClr>
                <a:srgbClr val="000000"/>
              </a:buClr>
              <a:defRPr/>
            </a:pPr>
            <a:r>
              <a:rPr lang="fr-FR" sz="1333" i="1" dirty="0">
                <a:solidFill>
                  <a:srgbClr val="A59DAE"/>
                </a:solidFill>
                <a:latin typeface="Fira Sans"/>
                <a:ea typeface="Fira Sans"/>
                <a:cs typeface="Fira Sans"/>
                <a:sym typeface="Fira Sans"/>
              </a:rPr>
              <a:t>Base : Femmes (n = 3 872)</a:t>
            </a:r>
          </a:p>
        </p:txBody>
      </p:sp>
      <p:sp>
        <p:nvSpPr>
          <p:cNvPr id="2" name="Google Shape;115;p17">
            <a:extLst>
              <a:ext uri="{FF2B5EF4-FFF2-40B4-BE49-F238E27FC236}">
                <a16:creationId xmlns:a16="http://schemas.microsoft.com/office/drawing/2014/main" id="{876AB977-1067-B629-12E7-06A57FA6771E}"/>
              </a:ext>
            </a:extLst>
          </p:cNvPr>
          <p:cNvSpPr txBox="1"/>
          <p:nvPr/>
        </p:nvSpPr>
        <p:spPr>
          <a:xfrm>
            <a:off x="720000" y="548571"/>
            <a:ext cx="10729200"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2133">
                <a:solidFill>
                  <a:srgbClr val="29193E"/>
                </a:solidFill>
                <a:latin typeface="Fira Sans ExtraBold"/>
                <a:ea typeface="Fira Sans ExtraBold"/>
                <a:cs typeface="Fira Sans ExtraBold"/>
                <a:sym typeface="Fira Sans ExtraBold"/>
              </a:rPr>
              <a:t>Les connaissances sur le microbiote vaginal varient d’un pays à l’autre. </a:t>
            </a:r>
          </a:p>
        </p:txBody>
      </p:sp>
      <p:sp>
        <p:nvSpPr>
          <p:cNvPr id="6" name="Google Shape;115;p17">
            <a:extLst>
              <a:ext uri="{FF2B5EF4-FFF2-40B4-BE49-F238E27FC236}">
                <a16:creationId xmlns:a16="http://schemas.microsoft.com/office/drawing/2014/main" id="{661492A4-3609-D4EC-0CBD-53B586667559}"/>
              </a:ext>
            </a:extLst>
          </p:cNvPr>
          <p:cNvSpPr txBox="1"/>
          <p:nvPr/>
        </p:nvSpPr>
        <p:spPr>
          <a:xfrm>
            <a:off x="9888951" y="612737"/>
            <a:ext cx="706756"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1600" i="1">
                <a:solidFill>
                  <a:srgbClr val="29193E"/>
                </a:solidFill>
                <a:latin typeface="Fira Sans ExtraBold"/>
                <a:ea typeface="Fira Sans ExtraBold"/>
                <a:cs typeface="Fira Sans ExtraBold"/>
                <a:sym typeface="Fira Sans ExtraBold"/>
              </a:rPr>
              <a:t>(2/2)</a:t>
            </a:r>
          </a:p>
        </p:txBody>
      </p:sp>
      <p:sp>
        <p:nvSpPr>
          <p:cNvPr id="13" name="ZoneTexte 12">
            <a:extLst>
              <a:ext uri="{FF2B5EF4-FFF2-40B4-BE49-F238E27FC236}">
                <a16:creationId xmlns:a16="http://schemas.microsoft.com/office/drawing/2014/main" id="{25652B4C-2617-239C-9BA8-C563F8E1CF5B}"/>
              </a:ext>
            </a:extLst>
          </p:cNvPr>
          <p:cNvSpPr txBox="1"/>
          <p:nvPr/>
        </p:nvSpPr>
        <p:spPr>
          <a:xfrm>
            <a:off x="0" y="2049868"/>
            <a:ext cx="1847088" cy="276999"/>
          </a:xfrm>
          <a:prstGeom prst="rect">
            <a:avLst/>
          </a:prstGeom>
          <a:solidFill>
            <a:srgbClr val="D68CB5"/>
          </a:solidFill>
        </p:spPr>
        <p:txBody>
          <a:bodyPr wrap="square">
            <a:spAutoFit/>
          </a:bodyPr>
          <a:lstStyle/>
          <a:p>
            <a:pPr defTabSz="1219170" fontAlgn="b">
              <a:buClr>
                <a:srgbClr val="000000"/>
              </a:buClr>
              <a:defRPr/>
            </a:pPr>
            <a:r>
              <a:rPr lang="fr-FR" sz="1200" dirty="0">
                <a:solidFill>
                  <a:prstClr val="white"/>
                </a:solidFill>
                <a:latin typeface="Fira Sans" panose="020B0503050000020004" pitchFamily="34" charset="0"/>
                <a:cs typeface="Calibri" panose="020F0502020204030204" pitchFamily="34" charset="0"/>
                <a:sym typeface="Arial"/>
              </a:rPr>
              <a:t>% de bonnes réponses</a:t>
            </a:r>
          </a:p>
        </p:txBody>
      </p:sp>
      <p:pic>
        <p:nvPicPr>
          <p:cNvPr id="14" name="Graphique 13" descr="Faire un zoom avant contour">
            <a:extLst>
              <a:ext uri="{FF2B5EF4-FFF2-40B4-BE49-F238E27FC236}">
                <a16:creationId xmlns:a16="http://schemas.microsoft.com/office/drawing/2014/main" id="{AE39CA5E-1378-BD3E-6211-4F1FC90A7C9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596422">
            <a:off x="92625" y="990610"/>
            <a:ext cx="483260" cy="483260"/>
          </a:xfrm>
          <a:prstGeom prst="rect">
            <a:avLst/>
          </a:prstGeom>
        </p:spPr>
      </p:pic>
      <p:pic>
        <p:nvPicPr>
          <p:cNvPr id="15" name="Graphique 14" descr="Profil silhouette féminine">
            <a:extLst>
              <a:ext uri="{FF2B5EF4-FFF2-40B4-BE49-F238E27FC236}">
                <a16:creationId xmlns:a16="http://schemas.microsoft.com/office/drawing/2014/main" id="{08322F10-E08A-D543-AC08-A9EA5DA35C5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71800" y="92431"/>
            <a:ext cx="639997" cy="640000"/>
          </a:xfrm>
          <a:prstGeom prst="rect">
            <a:avLst/>
          </a:prstGeom>
        </p:spPr>
      </p:pic>
    </p:spTree>
    <p:extLst>
      <p:ext uri="{BB962C8B-B14F-4D97-AF65-F5344CB8AC3E}">
        <p14:creationId xmlns:p14="http://schemas.microsoft.com/office/powerpoint/2010/main" val="3756629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1"/>
        <p:cNvGrpSpPr/>
        <p:nvPr/>
      </p:nvGrpSpPr>
      <p:grpSpPr>
        <a:xfrm>
          <a:off x="0" y="0"/>
          <a:ext cx="0" cy="0"/>
          <a:chOff x="0" y="0"/>
          <a:chExt cx="0" cy="0"/>
        </a:xfrm>
      </p:grpSpPr>
      <p:sp>
        <p:nvSpPr>
          <p:cNvPr id="115" name="Google Shape;115;p17"/>
          <p:cNvSpPr txBox="1"/>
          <p:nvPr/>
        </p:nvSpPr>
        <p:spPr>
          <a:xfrm>
            <a:off x="720000" y="240685"/>
            <a:ext cx="10729200" cy="492400"/>
          </a:xfrm>
          <a:prstGeom prst="rect">
            <a:avLst/>
          </a:prstGeom>
          <a:noFill/>
          <a:ln>
            <a:noFill/>
          </a:ln>
        </p:spPr>
        <p:txBody>
          <a:bodyPr spcFirstLastPara="1" wrap="square" lIns="0" tIns="96000" rIns="0" bIns="96000" anchor="t" anchorCtr="0">
            <a:noAutofit/>
          </a:bodyPr>
          <a:lstStyle/>
          <a:p>
            <a:pPr defTabSz="1219170">
              <a:defRPr/>
            </a:pPr>
            <a:r>
              <a:rPr lang="fr-FR" sz="2133">
                <a:solidFill>
                  <a:srgbClr val="29193E"/>
                </a:solidFill>
                <a:latin typeface="Fira Sans ExtraBold"/>
                <a:ea typeface="Fira Sans ExtraBold"/>
                <a:cs typeface="Fira Sans ExtraBold"/>
                <a:sym typeface="Fira Sans ExtraBold"/>
              </a:rPr>
              <a:t>Les femmes enceintes sont nettement mieux informées sur le microbiote vaginal que les autres femmes.</a:t>
            </a:r>
          </a:p>
        </p:txBody>
      </p:sp>
      <p:graphicFrame>
        <p:nvGraphicFramePr>
          <p:cNvPr id="12" name="Graphique 11">
            <a:extLst>
              <a:ext uri="{FF2B5EF4-FFF2-40B4-BE49-F238E27FC236}">
                <a16:creationId xmlns:a16="http://schemas.microsoft.com/office/drawing/2014/main" id="{FC5B72CB-1D03-1E41-AFBC-9156A7EEA2E8}"/>
              </a:ext>
            </a:extLst>
          </p:cNvPr>
          <p:cNvGraphicFramePr/>
          <p:nvPr/>
        </p:nvGraphicFramePr>
        <p:xfrm>
          <a:off x="4227398" y="1310265"/>
          <a:ext cx="7817356" cy="4454852"/>
        </p:xfrm>
        <a:graphic>
          <a:graphicData uri="http://schemas.openxmlformats.org/drawingml/2006/chart">
            <c:chart xmlns:c="http://schemas.openxmlformats.org/drawingml/2006/chart" xmlns:r="http://schemas.openxmlformats.org/officeDocument/2006/relationships" r:id="rId3"/>
          </a:graphicData>
        </a:graphic>
      </p:graphicFrame>
      <p:sp>
        <p:nvSpPr>
          <p:cNvPr id="2" name="Google Shape;116;p17">
            <a:extLst>
              <a:ext uri="{FF2B5EF4-FFF2-40B4-BE49-F238E27FC236}">
                <a16:creationId xmlns:a16="http://schemas.microsoft.com/office/drawing/2014/main" id="{AAFD559D-14E2-566D-9E88-B7006EA53EBC}"/>
              </a:ext>
            </a:extLst>
          </p:cNvPr>
          <p:cNvSpPr txBox="1"/>
          <p:nvPr/>
        </p:nvSpPr>
        <p:spPr>
          <a:xfrm>
            <a:off x="720000" y="1073108"/>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a:solidFill>
                  <a:srgbClr val="A59DAE"/>
                </a:solidFill>
                <a:latin typeface="Fira Sans"/>
                <a:ea typeface="Fira Sans"/>
                <a:cs typeface="Fira Sans"/>
                <a:sym typeface="Fira Sans"/>
              </a:rPr>
              <a:t>Pour chacune des propositions suivantes, dites-nous si vous pensez qu’elle est VRAIE ou FAUSSE. Si vous n’êtes pas certaine de votre réponse, répondez « Je ne sais pas vraiment ». </a:t>
            </a:r>
          </a:p>
          <a:p>
            <a:pPr defTabSz="1219170">
              <a:buClr>
                <a:srgbClr val="000000"/>
              </a:buClr>
              <a:defRPr/>
            </a:pPr>
            <a:r>
              <a:rPr lang="fr-FR" sz="1333" i="1">
                <a:solidFill>
                  <a:srgbClr val="A59DAE"/>
                </a:solidFill>
                <a:latin typeface="Fira Sans"/>
                <a:ea typeface="Fira Sans"/>
                <a:cs typeface="Fira Sans"/>
                <a:sym typeface="Fira Sans"/>
              </a:rPr>
              <a:t>Base : Femmes (n = 3 872)</a:t>
            </a:r>
          </a:p>
        </p:txBody>
      </p:sp>
      <p:sp>
        <p:nvSpPr>
          <p:cNvPr id="20" name="Ellipse 19">
            <a:extLst>
              <a:ext uri="{FF2B5EF4-FFF2-40B4-BE49-F238E27FC236}">
                <a16:creationId xmlns:a16="http://schemas.microsoft.com/office/drawing/2014/main" id="{A085094F-6C1B-A31D-BFAE-46DBAB5E33AD}"/>
              </a:ext>
            </a:extLst>
          </p:cNvPr>
          <p:cNvSpPr/>
          <p:nvPr/>
        </p:nvSpPr>
        <p:spPr>
          <a:xfrm>
            <a:off x="1011720" y="2648154"/>
            <a:ext cx="2600173" cy="2600173"/>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GB" sz="2400" dirty="0">
              <a:solidFill>
                <a:prstClr val="white"/>
              </a:solidFill>
              <a:latin typeface="Calibri"/>
            </a:endParaRPr>
          </a:p>
        </p:txBody>
      </p:sp>
      <p:graphicFrame>
        <p:nvGraphicFramePr>
          <p:cNvPr id="21" name="Graphique 20">
            <a:extLst>
              <a:ext uri="{FF2B5EF4-FFF2-40B4-BE49-F238E27FC236}">
                <a16:creationId xmlns:a16="http://schemas.microsoft.com/office/drawing/2014/main" id="{525DDA7F-1611-173B-2033-C57782FE6A1A}"/>
              </a:ext>
            </a:extLst>
          </p:cNvPr>
          <p:cNvGraphicFramePr/>
          <p:nvPr/>
        </p:nvGraphicFramePr>
        <p:xfrm>
          <a:off x="-23495" y="2433203"/>
          <a:ext cx="4826411" cy="3217607"/>
        </p:xfrm>
        <a:graphic>
          <a:graphicData uri="http://schemas.openxmlformats.org/drawingml/2006/chart">
            <c:chart xmlns:c="http://schemas.openxmlformats.org/drawingml/2006/chart" xmlns:r="http://schemas.openxmlformats.org/officeDocument/2006/relationships" r:id="rId4"/>
          </a:graphicData>
        </a:graphic>
      </p:graphicFrame>
      <p:sp>
        <p:nvSpPr>
          <p:cNvPr id="22" name="Ellipse 21">
            <a:extLst>
              <a:ext uri="{FF2B5EF4-FFF2-40B4-BE49-F238E27FC236}">
                <a16:creationId xmlns:a16="http://schemas.microsoft.com/office/drawing/2014/main" id="{BC72C8B5-C99B-76EE-EA45-BAE40137920E}"/>
              </a:ext>
            </a:extLst>
          </p:cNvPr>
          <p:cNvSpPr/>
          <p:nvPr/>
        </p:nvSpPr>
        <p:spPr>
          <a:xfrm>
            <a:off x="1379741" y="3009909"/>
            <a:ext cx="1873625" cy="1873625"/>
          </a:xfrm>
          <a:prstGeom prst="ellipse">
            <a:avLst/>
          </a:prstGeom>
          <a:solidFill>
            <a:srgbClr val="AEA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GB" sz="2400" dirty="0">
              <a:solidFill>
                <a:prstClr val="white"/>
              </a:solidFill>
              <a:latin typeface="Calibri"/>
            </a:endParaRPr>
          </a:p>
        </p:txBody>
      </p:sp>
      <p:sp>
        <p:nvSpPr>
          <p:cNvPr id="23" name="ZoneTexte 22">
            <a:extLst>
              <a:ext uri="{FF2B5EF4-FFF2-40B4-BE49-F238E27FC236}">
                <a16:creationId xmlns:a16="http://schemas.microsoft.com/office/drawing/2014/main" id="{511669D3-45E1-36DE-A61F-5DE318AA4482}"/>
              </a:ext>
            </a:extLst>
          </p:cNvPr>
          <p:cNvSpPr txBox="1"/>
          <p:nvPr/>
        </p:nvSpPr>
        <p:spPr>
          <a:xfrm>
            <a:off x="1249738" y="3518166"/>
            <a:ext cx="2130847" cy="748988"/>
          </a:xfrm>
          <a:prstGeom prst="rect">
            <a:avLst/>
          </a:prstGeom>
          <a:noFill/>
        </p:spPr>
        <p:txBody>
          <a:bodyPr wrap="square">
            <a:spAutoFit/>
          </a:bodyPr>
          <a:lstStyle/>
          <a:p>
            <a:pPr algn="ctr" defTabSz="1219170">
              <a:defRPr/>
            </a:pPr>
            <a:r>
              <a:rPr lang="fr-FR" sz="4267" b="1">
                <a:solidFill>
                  <a:srgbClr val="3B2B4D"/>
                </a:solidFill>
                <a:latin typeface="Fira Sans" panose="020B0503050000020004" pitchFamily="34" charset="0"/>
                <a:cs typeface="Calibri" panose="020F0502020204030204" pitchFamily="34" charset="0"/>
              </a:rPr>
              <a:t>5,8/11</a:t>
            </a:r>
          </a:p>
        </p:txBody>
      </p:sp>
      <p:graphicFrame>
        <p:nvGraphicFramePr>
          <p:cNvPr id="4" name="Tableau 3">
            <a:extLst>
              <a:ext uri="{FF2B5EF4-FFF2-40B4-BE49-F238E27FC236}">
                <a16:creationId xmlns:a16="http://schemas.microsoft.com/office/drawing/2014/main" id="{73CE9BE1-7858-72F2-3059-674B6DC6424C}"/>
              </a:ext>
            </a:extLst>
          </p:cNvPr>
          <p:cNvGraphicFramePr>
            <a:graphicFrameLocks noGrp="1"/>
          </p:cNvGraphicFramePr>
          <p:nvPr>
            <p:extLst>
              <p:ext uri="{D42A27DB-BD31-4B8C-83A1-F6EECF244321}">
                <p14:modId xmlns:p14="http://schemas.microsoft.com/office/powerpoint/2010/main" val="2151833793"/>
              </p:ext>
            </p:extLst>
          </p:nvPr>
        </p:nvGraphicFramePr>
        <p:xfrm>
          <a:off x="4154120" y="4752843"/>
          <a:ext cx="8159476" cy="996146"/>
        </p:xfrm>
        <a:graphic>
          <a:graphicData uri="http://schemas.openxmlformats.org/drawingml/2006/table">
            <a:tbl>
              <a:tblPr>
                <a:tableStyleId>{5C22544A-7EE6-4342-B048-85BDC9FD1C3A}</a:tableStyleId>
              </a:tblPr>
              <a:tblGrid>
                <a:gridCol w="615436">
                  <a:extLst>
                    <a:ext uri="{9D8B030D-6E8A-4147-A177-3AD203B41FA5}">
                      <a16:colId xmlns:a16="http://schemas.microsoft.com/office/drawing/2014/main" val="1231598532"/>
                    </a:ext>
                  </a:extLst>
                </a:gridCol>
                <a:gridCol w="570088">
                  <a:extLst>
                    <a:ext uri="{9D8B030D-6E8A-4147-A177-3AD203B41FA5}">
                      <a16:colId xmlns:a16="http://schemas.microsoft.com/office/drawing/2014/main" val="3116134758"/>
                    </a:ext>
                  </a:extLst>
                </a:gridCol>
                <a:gridCol w="530579">
                  <a:extLst>
                    <a:ext uri="{9D8B030D-6E8A-4147-A177-3AD203B41FA5}">
                      <a16:colId xmlns:a16="http://schemas.microsoft.com/office/drawing/2014/main" val="1887491535"/>
                    </a:ext>
                  </a:extLst>
                </a:gridCol>
                <a:gridCol w="541867">
                  <a:extLst>
                    <a:ext uri="{9D8B030D-6E8A-4147-A177-3AD203B41FA5}">
                      <a16:colId xmlns:a16="http://schemas.microsoft.com/office/drawing/2014/main" val="2328244222"/>
                    </a:ext>
                  </a:extLst>
                </a:gridCol>
                <a:gridCol w="666044">
                  <a:extLst>
                    <a:ext uri="{9D8B030D-6E8A-4147-A177-3AD203B41FA5}">
                      <a16:colId xmlns:a16="http://schemas.microsoft.com/office/drawing/2014/main" val="2796678513"/>
                    </a:ext>
                  </a:extLst>
                </a:gridCol>
                <a:gridCol w="152400">
                  <a:extLst>
                    <a:ext uri="{9D8B030D-6E8A-4147-A177-3AD203B41FA5}">
                      <a16:colId xmlns:a16="http://schemas.microsoft.com/office/drawing/2014/main" val="222229179"/>
                    </a:ext>
                  </a:extLst>
                </a:gridCol>
                <a:gridCol w="1338972">
                  <a:extLst>
                    <a:ext uri="{9D8B030D-6E8A-4147-A177-3AD203B41FA5}">
                      <a16:colId xmlns:a16="http://schemas.microsoft.com/office/drawing/2014/main" val="3449812934"/>
                    </a:ext>
                  </a:extLst>
                </a:gridCol>
                <a:gridCol w="152400">
                  <a:extLst>
                    <a:ext uri="{9D8B030D-6E8A-4147-A177-3AD203B41FA5}">
                      <a16:colId xmlns:a16="http://schemas.microsoft.com/office/drawing/2014/main" val="209997277"/>
                    </a:ext>
                  </a:extLst>
                </a:gridCol>
                <a:gridCol w="152400">
                  <a:extLst>
                    <a:ext uri="{9D8B030D-6E8A-4147-A177-3AD203B41FA5}">
                      <a16:colId xmlns:a16="http://schemas.microsoft.com/office/drawing/2014/main" val="1533534111"/>
                    </a:ext>
                  </a:extLst>
                </a:gridCol>
                <a:gridCol w="736911">
                  <a:extLst>
                    <a:ext uri="{9D8B030D-6E8A-4147-A177-3AD203B41FA5}">
                      <a16:colId xmlns:a16="http://schemas.microsoft.com/office/drawing/2014/main" val="3223799064"/>
                    </a:ext>
                  </a:extLst>
                </a:gridCol>
                <a:gridCol w="424607">
                  <a:extLst>
                    <a:ext uri="{9D8B030D-6E8A-4147-A177-3AD203B41FA5}">
                      <a16:colId xmlns:a16="http://schemas.microsoft.com/office/drawing/2014/main" val="2648701340"/>
                    </a:ext>
                  </a:extLst>
                </a:gridCol>
                <a:gridCol w="1179687">
                  <a:extLst>
                    <a:ext uri="{9D8B030D-6E8A-4147-A177-3AD203B41FA5}">
                      <a16:colId xmlns:a16="http://schemas.microsoft.com/office/drawing/2014/main" val="3426125935"/>
                    </a:ext>
                  </a:extLst>
                </a:gridCol>
                <a:gridCol w="152400">
                  <a:extLst>
                    <a:ext uri="{9D8B030D-6E8A-4147-A177-3AD203B41FA5}">
                      <a16:colId xmlns:a16="http://schemas.microsoft.com/office/drawing/2014/main" val="1235352164"/>
                    </a:ext>
                  </a:extLst>
                </a:gridCol>
                <a:gridCol w="945685">
                  <a:extLst>
                    <a:ext uri="{9D8B030D-6E8A-4147-A177-3AD203B41FA5}">
                      <a16:colId xmlns:a16="http://schemas.microsoft.com/office/drawing/2014/main" val="3368128369"/>
                    </a:ext>
                  </a:extLst>
                </a:gridCol>
              </a:tblGrid>
              <a:tr h="498073">
                <a:tc rowSpan="2">
                  <a:txBody>
                    <a:bodyPr/>
                    <a:lstStyle/>
                    <a:p>
                      <a:pPr algn="ctr"/>
                      <a:r>
                        <a:rPr lang="fr-FR" sz="1100" b="0" u="none" strike="noStrike" noProof="0" dirty="0">
                          <a:solidFill>
                            <a:srgbClr val="3B2B4D"/>
                          </a:solidFill>
                          <a:effectLst/>
                          <a:latin typeface="Fira Sans" panose="020B0503050000020004" pitchFamily="34" charset="0"/>
                          <a:ea typeface="+mn-ea"/>
                          <a:cs typeface="Calibri Light" panose="020F0302020204030204" pitchFamily="34" charset="0"/>
                        </a:rPr>
                        <a:t>Moins de </a:t>
                      </a:r>
                    </a:p>
                    <a:p>
                      <a:pPr algn="ctr"/>
                      <a:r>
                        <a:rPr lang="fr-FR" sz="1100" b="0" u="none" strike="noStrike" noProof="0" dirty="0">
                          <a:solidFill>
                            <a:srgbClr val="3B2B4D"/>
                          </a:solidFill>
                          <a:effectLst/>
                          <a:latin typeface="Fira Sans" panose="020B0503050000020004" pitchFamily="34" charset="0"/>
                          <a:ea typeface="+mn-ea"/>
                          <a:cs typeface="Calibri Light" panose="020F0302020204030204" pitchFamily="34" charset="0"/>
                        </a:rPr>
                        <a:t>25 ans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lang="fr-FR" sz="1200" b="0" u="none" strike="noStrike" noProof="0" dirty="0">
                          <a:solidFill>
                            <a:srgbClr val="3B2B4D"/>
                          </a:solidFill>
                          <a:effectLst/>
                          <a:latin typeface="Fira Sans" panose="020B0503050000020004" pitchFamily="34" charset="0"/>
                          <a:ea typeface="+mn-ea"/>
                          <a:cs typeface="Calibri Light" panose="020F0302020204030204" pitchFamily="34" charset="0"/>
                        </a:rPr>
                        <a:t>25 à 34 </a:t>
                      </a:r>
                    </a:p>
                    <a:p>
                      <a:pPr algn="ctr"/>
                      <a:r>
                        <a:rPr lang="fr-FR" sz="1200" b="0" u="none" strike="noStrike" noProof="0" dirty="0">
                          <a:solidFill>
                            <a:srgbClr val="3B2B4D"/>
                          </a:solidFill>
                          <a:effectLst/>
                          <a:latin typeface="Fira Sans" panose="020B0503050000020004" pitchFamily="34" charset="0"/>
                          <a:ea typeface="+mn-ea"/>
                          <a:cs typeface="Calibri Light" panose="020F0302020204030204" pitchFamily="34" charset="0"/>
                        </a:rPr>
                        <a:t>ans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lang="fr-FR" sz="1200" b="0" u="none" strike="noStrike" noProof="0" dirty="0">
                          <a:solidFill>
                            <a:srgbClr val="3B2B4D"/>
                          </a:solidFill>
                          <a:effectLst/>
                          <a:latin typeface="Fira Sans" panose="020B0503050000020004" pitchFamily="34" charset="0"/>
                          <a:ea typeface="+mn-ea"/>
                          <a:cs typeface="Calibri Light" panose="020F0302020204030204" pitchFamily="34" charset="0"/>
                        </a:rPr>
                        <a:t>35 à 44 </a:t>
                      </a:r>
                    </a:p>
                    <a:p>
                      <a:pPr algn="ctr"/>
                      <a:r>
                        <a:rPr lang="fr-FR" sz="1200" b="0" u="none" strike="noStrike" noProof="0" dirty="0">
                          <a:solidFill>
                            <a:srgbClr val="3B2B4D"/>
                          </a:solidFill>
                          <a:effectLst/>
                          <a:latin typeface="Fira Sans" panose="020B0503050000020004" pitchFamily="34" charset="0"/>
                          <a:ea typeface="+mn-ea"/>
                          <a:cs typeface="Calibri Light" panose="020F0302020204030204" pitchFamily="34" charset="0"/>
                        </a:rPr>
                        <a:t>ans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lang="fr-FR" sz="1200" b="0" u="none" strike="noStrike" noProof="0" dirty="0">
                          <a:solidFill>
                            <a:srgbClr val="3B2B4D"/>
                          </a:solidFill>
                          <a:effectLst/>
                          <a:latin typeface="Fira Sans" panose="020B0503050000020004" pitchFamily="34" charset="0"/>
                          <a:ea typeface="+mn-ea"/>
                          <a:cs typeface="Calibri Light" panose="020F0302020204030204" pitchFamily="34" charset="0"/>
                        </a:rPr>
                        <a:t>45 à 59 </a:t>
                      </a:r>
                    </a:p>
                    <a:p>
                      <a:pPr algn="ctr"/>
                      <a:r>
                        <a:rPr lang="fr-FR" sz="1200" b="0" u="none" strike="noStrike" noProof="0" dirty="0">
                          <a:solidFill>
                            <a:srgbClr val="3B2B4D"/>
                          </a:solidFill>
                          <a:effectLst/>
                          <a:latin typeface="Fira Sans" panose="020B0503050000020004" pitchFamily="34" charset="0"/>
                          <a:ea typeface="+mn-ea"/>
                          <a:cs typeface="Calibri Light" panose="020F0302020204030204" pitchFamily="34" charset="0"/>
                        </a:rPr>
                        <a:t>ans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60 ans et plus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en-GB" sz="1200" b="0" u="none" strike="noStrike" kern="1200" noProof="0" dirty="0">
                        <a:solidFill>
                          <a:srgbClr val="3B2B4D"/>
                        </a:solidFill>
                        <a:effectLst/>
                        <a:latin typeface="Fira Sans" panose="020B0503050000020004" pitchFamily="34" charset="0"/>
                        <a:ea typeface="+mn-ea"/>
                        <a:cs typeface="Calibri Light" panose="020F03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en-GB" sz="1200" b="0" u="none" strike="noStrike" kern="1200" noProof="0" dirty="0">
                        <a:solidFill>
                          <a:srgbClr val="3B2B4D"/>
                        </a:solidFill>
                        <a:effectLst/>
                        <a:latin typeface="Fira Sans" panose="020B0503050000020004" pitchFamily="34" charset="0"/>
                        <a:ea typeface="+mn-ea"/>
                        <a:cs typeface="Calibri Light" panose="020F03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en-GB" sz="1200" b="0" u="none" strike="noStrike" kern="1200" noProof="0" dirty="0">
                        <a:solidFill>
                          <a:srgbClr val="3B2B4D"/>
                        </a:solidFill>
                        <a:effectLst/>
                        <a:latin typeface="Fira Sans" panose="020B0503050000020004" pitchFamily="34" charset="0"/>
                        <a:ea typeface="+mn-ea"/>
                        <a:cs typeface="Calibri Light" panose="020F03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l" rtl="0"/>
                      <a:endParaRPr lang="en-GB" sz="1200" b="0" u="none" strike="noStrike" kern="1200" noProof="0" dirty="0">
                        <a:solidFill>
                          <a:srgbClr val="3B2B4D"/>
                        </a:solidFill>
                        <a:effectLst/>
                        <a:latin typeface="Fira Sans" panose="020B0503050000020004" pitchFamily="34" charset="0"/>
                        <a:ea typeface="+mn-ea"/>
                        <a:cs typeface="Calibri Light" panose="020F03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l" rtl="0"/>
                      <a:endParaRPr lang="en-GB" sz="1200" b="0" u="none" strike="noStrike" kern="1200" noProof="0" dirty="0">
                        <a:solidFill>
                          <a:srgbClr val="3B2B4D"/>
                        </a:solidFill>
                        <a:effectLst/>
                        <a:latin typeface="Fira Sans" panose="020B0503050000020004" pitchFamily="34" charset="0"/>
                        <a:ea typeface="+mn-ea"/>
                        <a:cs typeface="Calibri Light" panose="020F03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en-GB" sz="1200" b="0" u="none" strike="noStrike" kern="1200" noProof="0" dirty="0">
                        <a:solidFill>
                          <a:srgbClr val="3B2B4D"/>
                        </a:solidFill>
                        <a:effectLst/>
                        <a:latin typeface="Fira Sans" panose="020B0503050000020004" pitchFamily="34" charset="0"/>
                        <a:ea typeface="+mn-ea"/>
                        <a:cs typeface="Calibri Light" panose="020F03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en-GB" sz="1200" b="0" u="none" strike="noStrike" kern="1200" noProof="0" dirty="0">
                        <a:solidFill>
                          <a:srgbClr val="3B2B4D"/>
                        </a:solidFill>
                        <a:effectLst/>
                        <a:latin typeface="Fira Sans" panose="020B0503050000020004" pitchFamily="34" charset="0"/>
                        <a:ea typeface="+mn-ea"/>
                        <a:cs typeface="Calibri Light" panose="020F03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en-GB" sz="1200" b="0" u="none" strike="noStrike" kern="1200" noProof="0" dirty="0">
                        <a:solidFill>
                          <a:srgbClr val="3B2B4D"/>
                        </a:solidFill>
                        <a:effectLst/>
                        <a:latin typeface="Fira Sans" panose="020B0503050000020004" pitchFamily="34" charset="0"/>
                        <a:ea typeface="+mn-ea"/>
                        <a:cs typeface="Calibri Light" panose="020F03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en-GB" sz="1200" b="0" u="none" strike="noStrike" kern="1200" noProof="0" dirty="0">
                        <a:solidFill>
                          <a:srgbClr val="3B2B4D"/>
                        </a:solidFill>
                        <a:effectLst/>
                        <a:latin typeface="Fira Sans" panose="020B0503050000020004" pitchFamily="34" charset="0"/>
                        <a:ea typeface="+mn-ea"/>
                        <a:cs typeface="Calibri Light" panose="020F03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58953476"/>
                  </a:ext>
                </a:extLst>
              </a:tr>
              <a:tr h="498073">
                <a:tc vMerge="1">
                  <a:txBody>
                    <a:bodyPr/>
                    <a:lstStyle/>
                    <a:p>
                      <a:pPr algn="ctr"/>
                      <a:r>
                        <a:rPr lang="fr-FR" sz="900" b="0" u="none" strike="noStrike">
                          <a:solidFill>
                            <a:srgbClr val="3B2B4D"/>
                          </a:solidFill>
                          <a:effectLst/>
                          <a:latin typeface="Fira Sans" panose="020B0503050000020004" pitchFamily="34" charset="0"/>
                          <a:ea typeface="+mn-ea"/>
                          <a:cs typeface="Calibri Light" panose="020F0302020204030204" pitchFamily="34" charset="0"/>
                        </a:rPr>
                        <a:t>Moins de 35 ans</a:t>
                      </a: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r>
                        <a:rPr lang="fr-FR" sz="900" b="0" u="none" strike="noStrike">
                          <a:solidFill>
                            <a:srgbClr val="3B2B4D"/>
                          </a:solidFill>
                          <a:effectLst/>
                          <a:latin typeface="Fira Sans" panose="020B0503050000020004" pitchFamily="34" charset="0"/>
                          <a:ea typeface="+mn-ea"/>
                          <a:cs typeface="Calibri Light" panose="020F0302020204030204" pitchFamily="34" charset="0"/>
                        </a:rPr>
                        <a:t>35 à 54 ans</a:t>
                      </a: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fr-FR"/>
                    </a:p>
                  </a:txBody>
                  <a:tcPr/>
                </a:tc>
                <a:tc vMerge="1">
                  <a:txBody>
                    <a:bodyPr/>
                    <a:lstStyle/>
                    <a:p>
                      <a:endParaRPr lang="fr-FR"/>
                    </a:p>
                  </a:txBody>
                  <a:tcPr/>
                </a:tc>
                <a:tc vMerge="1">
                  <a:txBody>
                    <a:bodyPr/>
                    <a:lstStyle/>
                    <a:p>
                      <a:pPr algn="ctr"/>
                      <a:r>
                        <a:rPr lang="fr-FR" sz="900" b="0" u="none" strike="noStrike">
                          <a:solidFill>
                            <a:srgbClr val="3B2B4D"/>
                          </a:solidFill>
                          <a:effectLst/>
                          <a:latin typeface="Fira Sans" panose="020B0503050000020004" pitchFamily="34" charset="0"/>
                          <a:ea typeface="+mn-ea"/>
                          <a:cs typeface="Calibri Light" panose="020F0302020204030204" pitchFamily="34" charset="0"/>
                        </a:rPr>
                        <a:t>55 ans et plus</a:t>
                      </a: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en-GB" sz="1200" b="0" u="none" strike="noStrike" kern="1200" noProof="0" dirty="0">
                        <a:solidFill>
                          <a:srgbClr val="3B2B4D"/>
                        </a:solidFill>
                        <a:effectLst/>
                        <a:latin typeface="Fira Sans" panose="020B0503050000020004" pitchFamily="34" charset="0"/>
                        <a:ea typeface="+mn-ea"/>
                        <a:cs typeface="Calibri Light" panose="020F0302020204030204" pitchFamily="34" charset="0"/>
                      </a:endParaRPr>
                    </a:p>
                  </a:txBody>
                  <a:tcPr marL="59267" marR="5926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dirty="0">
                          <a:solidFill>
                            <a:srgbClr val="3B2B4D"/>
                          </a:solidFill>
                          <a:effectLst/>
                          <a:latin typeface="Fira Sans" panose="020B0503050000020004" pitchFamily="34" charset="0"/>
                          <a:ea typeface="+mn-ea"/>
                          <a:cs typeface="Calibri Light" panose="020F0302020204030204" pitchFamily="34" charset="0"/>
                        </a:rPr>
                        <a:t>Mères d’enfants de moins de 3 ans</a:t>
                      </a:r>
                    </a:p>
                  </a:txBody>
                  <a:tcPr marL="59267" marR="5926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en-GB" sz="1200" b="0" u="none" strike="noStrike" kern="1200" noProof="0" dirty="0">
                        <a:solidFill>
                          <a:srgbClr val="3B2B4D"/>
                        </a:solidFill>
                        <a:effectLst/>
                        <a:latin typeface="Fira Sans" panose="020B0503050000020004" pitchFamily="34" charset="0"/>
                        <a:ea typeface="+mn-ea"/>
                        <a:cs typeface="Calibri Light" panose="020F0302020204030204" pitchFamily="34" charset="0"/>
                      </a:endParaRPr>
                    </a:p>
                  </a:txBody>
                  <a:tcPr marL="59267" marR="5926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en-GB" sz="1200" b="0" u="none" strike="noStrike" kern="1200" noProof="0" dirty="0">
                        <a:solidFill>
                          <a:srgbClr val="3B2B4D"/>
                        </a:solidFill>
                        <a:effectLst/>
                        <a:latin typeface="Fira Sans" panose="020B0503050000020004" pitchFamily="34" charset="0"/>
                        <a:ea typeface="+mn-ea"/>
                        <a:cs typeface="Calibri Light" panose="020F0302020204030204" pitchFamily="34" charset="0"/>
                      </a:endParaRPr>
                    </a:p>
                  </a:txBody>
                  <a:tcPr marL="59267" marR="5926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Femmes enceintes</a:t>
                      </a:r>
                    </a:p>
                  </a:txBody>
                  <a:tcPr marL="59267" marR="5926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en-GB" sz="1200" b="0" u="none" strike="noStrike" kern="1200" noProof="0" dirty="0">
                        <a:solidFill>
                          <a:srgbClr val="3B2B4D"/>
                        </a:solidFill>
                        <a:effectLst/>
                        <a:latin typeface="Fira Sans" panose="020B0503050000020004" pitchFamily="34" charset="0"/>
                        <a:ea typeface="+mn-ea"/>
                        <a:cs typeface="Calibri Light" panose="020F0302020204030204" pitchFamily="34" charset="0"/>
                      </a:endParaRPr>
                    </a:p>
                  </a:txBody>
                  <a:tcPr marL="59267" marR="5926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en-GB" sz="1200" b="0" u="none" strike="noStrike" kern="1200" noProof="0" dirty="0">
                        <a:solidFill>
                          <a:srgbClr val="3B2B4D"/>
                        </a:solidFill>
                        <a:effectLst/>
                        <a:latin typeface="Fira Sans" panose="020B0503050000020004" pitchFamily="34" charset="0"/>
                        <a:ea typeface="+mn-ea"/>
                        <a:cs typeface="Calibri Light" panose="020F0302020204030204" pitchFamily="34" charset="0"/>
                      </a:endParaRPr>
                    </a:p>
                  </a:txBody>
                  <a:tcPr marL="59267" marR="5926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bl>
          </a:graphicData>
        </a:graphic>
      </p:graphicFrame>
      <p:pic>
        <p:nvPicPr>
          <p:cNvPr id="14" name="Graphique 13" descr="Silhouette d’une femme avec un enfant">
            <a:extLst>
              <a:ext uri="{FF2B5EF4-FFF2-40B4-BE49-F238E27FC236}">
                <a16:creationId xmlns:a16="http://schemas.microsoft.com/office/drawing/2014/main" id="{8C619095-CB6A-F5A0-1C78-1D2F31FB980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543065" y="4782928"/>
            <a:ext cx="480000" cy="480000"/>
          </a:xfrm>
          <a:prstGeom prst="rect">
            <a:avLst/>
          </a:prstGeom>
        </p:spPr>
      </p:pic>
      <p:graphicFrame>
        <p:nvGraphicFramePr>
          <p:cNvPr id="6" name="Tableau 5">
            <a:extLst>
              <a:ext uri="{FF2B5EF4-FFF2-40B4-BE49-F238E27FC236}">
                <a16:creationId xmlns:a16="http://schemas.microsoft.com/office/drawing/2014/main" id="{BBF56FE3-92B1-1A44-63EC-42137C1954E9}"/>
              </a:ext>
            </a:extLst>
          </p:cNvPr>
          <p:cNvGraphicFramePr>
            <a:graphicFrameLocks noGrp="1"/>
          </p:cNvGraphicFramePr>
          <p:nvPr>
            <p:extLst>
              <p:ext uri="{D42A27DB-BD31-4B8C-83A1-F6EECF244321}">
                <p14:modId xmlns:p14="http://schemas.microsoft.com/office/powerpoint/2010/main" val="3647709612"/>
              </p:ext>
            </p:extLst>
          </p:nvPr>
        </p:nvGraphicFramePr>
        <p:xfrm>
          <a:off x="4721798" y="6165088"/>
          <a:ext cx="2874810" cy="624000"/>
        </p:xfrm>
        <a:graphic>
          <a:graphicData uri="http://schemas.openxmlformats.org/drawingml/2006/table">
            <a:tbl>
              <a:tblPr firstRow="1" bandRow="1">
                <a:tableStyleId>{5C22544A-7EE6-4342-B048-85BDC9FD1C3A}</a:tableStyleId>
              </a:tblPr>
              <a:tblGrid>
                <a:gridCol w="2874810">
                  <a:extLst>
                    <a:ext uri="{9D8B030D-6E8A-4147-A177-3AD203B41FA5}">
                      <a16:colId xmlns:a16="http://schemas.microsoft.com/office/drawing/2014/main" val="1778144427"/>
                    </a:ext>
                  </a:extLst>
                </a:gridCol>
              </a:tblGrid>
              <a:tr h="312000">
                <a:tc>
                  <a:txBody>
                    <a:bodyPr/>
                    <a:lstStyle/>
                    <a:p>
                      <a:pPr algn="ctr" fontAlgn="ct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r h="3120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70650888"/>
                  </a:ext>
                </a:extLst>
              </a:tr>
            </a:tbl>
          </a:graphicData>
        </a:graphic>
      </p:graphicFrame>
      <p:sp>
        <p:nvSpPr>
          <p:cNvPr id="7" name="Ellipse 6">
            <a:extLst>
              <a:ext uri="{FF2B5EF4-FFF2-40B4-BE49-F238E27FC236}">
                <a16:creationId xmlns:a16="http://schemas.microsoft.com/office/drawing/2014/main" id="{6E645B6E-A31B-11DA-52E4-898F5AF0A02D}"/>
              </a:ext>
            </a:extLst>
          </p:cNvPr>
          <p:cNvSpPr/>
          <p:nvPr/>
        </p:nvSpPr>
        <p:spPr>
          <a:xfrm>
            <a:off x="4747633" y="6204431"/>
            <a:ext cx="192000" cy="192000"/>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8" name="Ellipse 7">
            <a:extLst>
              <a:ext uri="{FF2B5EF4-FFF2-40B4-BE49-F238E27FC236}">
                <a16:creationId xmlns:a16="http://schemas.microsoft.com/office/drawing/2014/main" id="{36F51255-724A-AFFC-A96B-E43C7FD1CCD3}"/>
              </a:ext>
            </a:extLst>
          </p:cNvPr>
          <p:cNvSpPr/>
          <p:nvPr/>
        </p:nvSpPr>
        <p:spPr>
          <a:xfrm>
            <a:off x="4747633" y="6554829"/>
            <a:ext cx="192000" cy="192000"/>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0" name="Rectangle 9">
            <a:extLst>
              <a:ext uri="{FF2B5EF4-FFF2-40B4-BE49-F238E27FC236}">
                <a16:creationId xmlns:a16="http://schemas.microsoft.com/office/drawing/2014/main" id="{B908BA8C-6C50-DA35-3FE9-39DD0E70EDCB}"/>
              </a:ext>
            </a:extLst>
          </p:cNvPr>
          <p:cNvSpPr/>
          <p:nvPr/>
        </p:nvSpPr>
        <p:spPr>
          <a:xfrm>
            <a:off x="-282775" y="5492657"/>
            <a:ext cx="5230821" cy="785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r>
              <a:rPr lang="fr-FR" sz="1867">
                <a:solidFill>
                  <a:srgbClr val="7F6F91"/>
                </a:solidFill>
                <a:latin typeface="Fira Sans ExtraBold"/>
              </a:rPr>
              <a:t>Nombre moyen </a:t>
            </a:r>
          </a:p>
          <a:p>
            <a:pPr algn="ctr" defTabSz="1219170">
              <a:buClr>
                <a:srgbClr val="000000"/>
              </a:buClr>
              <a:defRPr/>
            </a:pPr>
            <a:r>
              <a:rPr lang="fr-FR" sz="1867">
                <a:solidFill>
                  <a:srgbClr val="7F6F91"/>
                </a:solidFill>
                <a:latin typeface="Fira Sans ExtraBold"/>
              </a:rPr>
              <a:t>de bonnes réponses</a:t>
            </a:r>
          </a:p>
        </p:txBody>
      </p:sp>
      <p:grpSp>
        <p:nvGrpSpPr>
          <p:cNvPr id="11" name="Group 381">
            <a:extLst>
              <a:ext uri="{FF2B5EF4-FFF2-40B4-BE49-F238E27FC236}">
                <a16:creationId xmlns:a16="http://schemas.microsoft.com/office/drawing/2014/main" id="{CB616F46-C32B-1D73-5AC4-95D52901A7DC}"/>
              </a:ext>
            </a:extLst>
          </p:cNvPr>
          <p:cNvGrpSpPr>
            <a:grpSpLocks noChangeAspect="1"/>
          </p:cNvGrpSpPr>
          <p:nvPr/>
        </p:nvGrpSpPr>
        <p:grpSpPr>
          <a:xfrm>
            <a:off x="10445635" y="4822882"/>
            <a:ext cx="168995" cy="425445"/>
            <a:chOff x="2749606" y="2371294"/>
            <a:chExt cx="615949" cy="1550655"/>
          </a:xfrm>
          <a:noFill/>
        </p:grpSpPr>
        <p:sp>
          <p:nvSpPr>
            <p:cNvPr id="13" name="Freeform 149">
              <a:extLst>
                <a:ext uri="{FF2B5EF4-FFF2-40B4-BE49-F238E27FC236}">
                  <a16:creationId xmlns:a16="http://schemas.microsoft.com/office/drawing/2014/main" id="{13149884-62E0-B673-82F7-0900FBD99400}"/>
                </a:ext>
              </a:extLst>
            </p:cNvPr>
            <p:cNvSpPr>
              <a:spLocks/>
            </p:cNvSpPr>
            <p:nvPr/>
          </p:nvSpPr>
          <p:spPr bwMode="auto">
            <a:xfrm>
              <a:off x="2857430" y="2371294"/>
              <a:ext cx="315387" cy="315387"/>
            </a:xfrm>
            <a:custGeom>
              <a:avLst/>
              <a:gdLst/>
              <a:ahLst/>
              <a:cxnLst>
                <a:cxn ang="0">
                  <a:pos x="119" y="12"/>
                </a:cxn>
                <a:cxn ang="0">
                  <a:pos x="11" y="79"/>
                </a:cxn>
                <a:cxn ang="0">
                  <a:pos x="78" y="187"/>
                </a:cxn>
                <a:cxn ang="0">
                  <a:pos x="186" y="120"/>
                </a:cxn>
                <a:cxn ang="0">
                  <a:pos x="119" y="12"/>
                </a:cxn>
              </a:cxnLst>
              <a:rect l="0" t="0" r="r" b="b"/>
              <a:pathLst>
                <a:path w="198" h="198">
                  <a:moveTo>
                    <a:pt x="119" y="12"/>
                  </a:moveTo>
                  <a:cubicBezTo>
                    <a:pt x="71" y="0"/>
                    <a:pt x="22" y="31"/>
                    <a:pt x="11" y="79"/>
                  </a:cubicBezTo>
                  <a:cubicBezTo>
                    <a:pt x="0" y="127"/>
                    <a:pt x="30" y="176"/>
                    <a:pt x="78" y="187"/>
                  </a:cubicBezTo>
                  <a:cubicBezTo>
                    <a:pt x="127" y="198"/>
                    <a:pt x="175" y="168"/>
                    <a:pt x="186" y="120"/>
                  </a:cubicBezTo>
                  <a:cubicBezTo>
                    <a:pt x="198" y="71"/>
                    <a:pt x="168" y="23"/>
                    <a:pt x="119" y="12"/>
                  </a:cubicBez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15" name="Freeform 150">
              <a:extLst>
                <a:ext uri="{FF2B5EF4-FFF2-40B4-BE49-F238E27FC236}">
                  <a16:creationId xmlns:a16="http://schemas.microsoft.com/office/drawing/2014/main" id="{3158A177-8160-135E-270D-75F4717BB9DC}"/>
                </a:ext>
              </a:extLst>
            </p:cNvPr>
            <p:cNvSpPr>
              <a:spLocks/>
            </p:cNvSpPr>
            <p:nvPr/>
          </p:nvSpPr>
          <p:spPr bwMode="auto">
            <a:xfrm>
              <a:off x="2957842" y="2810680"/>
              <a:ext cx="294497" cy="407713"/>
            </a:xfrm>
            <a:custGeom>
              <a:avLst/>
              <a:gdLst/>
              <a:ahLst/>
              <a:cxnLst>
                <a:cxn ang="0">
                  <a:pos x="29" y="178"/>
                </a:cxn>
                <a:cxn ang="0">
                  <a:pos x="156" y="255"/>
                </a:cxn>
                <a:cxn ang="0">
                  <a:pos x="160" y="256"/>
                </a:cxn>
                <a:cxn ang="0">
                  <a:pos x="180" y="245"/>
                </a:cxn>
                <a:cxn ang="0">
                  <a:pos x="184" y="236"/>
                </a:cxn>
                <a:cxn ang="0">
                  <a:pos x="180" y="218"/>
                </a:cxn>
                <a:cxn ang="0">
                  <a:pos x="177" y="215"/>
                </a:cxn>
                <a:cxn ang="0">
                  <a:pos x="164" y="208"/>
                </a:cxn>
                <a:cxn ang="0">
                  <a:pos x="69" y="152"/>
                </a:cxn>
                <a:cxn ang="0">
                  <a:pos x="59" y="131"/>
                </a:cxn>
                <a:cxn ang="0">
                  <a:pos x="48" y="73"/>
                </a:cxn>
                <a:cxn ang="0">
                  <a:pos x="51" y="42"/>
                </a:cxn>
                <a:cxn ang="0">
                  <a:pos x="53" y="33"/>
                </a:cxn>
                <a:cxn ang="0">
                  <a:pos x="53" y="30"/>
                </a:cxn>
                <a:cxn ang="0">
                  <a:pos x="53" y="30"/>
                </a:cxn>
                <a:cxn ang="0">
                  <a:pos x="53" y="30"/>
                </a:cxn>
                <a:cxn ang="0">
                  <a:pos x="36" y="1"/>
                </a:cxn>
                <a:cxn ang="0">
                  <a:pos x="30" y="0"/>
                </a:cxn>
                <a:cxn ang="0">
                  <a:pos x="7" y="18"/>
                </a:cxn>
                <a:cxn ang="0">
                  <a:pos x="0" y="73"/>
                </a:cxn>
                <a:cxn ang="0">
                  <a:pos x="25" y="172"/>
                </a:cxn>
                <a:cxn ang="0">
                  <a:pos x="29" y="178"/>
                </a:cxn>
              </a:cxnLst>
              <a:rect l="0" t="0" r="r" b="b"/>
              <a:pathLst>
                <a:path w="185" h="256">
                  <a:moveTo>
                    <a:pt x="29" y="178"/>
                  </a:moveTo>
                  <a:cubicBezTo>
                    <a:pt x="54" y="217"/>
                    <a:pt x="99" y="245"/>
                    <a:pt x="156" y="255"/>
                  </a:cubicBezTo>
                  <a:cubicBezTo>
                    <a:pt x="157" y="256"/>
                    <a:pt x="159" y="256"/>
                    <a:pt x="160" y="256"/>
                  </a:cubicBezTo>
                  <a:cubicBezTo>
                    <a:pt x="168" y="256"/>
                    <a:pt x="175" y="252"/>
                    <a:pt x="180" y="245"/>
                  </a:cubicBezTo>
                  <a:cubicBezTo>
                    <a:pt x="182" y="243"/>
                    <a:pt x="183" y="240"/>
                    <a:pt x="184" y="236"/>
                  </a:cubicBezTo>
                  <a:cubicBezTo>
                    <a:pt x="185" y="230"/>
                    <a:pt x="183" y="224"/>
                    <a:pt x="180" y="218"/>
                  </a:cubicBezTo>
                  <a:cubicBezTo>
                    <a:pt x="179" y="217"/>
                    <a:pt x="178" y="216"/>
                    <a:pt x="177" y="215"/>
                  </a:cubicBezTo>
                  <a:cubicBezTo>
                    <a:pt x="174" y="212"/>
                    <a:pt x="169" y="209"/>
                    <a:pt x="164" y="208"/>
                  </a:cubicBezTo>
                  <a:cubicBezTo>
                    <a:pt x="119" y="199"/>
                    <a:pt x="89" y="181"/>
                    <a:pt x="69" y="152"/>
                  </a:cubicBezTo>
                  <a:cubicBezTo>
                    <a:pt x="65" y="145"/>
                    <a:pt x="61" y="138"/>
                    <a:pt x="59" y="131"/>
                  </a:cubicBezTo>
                  <a:cubicBezTo>
                    <a:pt x="50" y="111"/>
                    <a:pt x="48" y="89"/>
                    <a:pt x="48" y="73"/>
                  </a:cubicBezTo>
                  <a:cubicBezTo>
                    <a:pt x="48" y="60"/>
                    <a:pt x="50" y="49"/>
                    <a:pt x="51" y="42"/>
                  </a:cubicBezTo>
                  <a:cubicBezTo>
                    <a:pt x="52" y="38"/>
                    <a:pt x="52" y="35"/>
                    <a:pt x="53" y="33"/>
                  </a:cubicBezTo>
                  <a:cubicBezTo>
                    <a:pt x="53" y="32"/>
                    <a:pt x="53" y="31"/>
                    <a:pt x="53" y="30"/>
                  </a:cubicBezTo>
                  <a:cubicBezTo>
                    <a:pt x="53" y="30"/>
                    <a:pt x="53" y="30"/>
                    <a:pt x="53" y="30"/>
                  </a:cubicBezTo>
                  <a:cubicBezTo>
                    <a:pt x="53" y="30"/>
                    <a:pt x="53" y="30"/>
                    <a:pt x="53" y="30"/>
                  </a:cubicBezTo>
                  <a:cubicBezTo>
                    <a:pt x="57" y="17"/>
                    <a:pt x="49" y="4"/>
                    <a:pt x="36" y="1"/>
                  </a:cubicBezTo>
                  <a:cubicBezTo>
                    <a:pt x="34" y="0"/>
                    <a:pt x="32" y="0"/>
                    <a:pt x="30" y="0"/>
                  </a:cubicBezTo>
                  <a:cubicBezTo>
                    <a:pt x="19" y="0"/>
                    <a:pt x="10" y="7"/>
                    <a:pt x="7" y="18"/>
                  </a:cubicBezTo>
                  <a:cubicBezTo>
                    <a:pt x="5" y="24"/>
                    <a:pt x="0" y="45"/>
                    <a:pt x="0" y="73"/>
                  </a:cubicBezTo>
                  <a:cubicBezTo>
                    <a:pt x="1" y="111"/>
                    <a:pt x="9" y="144"/>
                    <a:pt x="25" y="172"/>
                  </a:cubicBezTo>
                  <a:cubicBezTo>
                    <a:pt x="26" y="174"/>
                    <a:pt x="28" y="176"/>
                    <a:pt x="29" y="178"/>
                  </a:cubicBez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16" name="Freeform 151">
              <a:extLst>
                <a:ext uri="{FF2B5EF4-FFF2-40B4-BE49-F238E27FC236}">
                  <a16:creationId xmlns:a16="http://schemas.microsoft.com/office/drawing/2014/main" id="{152E545D-5860-C87C-0426-BF720C9E7372}"/>
                </a:ext>
              </a:extLst>
            </p:cNvPr>
            <p:cNvSpPr>
              <a:spLocks noEditPoints="1"/>
            </p:cNvSpPr>
            <p:nvPr/>
          </p:nvSpPr>
          <p:spPr bwMode="auto">
            <a:xfrm>
              <a:off x="2749606" y="2704203"/>
              <a:ext cx="615949" cy="1217746"/>
            </a:xfrm>
            <a:custGeom>
              <a:avLst/>
              <a:gdLst/>
              <a:ahLst/>
              <a:cxnLst>
                <a:cxn ang="0">
                  <a:pos x="117" y="715"/>
                </a:cxn>
                <a:cxn ang="0">
                  <a:pos x="167" y="765"/>
                </a:cxn>
                <a:cxn ang="0">
                  <a:pos x="217" y="715"/>
                </a:cxn>
                <a:cxn ang="0">
                  <a:pos x="217" y="492"/>
                </a:cxn>
                <a:cxn ang="0">
                  <a:pos x="314" y="463"/>
                </a:cxn>
                <a:cxn ang="0">
                  <a:pos x="314" y="406"/>
                </a:cxn>
                <a:cxn ang="0">
                  <a:pos x="387" y="294"/>
                </a:cxn>
                <a:cxn ang="0">
                  <a:pos x="293" y="175"/>
                </a:cxn>
                <a:cxn ang="0">
                  <a:pos x="167" y="0"/>
                </a:cxn>
                <a:cxn ang="0">
                  <a:pos x="20" y="463"/>
                </a:cxn>
                <a:cxn ang="0">
                  <a:pos x="117" y="492"/>
                </a:cxn>
                <a:cxn ang="0">
                  <a:pos x="117" y="715"/>
                </a:cxn>
                <a:cxn ang="0">
                  <a:pos x="130" y="83"/>
                </a:cxn>
                <a:cxn ang="0">
                  <a:pos x="130" y="83"/>
                </a:cxn>
                <a:cxn ang="0">
                  <a:pos x="169" y="60"/>
                </a:cxn>
                <a:cxn ang="0">
                  <a:pos x="192" y="99"/>
                </a:cxn>
                <a:cxn ang="0">
                  <a:pos x="192" y="99"/>
                </a:cxn>
                <a:cxn ang="0">
                  <a:pos x="191" y="101"/>
                </a:cxn>
                <a:cxn ang="0">
                  <a:pos x="190" y="110"/>
                </a:cxn>
                <a:cxn ang="0">
                  <a:pos x="187" y="140"/>
                </a:cxn>
                <a:cxn ang="0">
                  <a:pos x="196" y="193"/>
                </a:cxn>
                <a:cxn ang="0">
                  <a:pos x="207" y="214"/>
                </a:cxn>
                <a:cxn ang="0">
                  <a:pos x="297" y="267"/>
                </a:cxn>
                <a:cxn ang="0">
                  <a:pos x="307" y="271"/>
                </a:cxn>
                <a:cxn ang="0">
                  <a:pos x="322" y="305"/>
                </a:cxn>
                <a:cxn ang="0">
                  <a:pos x="311" y="323"/>
                </a:cxn>
                <a:cxn ang="0">
                  <a:pos x="291" y="331"/>
                </a:cxn>
                <a:cxn ang="0">
                  <a:pos x="285" y="330"/>
                </a:cxn>
                <a:cxn ang="0">
                  <a:pos x="153" y="249"/>
                </a:cxn>
                <a:cxn ang="0">
                  <a:pos x="152" y="248"/>
                </a:cxn>
                <a:cxn ang="0">
                  <a:pos x="123" y="140"/>
                </a:cxn>
                <a:cxn ang="0">
                  <a:pos x="130" y="83"/>
                </a:cxn>
              </a:cxnLst>
              <a:rect l="0" t="0" r="r" b="b"/>
              <a:pathLst>
                <a:path w="387" h="765">
                  <a:moveTo>
                    <a:pt x="117" y="715"/>
                  </a:moveTo>
                  <a:cubicBezTo>
                    <a:pt x="117" y="742"/>
                    <a:pt x="139" y="765"/>
                    <a:pt x="167" y="765"/>
                  </a:cubicBezTo>
                  <a:cubicBezTo>
                    <a:pt x="194" y="765"/>
                    <a:pt x="217" y="742"/>
                    <a:pt x="217" y="715"/>
                  </a:cubicBezTo>
                  <a:cubicBezTo>
                    <a:pt x="217" y="492"/>
                    <a:pt x="217" y="492"/>
                    <a:pt x="217" y="492"/>
                  </a:cubicBezTo>
                  <a:cubicBezTo>
                    <a:pt x="270" y="488"/>
                    <a:pt x="314" y="478"/>
                    <a:pt x="314" y="463"/>
                  </a:cubicBezTo>
                  <a:cubicBezTo>
                    <a:pt x="314" y="463"/>
                    <a:pt x="315" y="440"/>
                    <a:pt x="314" y="406"/>
                  </a:cubicBezTo>
                  <a:cubicBezTo>
                    <a:pt x="357" y="387"/>
                    <a:pt x="387" y="344"/>
                    <a:pt x="387" y="294"/>
                  </a:cubicBezTo>
                  <a:cubicBezTo>
                    <a:pt x="387" y="236"/>
                    <a:pt x="347" y="188"/>
                    <a:pt x="293" y="175"/>
                  </a:cubicBezTo>
                  <a:cubicBezTo>
                    <a:pt x="273" y="81"/>
                    <a:pt x="236" y="0"/>
                    <a:pt x="167" y="0"/>
                  </a:cubicBezTo>
                  <a:cubicBezTo>
                    <a:pt x="0" y="0"/>
                    <a:pt x="20" y="463"/>
                    <a:pt x="20" y="463"/>
                  </a:cubicBezTo>
                  <a:cubicBezTo>
                    <a:pt x="20" y="478"/>
                    <a:pt x="63" y="488"/>
                    <a:pt x="117" y="492"/>
                  </a:cubicBezTo>
                  <a:lnTo>
                    <a:pt x="117" y="715"/>
                  </a:lnTo>
                  <a:close/>
                  <a:moveTo>
                    <a:pt x="130" y="83"/>
                  </a:moveTo>
                  <a:cubicBezTo>
                    <a:pt x="130" y="83"/>
                    <a:pt x="130" y="83"/>
                    <a:pt x="130" y="83"/>
                  </a:cubicBezTo>
                  <a:cubicBezTo>
                    <a:pt x="135" y="65"/>
                    <a:pt x="152" y="55"/>
                    <a:pt x="169" y="60"/>
                  </a:cubicBezTo>
                  <a:cubicBezTo>
                    <a:pt x="186" y="64"/>
                    <a:pt x="196" y="82"/>
                    <a:pt x="192" y="99"/>
                  </a:cubicBezTo>
                  <a:cubicBezTo>
                    <a:pt x="192" y="99"/>
                    <a:pt x="192" y="99"/>
                    <a:pt x="192" y="99"/>
                  </a:cubicBezTo>
                  <a:cubicBezTo>
                    <a:pt x="192" y="100"/>
                    <a:pt x="192" y="100"/>
                    <a:pt x="191" y="101"/>
                  </a:cubicBezTo>
                  <a:cubicBezTo>
                    <a:pt x="191" y="103"/>
                    <a:pt x="190" y="106"/>
                    <a:pt x="190" y="110"/>
                  </a:cubicBezTo>
                  <a:cubicBezTo>
                    <a:pt x="189" y="117"/>
                    <a:pt x="187" y="128"/>
                    <a:pt x="187" y="140"/>
                  </a:cubicBezTo>
                  <a:cubicBezTo>
                    <a:pt x="187" y="157"/>
                    <a:pt x="190" y="176"/>
                    <a:pt x="196" y="193"/>
                  </a:cubicBezTo>
                  <a:cubicBezTo>
                    <a:pt x="199" y="201"/>
                    <a:pt x="202" y="208"/>
                    <a:pt x="207" y="214"/>
                  </a:cubicBezTo>
                  <a:cubicBezTo>
                    <a:pt x="222" y="237"/>
                    <a:pt x="246" y="257"/>
                    <a:pt x="297" y="267"/>
                  </a:cubicBezTo>
                  <a:cubicBezTo>
                    <a:pt x="301" y="268"/>
                    <a:pt x="304" y="269"/>
                    <a:pt x="307" y="271"/>
                  </a:cubicBezTo>
                  <a:cubicBezTo>
                    <a:pt x="319" y="278"/>
                    <a:pt x="325" y="291"/>
                    <a:pt x="322" y="305"/>
                  </a:cubicBezTo>
                  <a:cubicBezTo>
                    <a:pt x="321" y="312"/>
                    <a:pt x="317" y="319"/>
                    <a:pt x="311" y="323"/>
                  </a:cubicBezTo>
                  <a:cubicBezTo>
                    <a:pt x="306" y="328"/>
                    <a:pt x="299" y="331"/>
                    <a:pt x="291" y="331"/>
                  </a:cubicBezTo>
                  <a:cubicBezTo>
                    <a:pt x="289" y="331"/>
                    <a:pt x="287" y="331"/>
                    <a:pt x="285" y="330"/>
                  </a:cubicBezTo>
                  <a:cubicBezTo>
                    <a:pt x="220" y="318"/>
                    <a:pt x="177" y="287"/>
                    <a:pt x="153" y="249"/>
                  </a:cubicBezTo>
                  <a:cubicBezTo>
                    <a:pt x="153" y="249"/>
                    <a:pt x="152" y="248"/>
                    <a:pt x="152" y="248"/>
                  </a:cubicBezTo>
                  <a:cubicBezTo>
                    <a:pt x="129" y="211"/>
                    <a:pt x="123" y="171"/>
                    <a:pt x="123" y="140"/>
                  </a:cubicBezTo>
                  <a:cubicBezTo>
                    <a:pt x="123" y="108"/>
                    <a:pt x="130" y="84"/>
                    <a:pt x="130" y="83"/>
                  </a:cubicBez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grpSp>
      <p:grpSp>
        <p:nvGrpSpPr>
          <p:cNvPr id="17" name="Group 616">
            <a:extLst>
              <a:ext uri="{FF2B5EF4-FFF2-40B4-BE49-F238E27FC236}">
                <a16:creationId xmlns:a16="http://schemas.microsoft.com/office/drawing/2014/main" id="{D7150B26-D098-0CA1-8190-786DDC47FB15}"/>
              </a:ext>
            </a:extLst>
          </p:cNvPr>
          <p:cNvGrpSpPr>
            <a:grpSpLocks noChangeAspect="1"/>
          </p:cNvGrpSpPr>
          <p:nvPr/>
        </p:nvGrpSpPr>
        <p:grpSpPr>
          <a:xfrm>
            <a:off x="11341529" y="4780575"/>
            <a:ext cx="486444" cy="345723"/>
            <a:chOff x="2042518" y="1008064"/>
            <a:chExt cx="444500" cy="315913"/>
          </a:xfrm>
          <a:noFill/>
        </p:grpSpPr>
        <p:sp>
          <p:nvSpPr>
            <p:cNvPr id="18" name="Freeform 9">
              <a:extLst>
                <a:ext uri="{FF2B5EF4-FFF2-40B4-BE49-F238E27FC236}">
                  <a16:creationId xmlns:a16="http://schemas.microsoft.com/office/drawing/2014/main" id="{5CB5B97F-F243-D52B-A050-D18E1506F4A4}"/>
                </a:ext>
              </a:extLst>
            </p:cNvPr>
            <p:cNvSpPr>
              <a:spLocks/>
            </p:cNvSpPr>
            <p:nvPr/>
          </p:nvSpPr>
          <p:spPr bwMode="auto">
            <a:xfrm>
              <a:off x="2114551" y="1135064"/>
              <a:ext cx="330200" cy="188913"/>
            </a:xfrm>
            <a:custGeom>
              <a:avLst/>
              <a:gdLst/>
              <a:ahLst/>
              <a:cxnLst>
                <a:cxn ang="0">
                  <a:pos x="183" y="16"/>
                </a:cxn>
                <a:cxn ang="0">
                  <a:pos x="164" y="86"/>
                </a:cxn>
                <a:cxn ang="0">
                  <a:pos x="155" y="44"/>
                </a:cxn>
                <a:cxn ang="0">
                  <a:pos x="135" y="129"/>
                </a:cxn>
                <a:cxn ang="0">
                  <a:pos x="108" y="0"/>
                </a:cxn>
                <a:cxn ang="0">
                  <a:pos x="99" y="43"/>
                </a:cxn>
                <a:cxn ang="0">
                  <a:pos x="0" y="43"/>
                </a:cxn>
                <a:cxn ang="0">
                  <a:pos x="149" y="170"/>
                </a:cxn>
                <a:cxn ang="0">
                  <a:pos x="298" y="43"/>
                </a:cxn>
                <a:cxn ang="0">
                  <a:pos x="190" y="43"/>
                </a:cxn>
                <a:cxn ang="0">
                  <a:pos x="183" y="16"/>
                </a:cxn>
              </a:cxnLst>
              <a:rect l="0" t="0" r="r" b="b"/>
              <a:pathLst>
                <a:path w="298" h="170">
                  <a:moveTo>
                    <a:pt x="183" y="16"/>
                  </a:moveTo>
                  <a:cubicBezTo>
                    <a:pt x="164" y="86"/>
                    <a:pt x="164" y="86"/>
                    <a:pt x="164" y="86"/>
                  </a:cubicBezTo>
                  <a:cubicBezTo>
                    <a:pt x="155" y="44"/>
                    <a:pt x="155" y="44"/>
                    <a:pt x="155" y="44"/>
                  </a:cubicBezTo>
                  <a:cubicBezTo>
                    <a:pt x="135" y="129"/>
                    <a:pt x="135" y="129"/>
                    <a:pt x="135" y="129"/>
                  </a:cubicBezTo>
                  <a:cubicBezTo>
                    <a:pt x="108" y="0"/>
                    <a:pt x="108" y="0"/>
                    <a:pt x="108" y="0"/>
                  </a:cubicBezTo>
                  <a:cubicBezTo>
                    <a:pt x="99" y="43"/>
                    <a:pt x="99" y="43"/>
                    <a:pt x="99" y="43"/>
                  </a:cubicBezTo>
                  <a:cubicBezTo>
                    <a:pt x="0" y="43"/>
                    <a:pt x="0" y="43"/>
                    <a:pt x="0" y="43"/>
                  </a:cubicBezTo>
                  <a:cubicBezTo>
                    <a:pt x="34" y="91"/>
                    <a:pt x="99" y="127"/>
                    <a:pt x="149" y="170"/>
                  </a:cubicBezTo>
                  <a:cubicBezTo>
                    <a:pt x="199" y="128"/>
                    <a:pt x="264" y="91"/>
                    <a:pt x="298" y="43"/>
                  </a:cubicBezTo>
                  <a:cubicBezTo>
                    <a:pt x="190" y="43"/>
                    <a:pt x="190" y="43"/>
                    <a:pt x="190" y="43"/>
                  </a:cubicBezTo>
                  <a:lnTo>
                    <a:pt x="183" y="16"/>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19" name="Freeform 10">
              <a:extLst>
                <a:ext uri="{FF2B5EF4-FFF2-40B4-BE49-F238E27FC236}">
                  <a16:creationId xmlns:a16="http://schemas.microsoft.com/office/drawing/2014/main" id="{D4905708-E6EB-889A-B3D5-4F4341599978}"/>
                </a:ext>
              </a:extLst>
            </p:cNvPr>
            <p:cNvSpPr>
              <a:spLocks/>
            </p:cNvSpPr>
            <p:nvPr/>
          </p:nvSpPr>
          <p:spPr bwMode="auto">
            <a:xfrm>
              <a:off x="2072680" y="1008064"/>
              <a:ext cx="385763" cy="211138"/>
            </a:xfrm>
            <a:custGeom>
              <a:avLst/>
              <a:gdLst/>
              <a:ahLst/>
              <a:cxnLst>
                <a:cxn ang="0">
                  <a:pos x="132" y="59"/>
                </a:cxn>
                <a:cxn ang="0">
                  <a:pos x="160" y="190"/>
                </a:cxn>
                <a:cxn ang="0">
                  <a:pos x="178" y="107"/>
                </a:cxn>
                <a:cxn ang="0">
                  <a:pos x="189" y="152"/>
                </a:cxn>
                <a:cxn ang="0">
                  <a:pos x="206" y="87"/>
                </a:cxn>
                <a:cxn ang="0">
                  <a:pos x="223" y="145"/>
                </a:cxn>
                <a:cxn ang="0">
                  <a:pos x="330" y="145"/>
                </a:cxn>
                <a:cxn ang="0">
                  <a:pos x="347" y="85"/>
                </a:cxn>
                <a:cxn ang="0">
                  <a:pos x="260" y="0"/>
                </a:cxn>
                <a:cxn ang="0">
                  <a:pos x="173" y="59"/>
                </a:cxn>
                <a:cxn ang="0">
                  <a:pos x="86" y="0"/>
                </a:cxn>
                <a:cxn ang="0">
                  <a:pos x="0" y="85"/>
                </a:cxn>
                <a:cxn ang="0">
                  <a:pos x="17" y="145"/>
                </a:cxn>
                <a:cxn ang="0">
                  <a:pos x="114" y="145"/>
                </a:cxn>
                <a:cxn ang="0">
                  <a:pos x="132" y="59"/>
                </a:cxn>
              </a:cxnLst>
              <a:rect l="0" t="0" r="r" b="b"/>
              <a:pathLst>
                <a:path w="347" h="190">
                  <a:moveTo>
                    <a:pt x="132" y="59"/>
                  </a:moveTo>
                  <a:cubicBezTo>
                    <a:pt x="160" y="190"/>
                    <a:pt x="160" y="190"/>
                    <a:pt x="160" y="190"/>
                  </a:cubicBezTo>
                  <a:cubicBezTo>
                    <a:pt x="178" y="107"/>
                    <a:pt x="178" y="107"/>
                    <a:pt x="178" y="107"/>
                  </a:cubicBezTo>
                  <a:cubicBezTo>
                    <a:pt x="189" y="152"/>
                    <a:pt x="189" y="152"/>
                    <a:pt x="189" y="152"/>
                  </a:cubicBezTo>
                  <a:cubicBezTo>
                    <a:pt x="206" y="87"/>
                    <a:pt x="206" y="87"/>
                    <a:pt x="206" y="87"/>
                  </a:cubicBezTo>
                  <a:cubicBezTo>
                    <a:pt x="223" y="145"/>
                    <a:pt x="223" y="145"/>
                    <a:pt x="223" y="145"/>
                  </a:cubicBezTo>
                  <a:cubicBezTo>
                    <a:pt x="330" y="145"/>
                    <a:pt x="330" y="145"/>
                    <a:pt x="330" y="145"/>
                  </a:cubicBezTo>
                  <a:cubicBezTo>
                    <a:pt x="340" y="127"/>
                    <a:pt x="347" y="107"/>
                    <a:pt x="347" y="85"/>
                  </a:cubicBezTo>
                  <a:cubicBezTo>
                    <a:pt x="347" y="38"/>
                    <a:pt x="308" y="0"/>
                    <a:pt x="260" y="0"/>
                  </a:cubicBezTo>
                  <a:cubicBezTo>
                    <a:pt x="215" y="0"/>
                    <a:pt x="173" y="34"/>
                    <a:pt x="173" y="59"/>
                  </a:cubicBezTo>
                  <a:cubicBezTo>
                    <a:pt x="173" y="33"/>
                    <a:pt x="131" y="0"/>
                    <a:pt x="86" y="0"/>
                  </a:cubicBezTo>
                  <a:cubicBezTo>
                    <a:pt x="38" y="0"/>
                    <a:pt x="0" y="38"/>
                    <a:pt x="0" y="85"/>
                  </a:cubicBezTo>
                  <a:cubicBezTo>
                    <a:pt x="0" y="107"/>
                    <a:pt x="6" y="127"/>
                    <a:pt x="17" y="145"/>
                  </a:cubicBezTo>
                  <a:cubicBezTo>
                    <a:pt x="114" y="145"/>
                    <a:pt x="114" y="145"/>
                    <a:pt x="114" y="145"/>
                  </a:cubicBezTo>
                  <a:lnTo>
                    <a:pt x="132" y="59"/>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24" name="Freeform 11">
              <a:extLst>
                <a:ext uri="{FF2B5EF4-FFF2-40B4-BE49-F238E27FC236}">
                  <a16:creationId xmlns:a16="http://schemas.microsoft.com/office/drawing/2014/main" id="{9810895A-22E1-D943-213F-9350B98EF6F3}"/>
                </a:ext>
              </a:extLst>
            </p:cNvPr>
            <p:cNvSpPr>
              <a:spLocks/>
            </p:cNvSpPr>
            <p:nvPr/>
          </p:nvSpPr>
          <p:spPr bwMode="auto">
            <a:xfrm>
              <a:off x="2429868" y="1169989"/>
              <a:ext cx="57150" cy="12700"/>
            </a:xfrm>
            <a:custGeom>
              <a:avLst/>
              <a:gdLst/>
              <a:ahLst/>
              <a:cxnLst>
                <a:cxn ang="0">
                  <a:pos x="51" y="0"/>
                </a:cxn>
                <a:cxn ang="0">
                  <a:pos x="8" y="0"/>
                </a:cxn>
                <a:cxn ang="0">
                  <a:pos x="0" y="11"/>
                </a:cxn>
                <a:cxn ang="0">
                  <a:pos x="51" y="11"/>
                </a:cxn>
                <a:cxn ang="0">
                  <a:pos x="51" y="0"/>
                </a:cxn>
              </a:cxnLst>
              <a:rect l="0" t="0" r="r" b="b"/>
              <a:pathLst>
                <a:path w="51" h="11">
                  <a:moveTo>
                    <a:pt x="51" y="0"/>
                  </a:moveTo>
                  <a:cubicBezTo>
                    <a:pt x="8" y="0"/>
                    <a:pt x="8" y="0"/>
                    <a:pt x="8" y="0"/>
                  </a:cubicBezTo>
                  <a:cubicBezTo>
                    <a:pt x="5" y="4"/>
                    <a:pt x="3" y="7"/>
                    <a:pt x="0" y="11"/>
                  </a:cubicBezTo>
                  <a:cubicBezTo>
                    <a:pt x="51" y="11"/>
                    <a:pt x="51" y="11"/>
                    <a:pt x="51" y="11"/>
                  </a:cubicBezTo>
                  <a:lnTo>
                    <a:pt x="51" y="0"/>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25" name="Freeform 12">
              <a:extLst>
                <a:ext uri="{FF2B5EF4-FFF2-40B4-BE49-F238E27FC236}">
                  <a16:creationId xmlns:a16="http://schemas.microsoft.com/office/drawing/2014/main" id="{1EA1B80B-A7F4-D1C4-CD6B-9FD106161E94}"/>
                </a:ext>
              </a:extLst>
            </p:cNvPr>
            <p:cNvSpPr>
              <a:spLocks/>
            </p:cNvSpPr>
            <p:nvPr/>
          </p:nvSpPr>
          <p:spPr bwMode="auto">
            <a:xfrm>
              <a:off x="2042518" y="1169989"/>
              <a:ext cx="57150" cy="12700"/>
            </a:xfrm>
            <a:custGeom>
              <a:avLst/>
              <a:gdLst/>
              <a:ahLst/>
              <a:cxnLst>
                <a:cxn ang="0">
                  <a:pos x="0" y="0"/>
                </a:cxn>
                <a:cxn ang="0">
                  <a:pos x="0" y="11"/>
                </a:cxn>
                <a:cxn ang="0">
                  <a:pos x="51" y="11"/>
                </a:cxn>
                <a:cxn ang="0">
                  <a:pos x="44" y="0"/>
                </a:cxn>
                <a:cxn ang="0">
                  <a:pos x="0" y="0"/>
                </a:cxn>
              </a:cxnLst>
              <a:rect l="0" t="0" r="r" b="b"/>
              <a:pathLst>
                <a:path w="51" h="11">
                  <a:moveTo>
                    <a:pt x="0" y="0"/>
                  </a:moveTo>
                  <a:cubicBezTo>
                    <a:pt x="0" y="11"/>
                    <a:pt x="0" y="11"/>
                    <a:pt x="0" y="11"/>
                  </a:cubicBezTo>
                  <a:cubicBezTo>
                    <a:pt x="51" y="11"/>
                    <a:pt x="51" y="11"/>
                    <a:pt x="51" y="11"/>
                  </a:cubicBezTo>
                  <a:cubicBezTo>
                    <a:pt x="48" y="7"/>
                    <a:pt x="46" y="4"/>
                    <a:pt x="44" y="0"/>
                  </a:cubicBezTo>
                  <a:lnTo>
                    <a:pt x="0" y="0"/>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26" name="Freeform 13">
              <a:extLst>
                <a:ext uri="{FF2B5EF4-FFF2-40B4-BE49-F238E27FC236}">
                  <a16:creationId xmlns:a16="http://schemas.microsoft.com/office/drawing/2014/main" id="{B535E256-BF09-86F7-8CA2-D5A42D74F1DD}"/>
                </a:ext>
              </a:extLst>
            </p:cNvPr>
            <p:cNvSpPr>
              <a:spLocks/>
            </p:cNvSpPr>
            <p:nvPr/>
          </p:nvSpPr>
          <p:spPr bwMode="auto">
            <a:xfrm>
              <a:off x="2106613" y="1074739"/>
              <a:ext cx="347663" cy="203200"/>
            </a:xfrm>
            <a:custGeom>
              <a:avLst/>
              <a:gdLst/>
              <a:ahLst/>
              <a:cxnLst>
                <a:cxn ang="0">
                  <a:pos x="206" y="86"/>
                </a:cxn>
                <a:cxn ang="0">
                  <a:pos x="189" y="28"/>
                </a:cxn>
                <a:cxn ang="0">
                  <a:pos x="172" y="93"/>
                </a:cxn>
                <a:cxn ang="0">
                  <a:pos x="161" y="48"/>
                </a:cxn>
                <a:cxn ang="0">
                  <a:pos x="143" y="131"/>
                </a:cxn>
                <a:cxn ang="0">
                  <a:pos x="115" y="0"/>
                </a:cxn>
                <a:cxn ang="0">
                  <a:pos x="97" y="86"/>
                </a:cxn>
                <a:cxn ang="0">
                  <a:pos x="0" y="86"/>
                </a:cxn>
                <a:cxn ang="0">
                  <a:pos x="7" y="97"/>
                </a:cxn>
                <a:cxn ang="0">
                  <a:pos x="106" y="97"/>
                </a:cxn>
                <a:cxn ang="0">
                  <a:pos x="115" y="54"/>
                </a:cxn>
                <a:cxn ang="0">
                  <a:pos x="142" y="183"/>
                </a:cxn>
                <a:cxn ang="0">
                  <a:pos x="162" y="98"/>
                </a:cxn>
                <a:cxn ang="0">
                  <a:pos x="171" y="140"/>
                </a:cxn>
                <a:cxn ang="0">
                  <a:pos x="190" y="70"/>
                </a:cxn>
                <a:cxn ang="0">
                  <a:pos x="197" y="97"/>
                </a:cxn>
                <a:cxn ang="0">
                  <a:pos x="305" y="97"/>
                </a:cxn>
                <a:cxn ang="0">
                  <a:pos x="313" y="86"/>
                </a:cxn>
                <a:cxn ang="0">
                  <a:pos x="206" y="86"/>
                </a:cxn>
              </a:cxnLst>
              <a:rect l="0" t="0" r="r" b="b"/>
              <a:pathLst>
                <a:path w="313" h="183">
                  <a:moveTo>
                    <a:pt x="206" y="86"/>
                  </a:moveTo>
                  <a:cubicBezTo>
                    <a:pt x="189" y="28"/>
                    <a:pt x="189" y="28"/>
                    <a:pt x="189" y="28"/>
                  </a:cubicBezTo>
                  <a:cubicBezTo>
                    <a:pt x="172" y="93"/>
                    <a:pt x="172" y="93"/>
                    <a:pt x="172" y="93"/>
                  </a:cubicBezTo>
                  <a:cubicBezTo>
                    <a:pt x="161" y="48"/>
                    <a:pt x="161" y="48"/>
                    <a:pt x="161" y="48"/>
                  </a:cubicBezTo>
                  <a:cubicBezTo>
                    <a:pt x="143" y="131"/>
                    <a:pt x="143" y="131"/>
                    <a:pt x="143" y="131"/>
                  </a:cubicBezTo>
                  <a:cubicBezTo>
                    <a:pt x="115" y="0"/>
                    <a:pt x="115" y="0"/>
                    <a:pt x="115" y="0"/>
                  </a:cubicBezTo>
                  <a:cubicBezTo>
                    <a:pt x="97" y="86"/>
                    <a:pt x="97" y="86"/>
                    <a:pt x="97" y="86"/>
                  </a:cubicBezTo>
                  <a:cubicBezTo>
                    <a:pt x="0" y="86"/>
                    <a:pt x="0" y="86"/>
                    <a:pt x="0" y="86"/>
                  </a:cubicBezTo>
                  <a:cubicBezTo>
                    <a:pt x="2" y="90"/>
                    <a:pt x="4" y="93"/>
                    <a:pt x="7" y="97"/>
                  </a:cubicBezTo>
                  <a:cubicBezTo>
                    <a:pt x="106" y="97"/>
                    <a:pt x="106" y="97"/>
                    <a:pt x="106" y="97"/>
                  </a:cubicBezTo>
                  <a:cubicBezTo>
                    <a:pt x="115" y="54"/>
                    <a:pt x="115" y="54"/>
                    <a:pt x="115" y="54"/>
                  </a:cubicBezTo>
                  <a:cubicBezTo>
                    <a:pt x="142" y="183"/>
                    <a:pt x="142" y="183"/>
                    <a:pt x="142" y="183"/>
                  </a:cubicBezTo>
                  <a:cubicBezTo>
                    <a:pt x="162" y="98"/>
                    <a:pt x="162" y="98"/>
                    <a:pt x="162" y="98"/>
                  </a:cubicBezTo>
                  <a:cubicBezTo>
                    <a:pt x="171" y="140"/>
                    <a:pt x="171" y="140"/>
                    <a:pt x="171" y="140"/>
                  </a:cubicBezTo>
                  <a:cubicBezTo>
                    <a:pt x="190" y="70"/>
                    <a:pt x="190" y="70"/>
                    <a:pt x="190" y="70"/>
                  </a:cubicBezTo>
                  <a:cubicBezTo>
                    <a:pt x="197" y="97"/>
                    <a:pt x="197" y="97"/>
                    <a:pt x="197" y="97"/>
                  </a:cubicBezTo>
                  <a:cubicBezTo>
                    <a:pt x="305" y="97"/>
                    <a:pt x="305" y="97"/>
                    <a:pt x="305" y="97"/>
                  </a:cubicBezTo>
                  <a:cubicBezTo>
                    <a:pt x="308" y="93"/>
                    <a:pt x="310" y="90"/>
                    <a:pt x="313" y="86"/>
                  </a:cubicBezTo>
                  <a:lnTo>
                    <a:pt x="206" y="86"/>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grpSp>
      <p:graphicFrame>
        <p:nvGraphicFramePr>
          <p:cNvPr id="9" name="Tableau 8">
            <a:extLst>
              <a:ext uri="{FF2B5EF4-FFF2-40B4-BE49-F238E27FC236}">
                <a16:creationId xmlns:a16="http://schemas.microsoft.com/office/drawing/2014/main" id="{5509EA70-AC6D-428E-E31D-522BD6FF00C5}"/>
              </a:ext>
            </a:extLst>
          </p:cNvPr>
          <p:cNvGraphicFramePr>
            <a:graphicFrameLocks noGrp="1"/>
          </p:cNvGraphicFramePr>
          <p:nvPr/>
        </p:nvGraphicFramePr>
        <p:xfrm>
          <a:off x="8530201" y="4919559"/>
          <a:ext cx="1296000" cy="949252"/>
        </p:xfrm>
        <a:graphic>
          <a:graphicData uri="http://schemas.openxmlformats.org/drawingml/2006/table">
            <a:tbl>
              <a:tblPr>
                <a:tableStyleId>{5C22544A-7EE6-4342-B048-85BDC9FD1C3A}</a:tableStyleId>
              </a:tblPr>
              <a:tblGrid>
                <a:gridCol w="672000">
                  <a:extLst>
                    <a:ext uri="{9D8B030D-6E8A-4147-A177-3AD203B41FA5}">
                      <a16:colId xmlns:a16="http://schemas.microsoft.com/office/drawing/2014/main" val="3289850098"/>
                    </a:ext>
                  </a:extLst>
                </a:gridCol>
                <a:gridCol w="624000">
                  <a:extLst>
                    <a:ext uri="{9D8B030D-6E8A-4147-A177-3AD203B41FA5}">
                      <a16:colId xmlns:a16="http://schemas.microsoft.com/office/drawing/2014/main" val="3986328372"/>
                    </a:ext>
                  </a:extLst>
                </a:gridCol>
              </a:tblGrid>
              <a:tr h="419412">
                <a:tc gridSpan="2">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25 à 44 ans </a:t>
                      </a:r>
                    </a:p>
                  </a:txBody>
                  <a:tcPr marL="59267" marR="59267"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800" b="0" u="none" strike="noStrike" kern="1200">
                        <a:solidFill>
                          <a:srgbClr val="3B2B4D"/>
                        </a:solidFill>
                        <a:effectLst/>
                        <a:latin typeface="Fira Sans" panose="020B0503050000020004" pitchFamily="34" charset="0"/>
                        <a:ea typeface="+mn-ea"/>
                        <a:cs typeface="Calibri Light" panose="020F0302020204030204" pitchFamily="34"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04488134"/>
                  </a:ext>
                </a:extLst>
              </a:tr>
              <a:tr h="529840">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mères</a:t>
                      </a:r>
                    </a:p>
                  </a:txBody>
                  <a:tcPr marL="59267" marR="5926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sans enfant</a:t>
                      </a:r>
                    </a:p>
                  </a:txBody>
                  <a:tcPr marL="59267" marR="5926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9042062"/>
                  </a:ext>
                </a:extLst>
              </a:tr>
            </a:tbl>
          </a:graphicData>
        </a:graphic>
      </p:graphicFrame>
      <p:sp>
        <p:nvSpPr>
          <p:cNvPr id="32" name="ZoneTexte 31">
            <a:extLst>
              <a:ext uri="{FF2B5EF4-FFF2-40B4-BE49-F238E27FC236}">
                <a16:creationId xmlns:a16="http://schemas.microsoft.com/office/drawing/2014/main" id="{4D21A13C-800B-14FE-71A6-700EE500F7CC}"/>
              </a:ext>
            </a:extLst>
          </p:cNvPr>
          <p:cNvSpPr txBox="1"/>
          <p:nvPr/>
        </p:nvSpPr>
        <p:spPr>
          <a:xfrm>
            <a:off x="11068875" y="5222070"/>
            <a:ext cx="991979" cy="600164"/>
          </a:xfrm>
          <a:prstGeom prst="rect">
            <a:avLst/>
          </a:prstGeom>
          <a:noFill/>
        </p:spPr>
        <p:txBody>
          <a:bodyPr wrap="square">
            <a:spAutoFit/>
          </a:bodyPr>
          <a:lstStyle/>
          <a:p>
            <a:pPr algn="ctr" defTabSz="1219170">
              <a:defRPr/>
            </a:pPr>
            <a:r>
              <a:rPr lang="fr-FR" sz="1100" dirty="0">
                <a:solidFill>
                  <a:srgbClr val="3B2B4D"/>
                </a:solidFill>
                <a:latin typeface="Fira Sans" panose="020B0503050000020004" pitchFamily="34" charset="0"/>
                <a:cs typeface="Calibri Light" panose="020F0302020204030204" pitchFamily="34" charset="0"/>
              </a:rPr>
              <a:t>Au moins un problème de santé</a:t>
            </a:r>
          </a:p>
        </p:txBody>
      </p:sp>
      <p:pic>
        <p:nvPicPr>
          <p:cNvPr id="28" name="Graphique 27" descr="Faire un zoom avant contour">
            <a:extLst>
              <a:ext uri="{FF2B5EF4-FFF2-40B4-BE49-F238E27FC236}">
                <a16:creationId xmlns:a16="http://schemas.microsoft.com/office/drawing/2014/main" id="{70E3BE97-3D43-CC14-9277-45E0127CDB9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596422">
            <a:off x="92625" y="986441"/>
            <a:ext cx="483260" cy="483260"/>
          </a:xfrm>
          <a:prstGeom prst="rect">
            <a:avLst/>
          </a:prstGeom>
        </p:spPr>
      </p:pic>
      <p:pic>
        <p:nvPicPr>
          <p:cNvPr id="29" name="Graphique 28" descr="Profil silhouette féminine">
            <a:extLst>
              <a:ext uri="{FF2B5EF4-FFF2-40B4-BE49-F238E27FC236}">
                <a16:creationId xmlns:a16="http://schemas.microsoft.com/office/drawing/2014/main" id="{0EB30C38-041C-D5C5-9155-75C7D21118A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471800" y="92431"/>
            <a:ext cx="639997" cy="640000"/>
          </a:xfrm>
          <a:prstGeom prst="rect">
            <a:avLst/>
          </a:prstGeom>
        </p:spPr>
      </p:pic>
      <p:graphicFrame>
        <p:nvGraphicFramePr>
          <p:cNvPr id="3" name="Tableau 2">
            <a:extLst>
              <a:ext uri="{FF2B5EF4-FFF2-40B4-BE49-F238E27FC236}">
                <a16:creationId xmlns:a16="http://schemas.microsoft.com/office/drawing/2014/main" id="{8FA3D1BB-9239-AA65-B864-94D01556B0A8}"/>
              </a:ext>
            </a:extLst>
          </p:cNvPr>
          <p:cNvGraphicFramePr>
            <a:graphicFrameLocks noGrp="1"/>
          </p:cNvGraphicFramePr>
          <p:nvPr/>
        </p:nvGraphicFramePr>
        <p:xfrm>
          <a:off x="3628067" y="5927362"/>
          <a:ext cx="8416684" cy="245263"/>
        </p:xfrm>
        <a:graphic>
          <a:graphicData uri="http://schemas.openxmlformats.org/drawingml/2006/table">
            <a:tbl>
              <a:tblPr>
                <a:tableStyleId>{5C22544A-7EE6-4342-B048-85BDC9FD1C3A}</a:tableStyleId>
              </a:tblPr>
              <a:tblGrid>
                <a:gridCol w="581731">
                  <a:extLst>
                    <a:ext uri="{9D8B030D-6E8A-4147-A177-3AD203B41FA5}">
                      <a16:colId xmlns:a16="http://schemas.microsoft.com/office/drawing/2014/main" val="875671890"/>
                    </a:ext>
                  </a:extLst>
                </a:gridCol>
                <a:gridCol w="531536">
                  <a:extLst>
                    <a:ext uri="{9D8B030D-6E8A-4147-A177-3AD203B41FA5}">
                      <a16:colId xmlns:a16="http://schemas.microsoft.com/office/drawing/2014/main" val="1231598532"/>
                    </a:ext>
                  </a:extLst>
                </a:gridCol>
                <a:gridCol w="620889">
                  <a:extLst>
                    <a:ext uri="{9D8B030D-6E8A-4147-A177-3AD203B41FA5}">
                      <a16:colId xmlns:a16="http://schemas.microsoft.com/office/drawing/2014/main" val="3116134758"/>
                    </a:ext>
                  </a:extLst>
                </a:gridCol>
                <a:gridCol w="524933">
                  <a:extLst>
                    <a:ext uri="{9D8B030D-6E8A-4147-A177-3AD203B41FA5}">
                      <a16:colId xmlns:a16="http://schemas.microsoft.com/office/drawing/2014/main" val="2796678513"/>
                    </a:ext>
                  </a:extLst>
                </a:gridCol>
                <a:gridCol w="462844">
                  <a:extLst>
                    <a:ext uri="{9D8B030D-6E8A-4147-A177-3AD203B41FA5}">
                      <a16:colId xmlns:a16="http://schemas.microsoft.com/office/drawing/2014/main" val="222229179"/>
                    </a:ext>
                  </a:extLst>
                </a:gridCol>
                <a:gridCol w="801511">
                  <a:extLst>
                    <a:ext uri="{9D8B030D-6E8A-4147-A177-3AD203B41FA5}">
                      <a16:colId xmlns:a16="http://schemas.microsoft.com/office/drawing/2014/main" val="1582769549"/>
                    </a:ext>
                  </a:extLst>
                </a:gridCol>
                <a:gridCol w="1286933">
                  <a:extLst>
                    <a:ext uri="{9D8B030D-6E8A-4147-A177-3AD203B41FA5}">
                      <a16:colId xmlns:a16="http://schemas.microsoft.com/office/drawing/2014/main" val="2751089908"/>
                    </a:ext>
                  </a:extLst>
                </a:gridCol>
                <a:gridCol w="722489">
                  <a:extLst>
                    <a:ext uri="{9D8B030D-6E8A-4147-A177-3AD203B41FA5}">
                      <a16:colId xmlns:a16="http://schemas.microsoft.com/office/drawing/2014/main" val="1604106643"/>
                    </a:ext>
                  </a:extLst>
                </a:gridCol>
                <a:gridCol w="930629">
                  <a:extLst>
                    <a:ext uri="{9D8B030D-6E8A-4147-A177-3AD203B41FA5}">
                      <a16:colId xmlns:a16="http://schemas.microsoft.com/office/drawing/2014/main" val="2796934304"/>
                    </a:ext>
                  </a:extLst>
                </a:gridCol>
                <a:gridCol w="1123228">
                  <a:extLst>
                    <a:ext uri="{9D8B030D-6E8A-4147-A177-3AD203B41FA5}">
                      <a16:colId xmlns:a16="http://schemas.microsoft.com/office/drawing/2014/main" val="3449812934"/>
                    </a:ext>
                  </a:extLst>
                </a:gridCol>
                <a:gridCol w="829961">
                  <a:extLst>
                    <a:ext uri="{9D8B030D-6E8A-4147-A177-3AD203B41FA5}">
                      <a16:colId xmlns:a16="http://schemas.microsoft.com/office/drawing/2014/main" val="4088224393"/>
                    </a:ext>
                  </a:extLst>
                </a:gridCol>
              </a:tblGrid>
              <a:tr h="245263">
                <a:tc>
                  <a:txBody>
                    <a:bodyPr/>
                    <a:lstStyle/>
                    <a:p>
                      <a:pPr algn="ctr" fontAlgn="ct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Base</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442</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809</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720</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938</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963</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319</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1 011</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518</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157</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2 486</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72180762"/>
                  </a:ext>
                </a:extLst>
              </a:tr>
            </a:tbl>
          </a:graphicData>
        </a:graphic>
      </p:graphicFrame>
    </p:spTree>
    <p:extLst>
      <p:ext uri="{BB962C8B-B14F-4D97-AF65-F5344CB8AC3E}">
        <p14:creationId xmlns:p14="http://schemas.microsoft.com/office/powerpoint/2010/main" val="3648726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47B94847-E6EF-8C40-94C3-4E6F2F931056}"/>
              </a:ext>
            </a:extLst>
          </p:cNvPr>
          <p:cNvGraphicFramePr>
            <a:graphicFrameLocks noGrp="1"/>
          </p:cNvGraphicFramePr>
          <p:nvPr>
            <p:extLst>
              <p:ext uri="{D42A27DB-BD31-4B8C-83A1-F6EECF244321}">
                <p14:modId xmlns:p14="http://schemas.microsoft.com/office/powerpoint/2010/main" val="3253422778"/>
              </p:ext>
            </p:extLst>
          </p:nvPr>
        </p:nvGraphicFramePr>
        <p:xfrm>
          <a:off x="209690" y="1782328"/>
          <a:ext cx="11749820" cy="4248886"/>
        </p:xfrm>
        <a:graphic>
          <a:graphicData uri="http://schemas.openxmlformats.org/drawingml/2006/table">
            <a:tbl>
              <a:tblPr>
                <a:tableStyleId>{5C22544A-7EE6-4342-B048-85BDC9FD1C3A}</a:tableStyleId>
              </a:tblPr>
              <a:tblGrid>
                <a:gridCol w="3424028">
                  <a:extLst>
                    <a:ext uri="{9D8B030D-6E8A-4147-A177-3AD203B41FA5}">
                      <a16:colId xmlns:a16="http://schemas.microsoft.com/office/drawing/2014/main" val="3347426777"/>
                    </a:ext>
                  </a:extLst>
                </a:gridCol>
                <a:gridCol w="677124">
                  <a:extLst>
                    <a:ext uri="{9D8B030D-6E8A-4147-A177-3AD203B41FA5}">
                      <a16:colId xmlns:a16="http://schemas.microsoft.com/office/drawing/2014/main" val="875671890"/>
                    </a:ext>
                  </a:extLst>
                </a:gridCol>
                <a:gridCol w="849852">
                  <a:extLst>
                    <a:ext uri="{9D8B030D-6E8A-4147-A177-3AD203B41FA5}">
                      <a16:colId xmlns:a16="http://schemas.microsoft.com/office/drawing/2014/main" val="1231598532"/>
                    </a:ext>
                  </a:extLst>
                </a:gridCol>
                <a:gridCol w="849852">
                  <a:extLst>
                    <a:ext uri="{9D8B030D-6E8A-4147-A177-3AD203B41FA5}">
                      <a16:colId xmlns:a16="http://schemas.microsoft.com/office/drawing/2014/main" val="3116134758"/>
                    </a:ext>
                  </a:extLst>
                </a:gridCol>
                <a:gridCol w="849852">
                  <a:extLst>
                    <a:ext uri="{9D8B030D-6E8A-4147-A177-3AD203B41FA5}">
                      <a16:colId xmlns:a16="http://schemas.microsoft.com/office/drawing/2014/main" val="2796678513"/>
                    </a:ext>
                  </a:extLst>
                </a:gridCol>
                <a:gridCol w="849852">
                  <a:extLst>
                    <a:ext uri="{9D8B030D-6E8A-4147-A177-3AD203B41FA5}">
                      <a16:colId xmlns:a16="http://schemas.microsoft.com/office/drawing/2014/main" val="222229179"/>
                    </a:ext>
                  </a:extLst>
                </a:gridCol>
                <a:gridCol w="849852">
                  <a:extLst>
                    <a:ext uri="{9D8B030D-6E8A-4147-A177-3AD203B41FA5}">
                      <a16:colId xmlns:a16="http://schemas.microsoft.com/office/drawing/2014/main" val="1582769549"/>
                    </a:ext>
                  </a:extLst>
                </a:gridCol>
                <a:gridCol w="926235">
                  <a:extLst>
                    <a:ext uri="{9D8B030D-6E8A-4147-A177-3AD203B41FA5}">
                      <a16:colId xmlns:a16="http://schemas.microsoft.com/office/drawing/2014/main" val="1624216984"/>
                    </a:ext>
                  </a:extLst>
                </a:gridCol>
                <a:gridCol w="773469">
                  <a:extLst>
                    <a:ext uri="{9D8B030D-6E8A-4147-A177-3AD203B41FA5}">
                      <a16:colId xmlns:a16="http://schemas.microsoft.com/office/drawing/2014/main" val="3300503746"/>
                    </a:ext>
                  </a:extLst>
                </a:gridCol>
                <a:gridCol w="849852">
                  <a:extLst>
                    <a:ext uri="{9D8B030D-6E8A-4147-A177-3AD203B41FA5}">
                      <a16:colId xmlns:a16="http://schemas.microsoft.com/office/drawing/2014/main" val="4136227110"/>
                    </a:ext>
                  </a:extLst>
                </a:gridCol>
                <a:gridCol w="849852">
                  <a:extLst>
                    <a:ext uri="{9D8B030D-6E8A-4147-A177-3AD203B41FA5}">
                      <a16:colId xmlns:a16="http://schemas.microsoft.com/office/drawing/2014/main" val="1691969719"/>
                    </a:ext>
                  </a:extLst>
                </a:gridCol>
              </a:tblGrid>
              <a:tr h="838395">
                <a:tc>
                  <a:txBody>
                    <a:bodyPr/>
                    <a:lstStyle/>
                    <a:p>
                      <a:pPr algn="l" rtl="0" fontAlgn="ctr"/>
                      <a:endParaRPr lang="en-GB" sz="1400" u="none" strike="noStrike" kern="1200" noProof="0" dirty="0">
                        <a:solidFill>
                          <a:srgbClr val="002060"/>
                        </a:solidFill>
                        <a:effectLst/>
                        <a:latin typeface="Fira Sans" panose="020B0503050000020004" pitchFamily="34" charset="0"/>
                        <a:ea typeface="+mn-ea"/>
                        <a:cs typeface="Calibri Light" panose="020F0302020204030204" pitchFamily="34" charset="0"/>
                      </a:endParaRP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200" b="1" u="none" strike="noStrike" noProof="0">
                          <a:solidFill>
                            <a:schemeClr val="bg1"/>
                          </a:solidFill>
                          <a:effectLst/>
                          <a:latin typeface="Fira Sans" panose="020B0503050000020004" pitchFamily="34" charset="0"/>
                          <a:ea typeface="+mn-ea"/>
                          <a:cs typeface="Calibri Light" panose="020F0302020204030204" pitchFamily="34" charset="0"/>
                        </a:rPr>
                        <a:t>TOTAL</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3B2B4D"/>
                    </a:solid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Moins de </a:t>
                      </a:r>
                    </a:p>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25 ans</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25 à 34 ans</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35 à 44 ans</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45 à 59 ans</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60 ans </a:t>
                      </a:r>
                    </a:p>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et plus</a:t>
                      </a:r>
                    </a:p>
                  </a:txBody>
                  <a:tcPr marL="59267" marR="59267" marT="0" marB="0" anchor="ctr">
                    <a:lnL w="12700" cmpd="sng">
                      <a:noFill/>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Mères d’enfants de moins de 3 ans</a:t>
                      </a:r>
                    </a:p>
                  </a:txBody>
                  <a:tcPr marL="59267" marR="59267"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Mères de 25 à 44 ans</a:t>
                      </a:r>
                    </a:p>
                  </a:txBody>
                  <a:tcPr marL="59267" marR="59267" marT="0"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0" u="none" strike="noStrike" noProof="0" dirty="0">
                          <a:solidFill>
                            <a:srgbClr val="3B2B4D"/>
                          </a:solidFill>
                          <a:effectLst/>
                          <a:latin typeface="Fira Sans" panose="020B0503050000020004" pitchFamily="34" charset="0"/>
                          <a:ea typeface="+mn-ea"/>
                          <a:cs typeface="Calibri Light" panose="020F0302020204030204" pitchFamily="34" charset="0"/>
                        </a:rPr>
                        <a:t>Personnes de 25 à 44 ans sans enfant</a:t>
                      </a:r>
                    </a:p>
                  </a:txBody>
                  <a:tcPr marL="59267" marR="59267" marT="0" marB="0" anchor="ctr">
                    <a:lnL w="12700" cap="flat" cmpd="sng" algn="ctr">
                      <a:noFill/>
                      <a:prstDash val="sysDot"/>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Femmes enceintes</a:t>
                      </a:r>
                    </a:p>
                  </a:txBody>
                  <a:tcPr marL="59267" marR="59267" marT="0"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r h="258559">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Base</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1" u="none" strike="noStrike" noProof="0">
                          <a:solidFill>
                            <a:schemeClr val="bg1">
                              <a:lumMod val="50000"/>
                            </a:schemeClr>
                          </a:solidFill>
                          <a:effectLst/>
                          <a:latin typeface="Fira Sans" panose="020B0503050000020004" pitchFamily="34" charset="0"/>
                        </a:rPr>
                        <a:t>3 872</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442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809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720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938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963</a:t>
                      </a:r>
                    </a:p>
                  </a:txBody>
                  <a:tcPr marL="6351" marR="6351" marT="6351" marB="0" anchor="ctr">
                    <a:lnL w="12700" cmpd="sng">
                      <a:noFill/>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319</a:t>
                      </a:r>
                    </a:p>
                  </a:txBody>
                  <a:tcPr marL="6351" marR="6351" marT="6351"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1 011</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518</a:t>
                      </a:r>
                    </a:p>
                  </a:txBody>
                  <a:tcPr marL="6351" marR="6351" marT="6351" marB="0" anchor="ctr">
                    <a:lnL w="12700" cap="flat" cmpd="sng" algn="ctr">
                      <a:noFill/>
                      <a:prstDash val="sysDot"/>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157</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20376265"/>
                  </a:ext>
                </a:extLst>
              </a:tr>
              <a:tr h="474248">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rPr>
                        <a:t>Les antibiotiques peuvent altérer le microbiote vaginal </a:t>
                      </a:r>
                    </a:p>
                  </a:txBody>
                  <a:tcPr marL="0" marR="0" marT="0" marB="0" anchor="ctr">
                    <a:lnL w="12700" cap="flat" cmpd="sng" algn="ctr">
                      <a:noFill/>
                      <a:prstDash val="sysDot"/>
                      <a:round/>
                      <a:headEnd type="none" w="med" len="med"/>
                      <a:tailEnd type="none" w="med" len="med"/>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69</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rPr>
                        <a:t>62</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60</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73</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73</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71</a:t>
                      </a:r>
                    </a:p>
                  </a:txBody>
                  <a:tcPr marL="6351" marR="6351" marT="6351" marB="0" anchor="ctr">
                    <a:lnL w="12700" cmpd="sng">
                      <a:noFill/>
                    </a:lnL>
                    <a:lnR w="12700" cap="flat" cmpd="sng" algn="ctr">
                      <a:solidFill>
                        <a:schemeClr val="bg1">
                          <a:lumMod val="95000"/>
                        </a:schemeClr>
                      </a:solidFill>
                      <a:prstDash val="solid"/>
                      <a:round/>
                      <a:headEnd type="none" w="med" len="med"/>
                      <a:tailEnd type="none" w="med" len="med"/>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63</a:t>
                      </a:r>
                    </a:p>
                  </a:txBody>
                  <a:tcPr marL="6351" marR="6351" marT="6351"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68</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64</a:t>
                      </a:r>
                    </a:p>
                  </a:txBody>
                  <a:tcPr marL="6351" marR="6351" marT="6351" marB="0" anchor="ctr">
                    <a:lnL w="12700" cap="flat" cmpd="sng" algn="ctr">
                      <a:noFill/>
                      <a:prstDash val="sysDot"/>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70</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576396">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cap="none" noProof="0">
                          <a:solidFill>
                            <a:srgbClr val="29193E"/>
                          </a:solidFill>
                          <a:effectLst/>
                          <a:latin typeface="Fira Sans" panose="020B0503050000020004" pitchFamily="34" charset="0"/>
                          <a:ea typeface="+mn-ea"/>
                          <a:cs typeface="+mn-cs"/>
                          <a:sym typeface="Arial"/>
                        </a:rPr>
                        <a:t>La sécheresse vaginale peut être liée à un déséquilibre du microbiote vaginal</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65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61</a:t>
                      </a:r>
                    </a:p>
                  </a:txBody>
                  <a:tcPr marL="6351" marR="6351" marT="6351" marB="0" anchor="ctr">
                    <a:lnL w="12700" cmpd="sng">
                      <a:noFill/>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63</a:t>
                      </a:r>
                    </a:p>
                  </a:txBody>
                  <a:tcPr marL="6351" marR="6351" marT="6351"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67</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67</a:t>
                      </a:r>
                    </a:p>
                  </a:txBody>
                  <a:tcPr marL="6351" marR="6351" marT="6351" marB="0" anchor="ctr">
                    <a:lnL w="12700" cap="flat" cmpd="sng" algn="ctr">
                      <a:noFill/>
                      <a:prstDash val="sysDot"/>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81</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6761963"/>
                  </a:ext>
                </a:extLst>
              </a:tr>
              <a:tr h="576396">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Le microbiote vaginal agit comme une barrière, nous protégeant des microorganismes pathogènes</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64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60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64</a:t>
                      </a:r>
                    </a:p>
                  </a:txBody>
                  <a:tcPr marL="6351" marR="6351" marT="6351" marB="0" anchor="ctr">
                    <a:lnL w="12700" cmpd="sng">
                      <a:noFill/>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58</a:t>
                      </a:r>
                    </a:p>
                  </a:txBody>
                  <a:tcPr marL="6351" marR="6351" marT="6351"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65</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58</a:t>
                      </a:r>
                    </a:p>
                  </a:txBody>
                  <a:tcPr marL="6351" marR="6351" marT="6351" marB="0" anchor="ctr">
                    <a:lnL w="12700" cap="flat" cmpd="sng" algn="ctr">
                      <a:noFill/>
                      <a:prstDash val="sysDot"/>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73</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5019864"/>
                  </a:ext>
                </a:extLst>
              </a:tr>
              <a:tr h="576396">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Toutes les femmes ont un microbiote vaginal, différent pour chacune d’elles</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64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61</a:t>
                      </a:r>
                    </a:p>
                  </a:txBody>
                  <a:tcPr marL="6351" marR="6351" marT="6351" marB="0" anchor="ctr">
                    <a:lnL w="12700" cmpd="sng">
                      <a:noFill/>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61</a:t>
                      </a:r>
                    </a:p>
                  </a:txBody>
                  <a:tcPr marL="6351" marR="6351" marT="6351"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62</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66</a:t>
                      </a:r>
                    </a:p>
                  </a:txBody>
                  <a:tcPr marL="6351" marR="6351" marT="6351" marB="0" anchor="ctr">
                    <a:lnL w="12700" cap="flat" cmpd="sng" algn="ctr">
                      <a:noFill/>
                      <a:prstDash val="sysDot"/>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70</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51089783"/>
                  </a:ext>
                </a:extLst>
              </a:tr>
              <a:tr h="474248">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rPr>
                        <a:t>Le vagin est auto-nettoyant</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57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64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61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50</a:t>
                      </a:r>
                    </a:p>
                  </a:txBody>
                  <a:tcPr marL="6351" marR="6351" marT="6351" marB="0" anchor="ctr">
                    <a:lnL w="12700" cmpd="sng">
                      <a:noFill/>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55</a:t>
                      </a:r>
                    </a:p>
                  </a:txBody>
                  <a:tcPr marL="6351" marR="6351" marT="6351"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59</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64</a:t>
                      </a:r>
                    </a:p>
                  </a:txBody>
                  <a:tcPr marL="6351" marR="6351" marT="6351" marB="0" anchor="ctr">
                    <a:lnL w="12700" cap="flat" cmpd="sng" algn="ctr">
                      <a:noFill/>
                      <a:prstDash val="sysDot"/>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64</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27081050"/>
                  </a:ext>
                </a:extLst>
              </a:tr>
              <a:tr h="474248">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rPr>
                        <a:t>De l’enfance à la ménopause, le microbiote vaginal d’une femme reste le même</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56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54</a:t>
                      </a:r>
                    </a:p>
                  </a:txBody>
                  <a:tcPr marL="6351" marR="6351" marT="6351" marB="0" anchor="ctr">
                    <a:lnL w="12700" cmpd="sng">
                      <a:noFill/>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51</a:t>
                      </a:r>
                    </a:p>
                  </a:txBody>
                  <a:tcPr marL="6351" marR="6351" marT="6351"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56</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56</a:t>
                      </a:r>
                    </a:p>
                  </a:txBody>
                  <a:tcPr marL="6351" marR="6351" marT="6351" marB="0" anchor="ctr">
                    <a:lnL w="12700" cap="flat" cmpd="sng" algn="ctr">
                      <a:noFill/>
                      <a:prstDash val="sysDot"/>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dirty="0">
                          <a:solidFill>
                            <a:srgbClr val="000000"/>
                          </a:solidFill>
                          <a:effectLst/>
                          <a:latin typeface="Fira Sans" panose="020B0503050000020004" pitchFamily="34" charset="0"/>
                        </a:rPr>
                        <a:t>60</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4589683"/>
                  </a:ext>
                </a:extLst>
              </a:tr>
            </a:tbl>
          </a:graphicData>
        </a:graphic>
      </p:graphicFrame>
      <p:sp>
        <p:nvSpPr>
          <p:cNvPr id="115" name="Google Shape;115;p17"/>
          <p:cNvSpPr txBox="1"/>
          <p:nvPr/>
        </p:nvSpPr>
        <p:spPr>
          <a:xfrm>
            <a:off x="720000" y="511904"/>
            <a:ext cx="10729200" cy="492400"/>
          </a:xfrm>
          <a:prstGeom prst="rect">
            <a:avLst/>
          </a:prstGeom>
          <a:noFill/>
          <a:ln>
            <a:noFill/>
          </a:ln>
        </p:spPr>
        <p:txBody>
          <a:bodyPr spcFirstLastPara="1" wrap="square" lIns="0" tIns="96000" rIns="0" bIns="96000" anchor="t" anchorCtr="0">
            <a:noAutofit/>
          </a:bodyPr>
          <a:lstStyle/>
          <a:p>
            <a:pPr defTabSz="1219170">
              <a:defRPr/>
            </a:pPr>
            <a:r>
              <a:rPr lang="fr-FR" dirty="0">
                <a:solidFill>
                  <a:srgbClr val="29193E"/>
                </a:solidFill>
                <a:latin typeface="Fira Sans ExtraBold"/>
                <a:ea typeface="Fira Sans ExtraBold"/>
                <a:cs typeface="Fira Sans ExtraBold"/>
                <a:sym typeface="Fira Sans ExtraBold"/>
              </a:rPr>
              <a:t>Les connaissances des femmes sur le microbiote vaginal varient en fonction de leur âge. </a:t>
            </a:r>
          </a:p>
        </p:txBody>
      </p:sp>
      <p:sp>
        <p:nvSpPr>
          <p:cNvPr id="6" name="Google Shape;116;p17">
            <a:extLst>
              <a:ext uri="{FF2B5EF4-FFF2-40B4-BE49-F238E27FC236}">
                <a16:creationId xmlns:a16="http://schemas.microsoft.com/office/drawing/2014/main" id="{109F6675-BE73-7BAB-CC35-DAEE508387CE}"/>
              </a:ext>
            </a:extLst>
          </p:cNvPr>
          <p:cNvSpPr txBox="1"/>
          <p:nvPr/>
        </p:nvSpPr>
        <p:spPr>
          <a:xfrm>
            <a:off x="720000" y="1067471"/>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a:solidFill>
                  <a:srgbClr val="A59DAE"/>
                </a:solidFill>
                <a:latin typeface="Fira Sans"/>
                <a:ea typeface="Fira Sans"/>
                <a:cs typeface="Fira Sans"/>
                <a:sym typeface="Fira Sans"/>
              </a:rPr>
              <a:t>Pour chacune des propositions suivantes, dites-nous si vous pensez qu’elle est VRAIE ou FAUSSE. Si vous n’êtes pas certaine de votre réponse, répondez « Je ne sais pas vraiment ». </a:t>
            </a:r>
          </a:p>
          <a:p>
            <a:pPr defTabSz="1219170">
              <a:buClr>
                <a:srgbClr val="000000"/>
              </a:buClr>
              <a:defRPr/>
            </a:pPr>
            <a:r>
              <a:rPr lang="fr-FR" sz="1333" i="1">
                <a:solidFill>
                  <a:srgbClr val="A59DAE"/>
                </a:solidFill>
                <a:latin typeface="Fira Sans"/>
                <a:ea typeface="Fira Sans"/>
                <a:cs typeface="Fira Sans"/>
                <a:sym typeface="Fira Sans"/>
              </a:rPr>
              <a:t>Base : Femmes (n = 3 872)</a:t>
            </a:r>
          </a:p>
        </p:txBody>
      </p:sp>
      <p:sp>
        <p:nvSpPr>
          <p:cNvPr id="3" name="ZoneTexte 2">
            <a:extLst>
              <a:ext uri="{FF2B5EF4-FFF2-40B4-BE49-F238E27FC236}">
                <a16:creationId xmlns:a16="http://schemas.microsoft.com/office/drawing/2014/main" id="{06219555-632C-F96E-95BB-BACA0539BE12}"/>
              </a:ext>
            </a:extLst>
          </p:cNvPr>
          <p:cNvSpPr txBox="1"/>
          <p:nvPr/>
        </p:nvSpPr>
        <p:spPr>
          <a:xfrm>
            <a:off x="0" y="2049868"/>
            <a:ext cx="1764792" cy="276999"/>
          </a:xfrm>
          <a:prstGeom prst="rect">
            <a:avLst/>
          </a:prstGeom>
          <a:solidFill>
            <a:srgbClr val="D68CB5"/>
          </a:solidFill>
        </p:spPr>
        <p:txBody>
          <a:bodyPr wrap="square">
            <a:spAutoFit/>
          </a:bodyPr>
          <a:lstStyle/>
          <a:p>
            <a:pPr defTabSz="1219170" fontAlgn="b">
              <a:buClr>
                <a:srgbClr val="000000"/>
              </a:buClr>
              <a:defRPr/>
            </a:pPr>
            <a:r>
              <a:rPr lang="fr-FR" sz="1200" dirty="0">
                <a:solidFill>
                  <a:prstClr val="white"/>
                </a:solidFill>
                <a:latin typeface="Fira Sans" panose="020B0503050000020004" pitchFamily="34" charset="0"/>
                <a:cs typeface="Calibri" panose="020F0502020204030204" pitchFamily="34" charset="0"/>
                <a:sym typeface="Arial"/>
              </a:rPr>
              <a:t>% de bonnes réponses</a:t>
            </a:r>
          </a:p>
        </p:txBody>
      </p:sp>
      <p:sp>
        <p:nvSpPr>
          <p:cNvPr id="5" name="Google Shape;115;p17">
            <a:extLst>
              <a:ext uri="{FF2B5EF4-FFF2-40B4-BE49-F238E27FC236}">
                <a16:creationId xmlns:a16="http://schemas.microsoft.com/office/drawing/2014/main" id="{8585B974-B041-85C3-B5D2-94461A7517BC}"/>
              </a:ext>
            </a:extLst>
          </p:cNvPr>
          <p:cNvSpPr txBox="1"/>
          <p:nvPr/>
        </p:nvSpPr>
        <p:spPr>
          <a:xfrm>
            <a:off x="10414257" y="603576"/>
            <a:ext cx="706756"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1600" i="1">
                <a:solidFill>
                  <a:srgbClr val="29193E"/>
                </a:solidFill>
                <a:latin typeface="Fira Sans ExtraBold"/>
                <a:ea typeface="Fira Sans ExtraBold"/>
                <a:cs typeface="Fira Sans ExtraBold"/>
                <a:sym typeface="Fira Sans ExtraBold"/>
              </a:rPr>
              <a:t>(1/2)</a:t>
            </a:r>
          </a:p>
        </p:txBody>
      </p:sp>
      <p:pic>
        <p:nvPicPr>
          <p:cNvPr id="12" name="Graphique 11" descr="Faire un zoom avant contour">
            <a:extLst>
              <a:ext uri="{FF2B5EF4-FFF2-40B4-BE49-F238E27FC236}">
                <a16:creationId xmlns:a16="http://schemas.microsoft.com/office/drawing/2014/main" id="{F6C9FCE8-B27E-FD14-F1AD-EFAF6C965CB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596422">
            <a:off x="92625" y="981443"/>
            <a:ext cx="483260" cy="483260"/>
          </a:xfrm>
          <a:prstGeom prst="rect">
            <a:avLst/>
          </a:prstGeom>
        </p:spPr>
      </p:pic>
      <p:pic>
        <p:nvPicPr>
          <p:cNvPr id="13" name="Graphique 12" descr="Profil silhouette féminine">
            <a:extLst>
              <a:ext uri="{FF2B5EF4-FFF2-40B4-BE49-F238E27FC236}">
                <a16:creationId xmlns:a16="http://schemas.microsoft.com/office/drawing/2014/main" id="{8BE2138C-4EFD-772C-BD7B-F5671940CB3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71800" y="92431"/>
            <a:ext cx="639997" cy="640000"/>
          </a:xfrm>
          <a:prstGeom prst="rect">
            <a:avLst/>
          </a:prstGeom>
        </p:spPr>
      </p:pic>
      <p:graphicFrame>
        <p:nvGraphicFramePr>
          <p:cNvPr id="7" name="Tableau 3">
            <a:extLst>
              <a:ext uri="{FF2B5EF4-FFF2-40B4-BE49-F238E27FC236}">
                <a16:creationId xmlns:a16="http://schemas.microsoft.com/office/drawing/2014/main" id="{B6A97770-1750-6F4F-E1AE-AFF16B766583}"/>
              </a:ext>
            </a:extLst>
          </p:cNvPr>
          <p:cNvGraphicFramePr>
            <a:graphicFrameLocks noGrp="1"/>
          </p:cNvGraphicFramePr>
          <p:nvPr/>
        </p:nvGraphicFramePr>
        <p:xfrm>
          <a:off x="931144" y="6249995"/>
          <a:ext cx="4685182" cy="432000"/>
        </p:xfrm>
        <a:graphic>
          <a:graphicData uri="http://schemas.openxmlformats.org/drawingml/2006/table">
            <a:tbl>
              <a:tblPr firstRow="1" bandRow="1">
                <a:tableStyleId>{5C22544A-7EE6-4342-B048-85BDC9FD1C3A}</a:tableStyleId>
              </a:tblPr>
              <a:tblGrid>
                <a:gridCol w="2342591">
                  <a:extLst>
                    <a:ext uri="{9D8B030D-6E8A-4147-A177-3AD203B41FA5}">
                      <a16:colId xmlns:a16="http://schemas.microsoft.com/office/drawing/2014/main" val="1778144427"/>
                    </a:ext>
                  </a:extLst>
                </a:gridCol>
                <a:gridCol w="2342591">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8" name="Ellipse 10">
            <a:extLst>
              <a:ext uri="{FF2B5EF4-FFF2-40B4-BE49-F238E27FC236}">
                <a16:creationId xmlns:a16="http://schemas.microsoft.com/office/drawing/2014/main" id="{576DBF2A-994B-9C6F-EDFD-4F4E71494D74}"/>
              </a:ext>
            </a:extLst>
          </p:cNvPr>
          <p:cNvSpPr/>
          <p:nvPr/>
        </p:nvSpPr>
        <p:spPr>
          <a:xfrm>
            <a:off x="965592" y="6402489"/>
            <a:ext cx="144000" cy="141532"/>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4" name="Ellipse 11">
            <a:extLst>
              <a:ext uri="{FF2B5EF4-FFF2-40B4-BE49-F238E27FC236}">
                <a16:creationId xmlns:a16="http://schemas.microsoft.com/office/drawing/2014/main" id="{2DC69A33-E3D6-CE1E-17EB-3C57635A4580}"/>
              </a:ext>
            </a:extLst>
          </p:cNvPr>
          <p:cNvSpPr/>
          <p:nvPr/>
        </p:nvSpPr>
        <p:spPr>
          <a:xfrm>
            <a:off x="3318947" y="6402489"/>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C107"/>
              </a:solidFill>
              <a:latin typeface="Arial"/>
              <a:sym typeface="Arial"/>
            </a:endParaRPr>
          </a:p>
        </p:txBody>
      </p:sp>
    </p:spTree>
    <p:extLst>
      <p:ext uri="{BB962C8B-B14F-4D97-AF65-F5344CB8AC3E}">
        <p14:creationId xmlns:p14="http://schemas.microsoft.com/office/powerpoint/2010/main" val="33994153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1447C1BA-3D75-87D3-4D6C-305EEC87C5B7}"/>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C881C4D2-A55F-0146-FA04-E0BE94AB09ED}"/>
              </a:ext>
            </a:extLst>
          </p:cNvPr>
          <p:cNvGraphicFramePr>
            <a:graphicFrameLocks noGrp="1"/>
          </p:cNvGraphicFramePr>
          <p:nvPr>
            <p:extLst>
              <p:ext uri="{D42A27DB-BD31-4B8C-83A1-F6EECF244321}">
                <p14:modId xmlns:p14="http://schemas.microsoft.com/office/powerpoint/2010/main" val="730997785"/>
              </p:ext>
            </p:extLst>
          </p:nvPr>
        </p:nvGraphicFramePr>
        <p:xfrm>
          <a:off x="371030" y="2049865"/>
          <a:ext cx="11641849" cy="3826822"/>
        </p:xfrm>
        <a:graphic>
          <a:graphicData uri="http://schemas.openxmlformats.org/drawingml/2006/table">
            <a:tbl>
              <a:tblPr>
                <a:tableStyleId>{5C22544A-7EE6-4342-B048-85BDC9FD1C3A}</a:tableStyleId>
              </a:tblPr>
              <a:tblGrid>
                <a:gridCol w="3266433">
                  <a:extLst>
                    <a:ext uri="{9D8B030D-6E8A-4147-A177-3AD203B41FA5}">
                      <a16:colId xmlns:a16="http://schemas.microsoft.com/office/drawing/2014/main" val="3347426777"/>
                    </a:ext>
                  </a:extLst>
                </a:gridCol>
                <a:gridCol w="715003">
                  <a:extLst>
                    <a:ext uri="{9D8B030D-6E8A-4147-A177-3AD203B41FA5}">
                      <a16:colId xmlns:a16="http://schemas.microsoft.com/office/drawing/2014/main" val="875671890"/>
                    </a:ext>
                  </a:extLst>
                </a:gridCol>
                <a:gridCol w="851157">
                  <a:extLst>
                    <a:ext uri="{9D8B030D-6E8A-4147-A177-3AD203B41FA5}">
                      <a16:colId xmlns:a16="http://schemas.microsoft.com/office/drawing/2014/main" val="1231598532"/>
                    </a:ext>
                  </a:extLst>
                </a:gridCol>
                <a:gridCol w="851157">
                  <a:extLst>
                    <a:ext uri="{9D8B030D-6E8A-4147-A177-3AD203B41FA5}">
                      <a16:colId xmlns:a16="http://schemas.microsoft.com/office/drawing/2014/main" val="3116134758"/>
                    </a:ext>
                  </a:extLst>
                </a:gridCol>
                <a:gridCol w="851157">
                  <a:extLst>
                    <a:ext uri="{9D8B030D-6E8A-4147-A177-3AD203B41FA5}">
                      <a16:colId xmlns:a16="http://schemas.microsoft.com/office/drawing/2014/main" val="2796678513"/>
                    </a:ext>
                  </a:extLst>
                </a:gridCol>
                <a:gridCol w="851157">
                  <a:extLst>
                    <a:ext uri="{9D8B030D-6E8A-4147-A177-3AD203B41FA5}">
                      <a16:colId xmlns:a16="http://schemas.microsoft.com/office/drawing/2014/main" val="222229179"/>
                    </a:ext>
                  </a:extLst>
                </a:gridCol>
                <a:gridCol w="851157">
                  <a:extLst>
                    <a:ext uri="{9D8B030D-6E8A-4147-A177-3AD203B41FA5}">
                      <a16:colId xmlns:a16="http://schemas.microsoft.com/office/drawing/2014/main" val="1582769549"/>
                    </a:ext>
                  </a:extLst>
                </a:gridCol>
                <a:gridCol w="851157">
                  <a:extLst>
                    <a:ext uri="{9D8B030D-6E8A-4147-A177-3AD203B41FA5}">
                      <a16:colId xmlns:a16="http://schemas.microsoft.com/office/drawing/2014/main" val="644110198"/>
                    </a:ext>
                  </a:extLst>
                </a:gridCol>
                <a:gridCol w="851157">
                  <a:extLst>
                    <a:ext uri="{9D8B030D-6E8A-4147-A177-3AD203B41FA5}">
                      <a16:colId xmlns:a16="http://schemas.microsoft.com/office/drawing/2014/main" val="1253315046"/>
                    </a:ext>
                  </a:extLst>
                </a:gridCol>
                <a:gridCol w="851157">
                  <a:extLst>
                    <a:ext uri="{9D8B030D-6E8A-4147-A177-3AD203B41FA5}">
                      <a16:colId xmlns:a16="http://schemas.microsoft.com/office/drawing/2014/main" val="3608675664"/>
                    </a:ext>
                  </a:extLst>
                </a:gridCol>
                <a:gridCol w="851157">
                  <a:extLst>
                    <a:ext uri="{9D8B030D-6E8A-4147-A177-3AD203B41FA5}">
                      <a16:colId xmlns:a16="http://schemas.microsoft.com/office/drawing/2014/main" val="2699650114"/>
                    </a:ext>
                  </a:extLst>
                </a:gridCol>
              </a:tblGrid>
              <a:tr h="846965">
                <a:tc>
                  <a:txBody>
                    <a:bodyPr/>
                    <a:lstStyle/>
                    <a:p>
                      <a:pPr algn="l" rtl="0" fontAlgn="ctr"/>
                      <a:endParaRPr lang="en-GB" sz="1400" u="none" strike="noStrike" kern="1200" noProof="0" dirty="0">
                        <a:solidFill>
                          <a:srgbClr val="002060"/>
                        </a:solidFill>
                        <a:effectLst/>
                        <a:latin typeface="Fira Sans" panose="020B0503050000020004" pitchFamily="34" charset="0"/>
                        <a:ea typeface="+mn-ea"/>
                        <a:cs typeface="Calibri Light" panose="020F0302020204030204" pitchFamily="34" charset="0"/>
                      </a:endParaRP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200" b="1" u="none" strike="noStrike" noProof="0">
                          <a:solidFill>
                            <a:schemeClr val="bg1"/>
                          </a:solidFill>
                          <a:effectLst/>
                          <a:latin typeface="Fira Sans" panose="020B0503050000020004" pitchFamily="34" charset="0"/>
                          <a:ea typeface="+mn-ea"/>
                          <a:cs typeface="Calibri Light" panose="020F0302020204030204" pitchFamily="34" charset="0"/>
                        </a:rPr>
                        <a:t>TOTAL</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3B2B4D"/>
                    </a:solid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Moins de </a:t>
                      </a:r>
                    </a:p>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25 ans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25 à 34 ans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35 à 44 ans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45 à 59 ans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60 ans </a:t>
                      </a:r>
                    </a:p>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et plus</a:t>
                      </a:r>
                    </a:p>
                  </a:txBody>
                  <a:tcPr marL="0" marR="0" marT="0" marB="0" anchor="ctr">
                    <a:lnL w="12700" cmpd="sng">
                      <a:noFill/>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dirty="0">
                          <a:solidFill>
                            <a:srgbClr val="3B2B4D"/>
                          </a:solidFill>
                          <a:effectLst/>
                          <a:latin typeface="Fira Sans" panose="020B0503050000020004" pitchFamily="34" charset="0"/>
                          <a:ea typeface="+mn-ea"/>
                          <a:cs typeface="Calibri Light" panose="020F0302020204030204" pitchFamily="34" charset="0"/>
                        </a:rPr>
                        <a:t>Mères d’enfants de moins de 3 ans</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Mères de 25 à 44 ans</a:t>
                      </a:r>
                    </a:p>
                  </a:txBody>
                  <a:tcPr marL="0" marR="0" marT="0"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0" u="none" strike="noStrike" noProof="0" dirty="0">
                          <a:solidFill>
                            <a:srgbClr val="3B2B4D"/>
                          </a:solidFill>
                          <a:effectLst/>
                          <a:latin typeface="Fira Sans" panose="020B0503050000020004" pitchFamily="34" charset="0"/>
                          <a:ea typeface="+mn-ea"/>
                          <a:cs typeface="Calibri Light" panose="020F0302020204030204" pitchFamily="34" charset="0"/>
                        </a:rPr>
                        <a:t>Personnes de 25 à 44 ans sans enfant</a:t>
                      </a:r>
                    </a:p>
                  </a:txBody>
                  <a:tcPr marL="0" marR="0" marT="0" marB="0" anchor="ctr">
                    <a:lnL w="12700" cap="flat" cmpd="sng" algn="ctr">
                      <a:noFill/>
                      <a:prstDash val="sysDot"/>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Femmes enceintes</a:t>
                      </a:r>
                    </a:p>
                  </a:txBody>
                  <a:tcPr marL="0" marR="0" marT="0"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r h="276256">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Base</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1" u="none" strike="noStrike" noProof="0">
                          <a:solidFill>
                            <a:schemeClr val="bg1">
                              <a:lumMod val="50000"/>
                            </a:schemeClr>
                          </a:solidFill>
                          <a:effectLst/>
                          <a:latin typeface="Fira Sans" panose="020B0503050000020004" pitchFamily="34" charset="0"/>
                        </a:rPr>
                        <a:t>3 872</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442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809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720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938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963</a:t>
                      </a:r>
                    </a:p>
                  </a:txBody>
                  <a:tcPr marL="6351" marR="6351" marT="6351" marB="0" anchor="ctr">
                    <a:lnL w="12700" cmpd="sng">
                      <a:noFill/>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319</a:t>
                      </a:r>
                    </a:p>
                  </a:txBody>
                  <a:tcPr marL="6351" marR="6351" marT="6351"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1 011</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518</a:t>
                      </a:r>
                    </a:p>
                  </a:txBody>
                  <a:tcPr marL="6351" marR="6351" marT="6351" marB="0" anchor="ctr">
                    <a:lnL w="12700" cap="flat" cmpd="sng" algn="ctr">
                      <a:noFill/>
                      <a:prstDash val="sysDot"/>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157</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20376265"/>
                  </a:ext>
                </a:extLst>
              </a:tr>
              <a:tr h="591737">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cap="none" noProof="0">
                          <a:solidFill>
                            <a:srgbClr val="29193E"/>
                          </a:solidFill>
                          <a:effectLst/>
                          <a:latin typeface="Fira Sans" panose="020B0503050000020004" pitchFamily="34" charset="0"/>
                          <a:ea typeface="+mn-ea"/>
                          <a:cs typeface="+mn-cs"/>
                          <a:sym typeface="Arial"/>
                        </a:rPr>
                        <a:t>La prise de probiotiques est bénéfique en cas de vaginose bactérienne, de candidose ou de cystite</a:t>
                      </a:r>
                    </a:p>
                  </a:txBody>
                  <a:tcPr marL="0" marR="0" marT="0" marB="0" anchor="ctr">
                    <a:lnL w="12700" cap="flat" cmpd="sng" algn="ctr">
                      <a:noFill/>
                      <a:prstDash val="sysDot"/>
                      <a:round/>
                      <a:headEnd type="none" w="med" len="med"/>
                      <a:tailEnd type="none" w="med" len="med"/>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56</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52</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54</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60</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60</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53</a:t>
                      </a:r>
                    </a:p>
                  </a:txBody>
                  <a:tcPr marL="6351" marR="6351" marT="6351" marB="0" anchor="ctr">
                    <a:lnL w="12700" cmpd="sng">
                      <a:noFill/>
                    </a:lnL>
                    <a:lnR w="12700" cap="flat" cmpd="sng" algn="ctr">
                      <a:solidFill>
                        <a:schemeClr val="bg1">
                          <a:lumMod val="95000"/>
                        </a:schemeClr>
                      </a:solidFill>
                      <a:prstDash val="solid"/>
                      <a:round/>
                      <a:headEnd type="none" w="med" len="med"/>
                      <a:tailEnd type="none" w="med" len="med"/>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56</a:t>
                      </a:r>
                    </a:p>
                  </a:txBody>
                  <a:tcPr marL="6351" marR="6351" marT="6351"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60</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52</a:t>
                      </a:r>
                    </a:p>
                  </a:txBody>
                  <a:tcPr marL="6351" marR="6351" marT="6351" marB="0" anchor="ctr">
                    <a:lnL w="12700" cap="flat" cmpd="sng" algn="ctr">
                      <a:noFill/>
                      <a:prstDash val="sysDot"/>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63</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506709">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rPr>
                        <a:t>Fumer n’a pas de conséquences sur le microbiote vaginal </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50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58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rPr>
                        <a:t>45</a:t>
                      </a:r>
                    </a:p>
                  </a:txBody>
                  <a:tcPr marL="6351" marR="6351" marT="6351" marB="0" anchor="ctr">
                    <a:lnL w="12700" cmpd="sng">
                      <a:noFill/>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48</a:t>
                      </a:r>
                    </a:p>
                  </a:txBody>
                  <a:tcPr marL="6351" marR="6351" marT="6351"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53</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51</a:t>
                      </a:r>
                    </a:p>
                  </a:txBody>
                  <a:tcPr marL="6351" marR="6351" marT="6351" marB="0" anchor="ctr">
                    <a:lnL w="12700" cap="flat" cmpd="sng" algn="ctr">
                      <a:noFill/>
                      <a:prstDash val="sysDot"/>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52</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6761963"/>
                  </a:ext>
                </a:extLst>
              </a:tr>
              <a:tr h="506709">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Le microbiote intestinal influence le microbiote vaginal </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45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43</a:t>
                      </a:r>
                    </a:p>
                  </a:txBody>
                  <a:tcPr marL="6351" marR="6351" marT="6351" marB="0" anchor="ctr">
                    <a:lnL w="12700" cmpd="sng">
                      <a:noFill/>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42</a:t>
                      </a:r>
                    </a:p>
                  </a:txBody>
                  <a:tcPr marL="6351" marR="6351" marT="6351"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49</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41</a:t>
                      </a:r>
                    </a:p>
                  </a:txBody>
                  <a:tcPr marL="6351" marR="6351" marT="6351" marB="0" anchor="ctr">
                    <a:lnL w="12700" cap="flat" cmpd="sng" algn="ctr">
                      <a:noFill/>
                      <a:prstDash val="sysDot"/>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52</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5019864"/>
                  </a:ext>
                </a:extLst>
              </a:tr>
              <a:tr h="591737">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fr-FR" sz="1200" b="0" i="0" u="none" strike="noStrike" cap="none" normalizeH="0" baseline="0" noProof="0">
                          <a:ln>
                            <a:noFill/>
                          </a:ln>
                          <a:solidFill>
                            <a:srgbClr val="29193E"/>
                          </a:solidFill>
                          <a:effectLst/>
                          <a:uLnTx/>
                          <a:uFillTx/>
                          <a:latin typeface="Fira Sans" panose="020B0503050000020004" pitchFamily="34" charset="0"/>
                          <a:ea typeface="+mn-ea"/>
                          <a:cs typeface="+mn-cs"/>
                          <a:sym typeface="Arial"/>
                        </a:rPr>
                        <a:t>Le mode d’accouchement </a:t>
                      </a:r>
                      <a:r>
                        <a:rPr kumimoji="0" lang="fr-FR" sz="900" b="0" i="0" u="none" strike="noStrike" cap="none" normalizeH="0" baseline="0" noProof="0">
                          <a:ln>
                            <a:noFill/>
                          </a:ln>
                          <a:solidFill>
                            <a:srgbClr val="29193E"/>
                          </a:solidFill>
                          <a:effectLst/>
                          <a:uLnTx/>
                          <a:uFillTx/>
                          <a:latin typeface="Fira Sans" panose="020B0503050000020004" pitchFamily="34" charset="0"/>
                          <a:ea typeface="+mn-ea"/>
                          <a:cs typeface="+mn-cs"/>
                          <a:sym typeface="Arial"/>
                        </a:rPr>
                        <a:t>(par voie basse ou par césarienne) </a:t>
                      </a:r>
                      <a:r>
                        <a:rPr kumimoji="0" lang="fr-FR" sz="1200" b="0" i="0" u="none" strike="noStrike" cap="none" normalizeH="0" baseline="0" noProof="0">
                          <a:ln>
                            <a:noFill/>
                          </a:ln>
                          <a:solidFill>
                            <a:srgbClr val="29193E"/>
                          </a:solidFill>
                          <a:effectLst/>
                          <a:uLnTx/>
                          <a:uFillTx/>
                          <a:latin typeface="Fira Sans" panose="020B0503050000020004" pitchFamily="34" charset="0"/>
                          <a:ea typeface="+mn-ea"/>
                          <a:cs typeface="+mn-cs"/>
                          <a:sym typeface="Arial"/>
                        </a:rPr>
                        <a:t>pourrait avoir un impact sur le microbiote intestinal du nouveau-né </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37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44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41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31</a:t>
                      </a:r>
                    </a:p>
                  </a:txBody>
                  <a:tcPr marL="6351" marR="6351" marT="6351" marB="0" anchor="ctr">
                    <a:lnL w="12700" cmpd="sng">
                      <a:noFill/>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49</a:t>
                      </a:r>
                    </a:p>
                  </a:txBody>
                  <a:tcPr marL="6351" marR="6351" marT="6351"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48</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34</a:t>
                      </a:r>
                    </a:p>
                  </a:txBody>
                  <a:tcPr marL="6351" marR="6351" marT="6351" marB="0" anchor="ctr">
                    <a:lnL w="12700" cap="flat" cmpd="sng" algn="ctr">
                      <a:noFill/>
                      <a:prstDash val="sysDot"/>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57</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51089783"/>
                  </a:ext>
                </a:extLst>
              </a:tr>
              <a:tr h="506709">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rPr>
                        <a:t>Les pilules œstroprogestatives pourraient protéger le microbiote vaginal</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21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22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24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21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22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18</a:t>
                      </a:r>
                    </a:p>
                  </a:txBody>
                  <a:tcPr marL="6351" marR="6351" marT="6351" marB="0" anchor="ctr">
                    <a:lnL w="12700" cmpd="sng">
                      <a:noFill/>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32</a:t>
                      </a:r>
                    </a:p>
                  </a:txBody>
                  <a:tcPr marL="6351" marR="6351" marT="6351"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25</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19</a:t>
                      </a:r>
                    </a:p>
                  </a:txBody>
                  <a:tcPr marL="6351" marR="6351" marT="6351" marB="0" anchor="ctr">
                    <a:lnL w="12700" cap="flat" cmpd="sng" algn="ctr">
                      <a:noFill/>
                      <a:prstDash val="sysDot"/>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dirty="0">
                          <a:solidFill>
                            <a:srgbClr val="CAD300"/>
                          </a:solidFill>
                          <a:effectLst/>
                          <a:latin typeface="Fira Sans" panose="020B0503050000020004" pitchFamily="34" charset="0"/>
                          <a:ea typeface="+mn-ea"/>
                          <a:cs typeface="+mn-cs"/>
                        </a:rPr>
                        <a:t>40</a:t>
                      </a:r>
                    </a:p>
                  </a:txBody>
                  <a:tcPr marL="6351" marR="6351" marT="6351" marB="0" anchor="ctr">
                    <a:lnL w="12700"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27081050"/>
                  </a:ext>
                </a:extLst>
              </a:tr>
            </a:tbl>
          </a:graphicData>
        </a:graphic>
      </p:graphicFrame>
      <p:sp>
        <p:nvSpPr>
          <p:cNvPr id="115" name="Google Shape;115;p17">
            <a:extLst>
              <a:ext uri="{FF2B5EF4-FFF2-40B4-BE49-F238E27FC236}">
                <a16:creationId xmlns:a16="http://schemas.microsoft.com/office/drawing/2014/main" id="{DE1B3980-751F-75DD-A917-28F534D83B5C}"/>
              </a:ext>
            </a:extLst>
          </p:cNvPr>
          <p:cNvSpPr txBox="1"/>
          <p:nvPr/>
        </p:nvSpPr>
        <p:spPr>
          <a:xfrm>
            <a:off x="720000" y="539407"/>
            <a:ext cx="10729200" cy="492400"/>
          </a:xfrm>
          <a:prstGeom prst="rect">
            <a:avLst/>
          </a:prstGeom>
          <a:noFill/>
          <a:ln>
            <a:noFill/>
          </a:ln>
        </p:spPr>
        <p:txBody>
          <a:bodyPr spcFirstLastPara="1" wrap="square" lIns="0" tIns="96000" rIns="0" bIns="96000" anchor="t" anchorCtr="0">
            <a:noAutofit/>
          </a:bodyPr>
          <a:lstStyle/>
          <a:p>
            <a:pPr defTabSz="1219170">
              <a:defRPr/>
            </a:pPr>
            <a:r>
              <a:rPr lang="fr-FR" dirty="0">
                <a:solidFill>
                  <a:srgbClr val="29193E"/>
                </a:solidFill>
                <a:latin typeface="Fira Sans ExtraBold"/>
                <a:ea typeface="Fira Sans ExtraBold"/>
                <a:cs typeface="Fira Sans ExtraBold"/>
                <a:sym typeface="Fira Sans ExtraBold"/>
              </a:rPr>
              <a:t>Les connaissances des femmes sur le microbiote vaginal varient en fonction de leur âge. </a:t>
            </a:r>
          </a:p>
        </p:txBody>
      </p:sp>
      <p:sp>
        <p:nvSpPr>
          <p:cNvPr id="6" name="Google Shape;116;p17">
            <a:extLst>
              <a:ext uri="{FF2B5EF4-FFF2-40B4-BE49-F238E27FC236}">
                <a16:creationId xmlns:a16="http://schemas.microsoft.com/office/drawing/2014/main" id="{588D86D4-6A23-4CB8-A290-8C6F70ED85BB}"/>
              </a:ext>
            </a:extLst>
          </p:cNvPr>
          <p:cNvSpPr txBox="1"/>
          <p:nvPr/>
        </p:nvSpPr>
        <p:spPr>
          <a:xfrm>
            <a:off x="720000" y="1076637"/>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a:solidFill>
                  <a:srgbClr val="A59DAE"/>
                </a:solidFill>
                <a:latin typeface="Fira Sans"/>
                <a:ea typeface="Fira Sans"/>
                <a:cs typeface="Fira Sans"/>
                <a:sym typeface="Fira Sans"/>
              </a:rPr>
              <a:t>Pour chacune des propositions suivantes, dites-nous si vous pensez qu’elle est VRAIE ou FAUSSE. Si vous n’êtes pas certaine de votre réponse, répondez « Je ne sais pas vraiment ». </a:t>
            </a:r>
          </a:p>
          <a:p>
            <a:pPr defTabSz="1219170">
              <a:buClr>
                <a:srgbClr val="000000"/>
              </a:buClr>
              <a:defRPr/>
            </a:pPr>
            <a:r>
              <a:rPr lang="fr-FR" sz="1333" i="1">
                <a:solidFill>
                  <a:srgbClr val="A59DAE"/>
                </a:solidFill>
                <a:latin typeface="Fira Sans"/>
                <a:ea typeface="Fira Sans"/>
                <a:cs typeface="Fira Sans"/>
                <a:sym typeface="Fira Sans"/>
              </a:rPr>
              <a:t>Base : Femmes (n = 3 872)</a:t>
            </a:r>
          </a:p>
        </p:txBody>
      </p:sp>
      <p:graphicFrame>
        <p:nvGraphicFramePr>
          <p:cNvPr id="9" name="Tableau 8">
            <a:extLst>
              <a:ext uri="{FF2B5EF4-FFF2-40B4-BE49-F238E27FC236}">
                <a16:creationId xmlns:a16="http://schemas.microsoft.com/office/drawing/2014/main" id="{B9322094-B7D0-38C0-72DF-2FC73E9421AB}"/>
              </a:ext>
            </a:extLst>
          </p:cNvPr>
          <p:cNvGraphicFramePr>
            <a:graphicFrameLocks noGrp="1"/>
          </p:cNvGraphicFramePr>
          <p:nvPr/>
        </p:nvGraphicFramePr>
        <p:xfrm>
          <a:off x="3090787" y="6272053"/>
          <a:ext cx="4685182" cy="432000"/>
        </p:xfrm>
        <a:graphic>
          <a:graphicData uri="http://schemas.openxmlformats.org/drawingml/2006/table">
            <a:tbl>
              <a:tblPr firstRow="1" bandRow="1">
                <a:tableStyleId>{5C22544A-7EE6-4342-B048-85BDC9FD1C3A}</a:tableStyleId>
              </a:tblPr>
              <a:tblGrid>
                <a:gridCol w="2342591">
                  <a:extLst>
                    <a:ext uri="{9D8B030D-6E8A-4147-A177-3AD203B41FA5}">
                      <a16:colId xmlns:a16="http://schemas.microsoft.com/office/drawing/2014/main" val="1778144427"/>
                    </a:ext>
                  </a:extLst>
                </a:gridCol>
                <a:gridCol w="2342591">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0" name="Ellipse 9">
            <a:extLst>
              <a:ext uri="{FF2B5EF4-FFF2-40B4-BE49-F238E27FC236}">
                <a16:creationId xmlns:a16="http://schemas.microsoft.com/office/drawing/2014/main" id="{CEF38D99-9BCE-55E6-F6EA-698C74BC8222}"/>
              </a:ext>
            </a:extLst>
          </p:cNvPr>
          <p:cNvSpPr/>
          <p:nvPr/>
        </p:nvSpPr>
        <p:spPr>
          <a:xfrm>
            <a:off x="3125235" y="6424547"/>
            <a:ext cx="144000" cy="141532"/>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1" name="Ellipse 10">
            <a:extLst>
              <a:ext uri="{FF2B5EF4-FFF2-40B4-BE49-F238E27FC236}">
                <a16:creationId xmlns:a16="http://schemas.microsoft.com/office/drawing/2014/main" id="{3E531027-764D-5508-B85C-3A38615C4D98}"/>
              </a:ext>
            </a:extLst>
          </p:cNvPr>
          <p:cNvSpPr/>
          <p:nvPr/>
        </p:nvSpPr>
        <p:spPr>
          <a:xfrm>
            <a:off x="5478589" y="6424547"/>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C107"/>
              </a:solidFill>
              <a:latin typeface="Arial"/>
              <a:sym typeface="Arial"/>
            </a:endParaRPr>
          </a:p>
        </p:txBody>
      </p:sp>
      <p:sp>
        <p:nvSpPr>
          <p:cNvPr id="12" name="ZoneTexte 11">
            <a:extLst>
              <a:ext uri="{FF2B5EF4-FFF2-40B4-BE49-F238E27FC236}">
                <a16:creationId xmlns:a16="http://schemas.microsoft.com/office/drawing/2014/main" id="{8C35270D-9DC1-FD10-AB5A-800E3B92ECF5}"/>
              </a:ext>
            </a:extLst>
          </p:cNvPr>
          <p:cNvSpPr txBox="1"/>
          <p:nvPr/>
        </p:nvSpPr>
        <p:spPr>
          <a:xfrm>
            <a:off x="0" y="2049868"/>
            <a:ext cx="1828800" cy="276999"/>
          </a:xfrm>
          <a:prstGeom prst="rect">
            <a:avLst/>
          </a:prstGeom>
          <a:solidFill>
            <a:srgbClr val="D68CB5"/>
          </a:solidFill>
        </p:spPr>
        <p:txBody>
          <a:bodyPr wrap="square">
            <a:spAutoFit/>
          </a:bodyPr>
          <a:lstStyle/>
          <a:p>
            <a:pPr defTabSz="1219170" fontAlgn="b">
              <a:buClr>
                <a:srgbClr val="000000"/>
              </a:buClr>
              <a:defRPr/>
            </a:pPr>
            <a:r>
              <a:rPr lang="fr-FR" sz="1200">
                <a:solidFill>
                  <a:prstClr val="white"/>
                </a:solidFill>
                <a:latin typeface="Fira Sans" panose="020B0503050000020004" pitchFamily="34" charset="0"/>
                <a:cs typeface="Calibri" panose="020F0502020204030204" pitchFamily="34" charset="0"/>
                <a:sym typeface="Arial"/>
              </a:rPr>
              <a:t>% de bonnes réponses</a:t>
            </a:r>
          </a:p>
        </p:txBody>
      </p:sp>
      <p:pic>
        <p:nvPicPr>
          <p:cNvPr id="13" name="Graphique 12" descr="Faire un zoom avant contour">
            <a:extLst>
              <a:ext uri="{FF2B5EF4-FFF2-40B4-BE49-F238E27FC236}">
                <a16:creationId xmlns:a16="http://schemas.microsoft.com/office/drawing/2014/main" id="{22311909-94E9-BBB3-DD27-53FD6C90937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596422">
            <a:off x="92625" y="990610"/>
            <a:ext cx="483260" cy="483260"/>
          </a:xfrm>
          <a:prstGeom prst="rect">
            <a:avLst/>
          </a:prstGeom>
        </p:spPr>
      </p:pic>
      <p:pic>
        <p:nvPicPr>
          <p:cNvPr id="14" name="Graphique 13" descr="Profil silhouette féminine">
            <a:extLst>
              <a:ext uri="{FF2B5EF4-FFF2-40B4-BE49-F238E27FC236}">
                <a16:creationId xmlns:a16="http://schemas.microsoft.com/office/drawing/2014/main" id="{7C837D18-A016-C3FD-9E88-DB3BE6F24E6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71800" y="92431"/>
            <a:ext cx="639997" cy="640000"/>
          </a:xfrm>
          <a:prstGeom prst="rect">
            <a:avLst/>
          </a:prstGeom>
        </p:spPr>
      </p:pic>
      <p:sp>
        <p:nvSpPr>
          <p:cNvPr id="2" name="Google Shape;115;p17">
            <a:extLst>
              <a:ext uri="{FF2B5EF4-FFF2-40B4-BE49-F238E27FC236}">
                <a16:creationId xmlns:a16="http://schemas.microsoft.com/office/drawing/2014/main" id="{CA61EDA5-F9C2-5651-A56B-48991C47E880}"/>
              </a:ext>
            </a:extLst>
          </p:cNvPr>
          <p:cNvSpPr txBox="1"/>
          <p:nvPr/>
        </p:nvSpPr>
        <p:spPr>
          <a:xfrm>
            <a:off x="10414257" y="603576"/>
            <a:ext cx="706756"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1600" i="1">
                <a:solidFill>
                  <a:srgbClr val="29193E"/>
                </a:solidFill>
                <a:latin typeface="Fira Sans ExtraBold"/>
                <a:ea typeface="Fira Sans ExtraBold"/>
                <a:cs typeface="Fira Sans ExtraBold"/>
                <a:sym typeface="Fira Sans ExtraBold"/>
              </a:rPr>
              <a:t>(2/2)</a:t>
            </a:r>
          </a:p>
        </p:txBody>
      </p:sp>
    </p:spTree>
    <p:extLst>
      <p:ext uri="{BB962C8B-B14F-4D97-AF65-F5344CB8AC3E}">
        <p14:creationId xmlns:p14="http://schemas.microsoft.com/office/powerpoint/2010/main" val="24276894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C23B48A9-0EE2-3B85-0B11-24F66B61A93A}"/>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21AD2106-F0DD-1B28-C299-7B90B4B2E844}"/>
              </a:ext>
            </a:extLst>
          </p:cNvPr>
          <p:cNvGraphicFramePr>
            <a:graphicFrameLocks noGrp="1"/>
          </p:cNvGraphicFramePr>
          <p:nvPr>
            <p:extLst>
              <p:ext uri="{D42A27DB-BD31-4B8C-83A1-F6EECF244321}">
                <p14:modId xmlns:p14="http://schemas.microsoft.com/office/powerpoint/2010/main" val="1382192588"/>
              </p:ext>
            </p:extLst>
          </p:nvPr>
        </p:nvGraphicFramePr>
        <p:xfrm>
          <a:off x="-1" y="2049867"/>
          <a:ext cx="12192000" cy="4178788"/>
        </p:xfrm>
        <a:graphic>
          <a:graphicData uri="http://schemas.openxmlformats.org/drawingml/2006/table">
            <a:tbl>
              <a:tblPr>
                <a:tableStyleId>{5C22544A-7EE6-4342-B048-85BDC9FD1C3A}</a:tableStyleId>
              </a:tblPr>
              <a:tblGrid>
                <a:gridCol w="2544000">
                  <a:extLst>
                    <a:ext uri="{9D8B030D-6E8A-4147-A177-3AD203B41FA5}">
                      <a16:colId xmlns:a16="http://schemas.microsoft.com/office/drawing/2014/main" val="3347426777"/>
                    </a:ext>
                  </a:extLst>
                </a:gridCol>
                <a:gridCol w="480000">
                  <a:extLst>
                    <a:ext uri="{9D8B030D-6E8A-4147-A177-3AD203B41FA5}">
                      <a16:colId xmlns:a16="http://schemas.microsoft.com/office/drawing/2014/main" val="875671890"/>
                    </a:ext>
                  </a:extLst>
                </a:gridCol>
                <a:gridCol w="672000">
                  <a:extLst>
                    <a:ext uri="{9D8B030D-6E8A-4147-A177-3AD203B41FA5}">
                      <a16:colId xmlns:a16="http://schemas.microsoft.com/office/drawing/2014/main" val="352235949"/>
                    </a:ext>
                  </a:extLst>
                </a:gridCol>
                <a:gridCol w="768000">
                  <a:extLst>
                    <a:ext uri="{9D8B030D-6E8A-4147-A177-3AD203B41FA5}">
                      <a16:colId xmlns:a16="http://schemas.microsoft.com/office/drawing/2014/main" val="1231598532"/>
                    </a:ext>
                  </a:extLst>
                </a:gridCol>
                <a:gridCol w="1008000">
                  <a:extLst>
                    <a:ext uri="{9D8B030D-6E8A-4147-A177-3AD203B41FA5}">
                      <a16:colId xmlns:a16="http://schemas.microsoft.com/office/drawing/2014/main" val="3116134758"/>
                    </a:ext>
                  </a:extLst>
                </a:gridCol>
                <a:gridCol w="624000">
                  <a:extLst>
                    <a:ext uri="{9D8B030D-6E8A-4147-A177-3AD203B41FA5}">
                      <a16:colId xmlns:a16="http://schemas.microsoft.com/office/drawing/2014/main" val="2796678513"/>
                    </a:ext>
                  </a:extLst>
                </a:gridCol>
                <a:gridCol w="672000">
                  <a:extLst>
                    <a:ext uri="{9D8B030D-6E8A-4147-A177-3AD203B41FA5}">
                      <a16:colId xmlns:a16="http://schemas.microsoft.com/office/drawing/2014/main" val="222229179"/>
                    </a:ext>
                  </a:extLst>
                </a:gridCol>
                <a:gridCol w="912000">
                  <a:extLst>
                    <a:ext uri="{9D8B030D-6E8A-4147-A177-3AD203B41FA5}">
                      <a16:colId xmlns:a16="http://schemas.microsoft.com/office/drawing/2014/main" val="1582769549"/>
                    </a:ext>
                  </a:extLst>
                </a:gridCol>
                <a:gridCol w="864000">
                  <a:extLst>
                    <a:ext uri="{9D8B030D-6E8A-4147-A177-3AD203B41FA5}">
                      <a16:colId xmlns:a16="http://schemas.microsoft.com/office/drawing/2014/main" val="2751089908"/>
                    </a:ext>
                  </a:extLst>
                </a:gridCol>
                <a:gridCol w="864000">
                  <a:extLst>
                    <a:ext uri="{9D8B030D-6E8A-4147-A177-3AD203B41FA5}">
                      <a16:colId xmlns:a16="http://schemas.microsoft.com/office/drawing/2014/main" val="1604106643"/>
                    </a:ext>
                  </a:extLst>
                </a:gridCol>
                <a:gridCol w="960000">
                  <a:extLst>
                    <a:ext uri="{9D8B030D-6E8A-4147-A177-3AD203B41FA5}">
                      <a16:colId xmlns:a16="http://schemas.microsoft.com/office/drawing/2014/main" val="2796934304"/>
                    </a:ext>
                  </a:extLst>
                </a:gridCol>
                <a:gridCol w="720000">
                  <a:extLst>
                    <a:ext uri="{9D8B030D-6E8A-4147-A177-3AD203B41FA5}">
                      <a16:colId xmlns:a16="http://schemas.microsoft.com/office/drawing/2014/main" val="197904629"/>
                    </a:ext>
                  </a:extLst>
                </a:gridCol>
                <a:gridCol w="480000">
                  <a:extLst>
                    <a:ext uri="{9D8B030D-6E8A-4147-A177-3AD203B41FA5}">
                      <a16:colId xmlns:a16="http://schemas.microsoft.com/office/drawing/2014/main" val="403244804"/>
                    </a:ext>
                  </a:extLst>
                </a:gridCol>
                <a:gridCol w="624000">
                  <a:extLst>
                    <a:ext uri="{9D8B030D-6E8A-4147-A177-3AD203B41FA5}">
                      <a16:colId xmlns:a16="http://schemas.microsoft.com/office/drawing/2014/main" val="1775959399"/>
                    </a:ext>
                  </a:extLst>
                </a:gridCol>
              </a:tblGrid>
              <a:tr h="487680">
                <a:tc>
                  <a:txBody>
                    <a:bodyPr/>
                    <a:lstStyle/>
                    <a:p>
                      <a:pPr algn="l" rtl="0" fontAlgn="ctr"/>
                      <a:endParaRPr lang="en-GB" sz="1100" u="none" strike="noStrike" kern="1200" noProof="0" dirty="0">
                        <a:solidFill>
                          <a:srgbClr val="002060"/>
                        </a:solidFill>
                        <a:effectLst/>
                        <a:latin typeface="Fira Sans" panose="020B0503050000020004" pitchFamily="34" charset="0"/>
                        <a:ea typeface="+mn-ea"/>
                        <a:cs typeface="Calibri Light" panose="020F0302020204030204" pitchFamily="34" charset="0"/>
                      </a:endParaRP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100" b="1" u="none" strike="noStrike" noProof="0">
                          <a:solidFill>
                            <a:schemeClr val="bg1"/>
                          </a:solidFill>
                          <a:effectLst/>
                          <a:latin typeface="Fira Sans" panose="020B0503050000020004" pitchFamily="34" charset="0"/>
                          <a:ea typeface="+mn-ea"/>
                          <a:cs typeface="Calibri Light" panose="020F0302020204030204" pitchFamily="34" charset="0"/>
                        </a:rPr>
                        <a:t>TOTAL</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3B2B4D"/>
                    </a:solidFill>
                  </a:tcPr>
                </a:tc>
                <a:tc>
                  <a:txBody>
                    <a:bodyPr/>
                    <a:lstStyle/>
                    <a:p>
                      <a:pPr algn="ctr" fontAlgn="ctr"/>
                      <a:r>
                        <a:rPr lang="fr-FR" sz="1000" b="1" u="none" strike="noStrike" cap="small" baseline="0" noProof="0" dirty="0">
                          <a:solidFill>
                            <a:schemeClr val="bg1"/>
                          </a:solidFill>
                          <a:effectLst/>
                          <a:latin typeface="Fira Sans" panose="020B0503050000020004" pitchFamily="34" charset="0"/>
                          <a:ea typeface="+mn-ea"/>
                          <a:cs typeface="Calibri Light" panose="020F0302020204030204" pitchFamily="34" charset="0"/>
                        </a:rPr>
                        <a:t>Au moins </a:t>
                      </a:r>
                    </a:p>
                    <a:p>
                      <a:pPr algn="ctr" fontAlgn="ctr"/>
                      <a:r>
                        <a:rPr lang="fr-FR" sz="1000" b="1" u="none" strike="noStrike" cap="small" baseline="0" noProof="0" dirty="0">
                          <a:solidFill>
                            <a:schemeClr val="bg1"/>
                          </a:solidFill>
                          <a:effectLst/>
                          <a:latin typeface="Fira Sans" panose="020B0503050000020004" pitchFamily="34" charset="0"/>
                          <a:ea typeface="+mn-ea"/>
                          <a:cs typeface="Calibri Light" panose="020F0302020204030204" pitchFamily="34" charset="0"/>
                        </a:rPr>
                        <a:t>un problème de santé</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3B2B4D"/>
                    </a:solidFill>
                  </a:tcPr>
                </a:tc>
                <a:tc>
                  <a:txBody>
                    <a:bodyPr/>
                    <a:lstStyle/>
                    <a:p>
                      <a:pPr algn="ctr"/>
                      <a:r>
                        <a:rPr lang="fr-FR" sz="1000" b="0" u="none" strike="noStrike" noProof="0" dirty="0">
                          <a:solidFill>
                            <a:srgbClr val="3B2B4D"/>
                          </a:solidFill>
                          <a:effectLst/>
                          <a:latin typeface="Fira Sans" panose="020B0503050000020004" pitchFamily="34" charset="0"/>
                          <a:ea typeface="+mn-ea"/>
                          <a:cs typeface="Calibri Light" panose="020F0302020204030204" pitchFamily="34" charset="0"/>
                        </a:rPr>
                        <a:t>Maladies respiratoires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900" b="0" u="none" strike="noStrike" noProof="0" dirty="0">
                          <a:solidFill>
                            <a:srgbClr val="3B2B4D"/>
                          </a:solidFill>
                          <a:effectLst/>
                          <a:latin typeface="Fira Sans" panose="020B0503050000020004" pitchFamily="34" charset="0"/>
                          <a:ea typeface="+mn-ea"/>
                          <a:cs typeface="Calibri Light" panose="020F0302020204030204" pitchFamily="34" charset="0"/>
                        </a:rPr>
                        <a:t>Maladies cardiovasculaires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Diabète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Troubles digestifs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Troubles génito-urinaires et rénaux</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0" u="none" strike="noStrike" noProof="0" dirty="0">
                          <a:solidFill>
                            <a:srgbClr val="3B2B4D"/>
                          </a:solidFill>
                          <a:effectLst/>
                          <a:latin typeface="Fira Sans" panose="020B0503050000020004" pitchFamily="34" charset="0"/>
                          <a:ea typeface="+mn-ea"/>
                          <a:cs typeface="Calibri Light" panose="020F0302020204030204" pitchFamily="34" charset="0"/>
                        </a:rPr>
                        <a:t>Troubles neurologiques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Maladie auto-immune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Maladies ostéo-articulaires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Troubles de santé mentale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Cancer</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Allergies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r h="148591">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Base</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1" u="none" strike="noStrike" noProof="0">
                          <a:solidFill>
                            <a:schemeClr val="bg1">
                              <a:lumMod val="50000"/>
                            </a:schemeClr>
                          </a:solidFill>
                          <a:effectLst/>
                          <a:latin typeface="Fira Sans" panose="020B0503050000020004" pitchFamily="34" charset="0"/>
                        </a:rPr>
                        <a:t>3872</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2 486</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417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587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259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685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423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150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401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632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662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156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1 117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20376265"/>
                  </a:ext>
                </a:extLst>
              </a:tr>
              <a:tr h="612028">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rPr>
                        <a:t>Les antibiotiques peuvent altérer le microbiote vaginal </a:t>
                      </a:r>
                    </a:p>
                  </a:txBody>
                  <a:tcPr marL="0" marR="0" marT="0" marB="0" anchor="ctr">
                    <a:lnL w="12700" cap="flat" cmpd="sng" algn="ctr">
                      <a:noFill/>
                      <a:prstDash val="sysDot"/>
                      <a:round/>
                      <a:headEnd type="none" w="med" len="med"/>
                      <a:tailEnd type="none" w="med" len="med"/>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69</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500" b="1" i="0" u="none" strike="noStrike" noProof="0">
                          <a:solidFill>
                            <a:srgbClr val="000000"/>
                          </a:solidFill>
                          <a:effectLst/>
                          <a:latin typeface="Fira Sans" panose="020B0503050000020004" pitchFamily="34" charset="0"/>
                          <a:ea typeface="+mn-ea"/>
                          <a:cs typeface="+mn-cs"/>
                        </a:rPr>
                        <a:t>72</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67</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74</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68</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73</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76</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60</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74</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73</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71</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68</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74</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579680">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cap="none" noProof="0">
                          <a:solidFill>
                            <a:srgbClr val="29193E"/>
                          </a:solidFill>
                          <a:effectLst/>
                          <a:latin typeface="Fira Sans" panose="020B0503050000020004" pitchFamily="34" charset="0"/>
                          <a:ea typeface="+mn-ea"/>
                          <a:cs typeface="+mn-cs"/>
                          <a:sym typeface="Arial"/>
                        </a:rPr>
                        <a:t>La sécheresse vaginale peut être liée à un déséquilibre du microbiote vaginal</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65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500" b="1" i="0" u="none" strike="noStrike" noProof="0">
                          <a:solidFill>
                            <a:srgbClr val="000000"/>
                          </a:solidFill>
                          <a:effectLst/>
                          <a:latin typeface="Fira Sans" panose="020B0503050000020004" pitchFamily="34" charset="0"/>
                          <a:ea typeface="+mn-ea"/>
                          <a:cs typeface="+mn-cs"/>
                        </a:rPr>
                        <a:t>67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72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71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71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71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58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6761963"/>
                  </a:ext>
                </a:extLst>
              </a:tr>
              <a:tr h="579680">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Le microbiote vaginal agit comme une barrière, nous protégeant des microorganismes pathogènes</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64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500" b="1" i="0" u="none" strike="noStrike" noProof="0">
                          <a:solidFill>
                            <a:srgbClr val="000000"/>
                          </a:solidFill>
                          <a:effectLst/>
                          <a:latin typeface="Fira Sans" panose="020B0503050000020004" pitchFamily="34" charset="0"/>
                          <a:ea typeface="+mn-ea"/>
                          <a:cs typeface="+mn-cs"/>
                        </a:rPr>
                        <a:t>66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59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71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59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8679514"/>
                  </a:ext>
                </a:extLst>
              </a:tr>
              <a:tr h="548640">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Toutes les femmes ont un microbiote vaginal, différent pour chacune d’elles</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64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500" b="1" i="0" u="none" strike="noStrike" noProof="0">
                          <a:solidFill>
                            <a:srgbClr val="000000"/>
                          </a:solidFill>
                          <a:effectLst/>
                          <a:latin typeface="Fira Sans" panose="020B0503050000020004" pitchFamily="34" charset="0"/>
                          <a:ea typeface="+mn-ea"/>
                          <a:cs typeface="+mn-cs"/>
                        </a:rPr>
                        <a:t>65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71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70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33262976"/>
                  </a:ext>
                </a:extLst>
              </a:tr>
              <a:tr h="490969">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rPr>
                        <a:t>Le vagin est auto-nettoyant</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57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500" b="1" i="0" u="none" strike="noStrike" noProof="0">
                          <a:solidFill>
                            <a:srgbClr val="000000"/>
                          </a:solidFill>
                          <a:effectLst/>
                          <a:latin typeface="Fira Sans" panose="020B0503050000020004" pitchFamily="34" charset="0"/>
                          <a:ea typeface="+mn-ea"/>
                          <a:cs typeface="+mn-cs"/>
                        </a:rPr>
                        <a:t>58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57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51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59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54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55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63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55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8299581"/>
                  </a:ext>
                </a:extLst>
              </a:tr>
              <a:tr h="548640">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rPr>
                        <a:t>De l’enfance à la ménopause, le microbiote vaginal d’une femme reste le même</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56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500" b="1" i="0" u="none" strike="noStrike" noProof="0">
                          <a:solidFill>
                            <a:srgbClr val="000000"/>
                          </a:solidFill>
                          <a:effectLst/>
                          <a:latin typeface="Fira Sans" panose="020B0503050000020004" pitchFamily="34" charset="0"/>
                          <a:ea typeface="+mn-ea"/>
                          <a:cs typeface="+mn-cs"/>
                        </a:rPr>
                        <a:t>58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53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59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44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37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57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59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59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dirty="0">
                          <a:solidFill>
                            <a:srgbClr val="000000"/>
                          </a:solidFill>
                          <a:effectLst/>
                          <a:latin typeface="Fira Sans" panose="020B0503050000020004" pitchFamily="34" charset="0"/>
                          <a:ea typeface="+mn-ea"/>
                          <a:cs typeface="+mn-cs"/>
                        </a:rPr>
                        <a:t>61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25582669"/>
                  </a:ext>
                </a:extLst>
              </a:tr>
            </a:tbl>
          </a:graphicData>
        </a:graphic>
      </p:graphicFrame>
      <p:sp>
        <p:nvSpPr>
          <p:cNvPr id="115" name="Google Shape;115;p17">
            <a:extLst>
              <a:ext uri="{FF2B5EF4-FFF2-40B4-BE49-F238E27FC236}">
                <a16:creationId xmlns:a16="http://schemas.microsoft.com/office/drawing/2014/main" id="{5A660D17-A456-331C-E918-EDAD2ACDCA17}"/>
              </a:ext>
            </a:extLst>
          </p:cNvPr>
          <p:cNvSpPr txBox="1"/>
          <p:nvPr/>
        </p:nvSpPr>
        <p:spPr>
          <a:xfrm>
            <a:off x="720000" y="246067"/>
            <a:ext cx="10139387"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2000" dirty="0">
                <a:solidFill>
                  <a:srgbClr val="29193E"/>
                </a:solidFill>
                <a:latin typeface="Fira Sans ExtraBold"/>
                <a:ea typeface="Fira Sans ExtraBold"/>
                <a:cs typeface="Fira Sans ExtraBold"/>
                <a:sym typeface="Fira Sans ExtraBold"/>
              </a:rPr>
              <a:t>Les connaissances varient en fonction de l’état de santé. Les femmes souffrant de troubles digestifs font preuve d’une meilleure connaissance du microbiote vaginal.</a:t>
            </a:r>
          </a:p>
        </p:txBody>
      </p:sp>
      <p:sp>
        <p:nvSpPr>
          <p:cNvPr id="6" name="Google Shape;116;p17">
            <a:extLst>
              <a:ext uri="{FF2B5EF4-FFF2-40B4-BE49-F238E27FC236}">
                <a16:creationId xmlns:a16="http://schemas.microsoft.com/office/drawing/2014/main" id="{B18D4AEB-4536-69CE-A73F-E448D6CEF2B5}"/>
              </a:ext>
            </a:extLst>
          </p:cNvPr>
          <p:cNvSpPr txBox="1"/>
          <p:nvPr/>
        </p:nvSpPr>
        <p:spPr>
          <a:xfrm>
            <a:off x="720000" y="1067471"/>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dirty="0">
                <a:solidFill>
                  <a:srgbClr val="A59DAE"/>
                </a:solidFill>
                <a:latin typeface="Fira Sans"/>
                <a:ea typeface="Fira Sans"/>
                <a:cs typeface="Fira Sans"/>
                <a:sym typeface="Fira Sans"/>
              </a:rPr>
              <a:t>Pour chacune des propositions suivantes, dites-nous si vous pensez qu’elle est VRAIE ou FAUSSE. Si vous n’êtes pas certaine de votre réponse, répondez « Je ne sais pas vraiment ». </a:t>
            </a:r>
          </a:p>
          <a:p>
            <a:pPr defTabSz="1219170">
              <a:buClr>
                <a:srgbClr val="000000"/>
              </a:buClr>
              <a:defRPr/>
            </a:pPr>
            <a:r>
              <a:rPr lang="fr-FR" sz="1333" i="1" dirty="0">
                <a:solidFill>
                  <a:srgbClr val="A59DAE"/>
                </a:solidFill>
                <a:latin typeface="Fira Sans"/>
                <a:ea typeface="Fira Sans"/>
                <a:cs typeface="Fira Sans"/>
                <a:sym typeface="Fira Sans"/>
              </a:rPr>
              <a:t>Base : Femmes (n = 3 872)</a:t>
            </a:r>
          </a:p>
        </p:txBody>
      </p:sp>
      <p:grpSp>
        <p:nvGrpSpPr>
          <p:cNvPr id="5" name="Group 616">
            <a:extLst>
              <a:ext uri="{FF2B5EF4-FFF2-40B4-BE49-F238E27FC236}">
                <a16:creationId xmlns:a16="http://schemas.microsoft.com/office/drawing/2014/main" id="{796DC844-DA6B-25E0-A651-969A13FEFCBC}"/>
              </a:ext>
            </a:extLst>
          </p:cNvPr>
          <p:cNvGrpSpPr>
            <a:grpSpLocks noChangeAspect="1"/>
          </p:cNvGrpSpPr>
          <p:nvPr/>
        </p:nvGrpSpPr>
        <p:grpSpPr>
          <a:xfrm>
            <a:off x="11485888" y="724317"/>
            <a:ext cx="588597" cy="418324"/>
            <a:chOff x="2042518" y="1008064"/>
            <a:chExt cx="444500" cy="315913"/>
          </a:xfrm>
          <a:noFill/>
        </p:grpSpPr>
        <p:sp>
          <p:nvSpPr>
            <p:cNvPr id="7" name="Freeform 9">
              <a:extLst>
                <a:ext uri="{FF2B5EF4-FFF2-40B4-BE49-F238E27FC236}">
                  <a16:creationId xmlns:a16="http://schemas.microsoft.com/office/drawing/2014/main" id="{6C638C09-3A01-5E25-3240-901763D125B2}"/>
                </a:ext>
              </a:extLst>
            </p:cNvPr>
            <p:cNvSpPr>
              <a:spLocks/>
            </p:cNvSpPr>
            <p:nvPr/>
          </p:nvSpPr>
          <p:spPr bwMode="auto">
            <a:xfrm>
              <a:off x="2114551" y="1135064"/>
              <a:ext cx="330200" cy="188913"/>
            </a:xfrm>
            <a:custGeom>
              <a:avLst/>
              <a:gdLst/>
              <a:ahLst/>
              <a:cxnLst>
                <a:cxn ang="0">
                  <a:pos x="183" y="16"/>
                </a:cxn>
                <a:cxn ang="0">
                  <a:pos x="164" y="86"/>
                </a:cxn>
                <a:cxn ang="0">
                  <a:pos x="155" y="44"/>
                </a:cxn>
                <a:cxn ang="0">
                  <a:pos x="135" y="129"/>
                </a:cxn>
                <a:cxn ang="0">
                  <a:pos x="108" y="0"/>
                </a:cxn>
                <a:cxn ang="0">
                  <a:pos x="99" y="43"/>
                </a:cxn>
                <a:cxn ang="0">
                  <a:pos x="0" y="43"/>
                </a:cxn>
                <a:cxn ang="0">
                  <a:pos x="149" y="170"/>
                </a:cxn>
                <a:cxn ang="0">
                  <a:pos x="298" y="43"/>
                </a:cxn>
                <a:cxn ang="0">
                  <a:pos x="190" y="43"/>
                </a:cxn>
                <a:cxn ang="0">
                  <a:pos x="183" y="16"/>
                </a:cxn>
              </a:cxnLst>
              <a:rect l="0" t="0" r="r" b="b"/>
              <a:pathLst>
                <a:path w="298" h="170">
                  <a:moveTo>
                    <a:pt x="183" y="16"/>
                  </a:moveTo>
                  <a:cubicBezTo>
                    <a:pt x="164" y="86"/>
                    <a:pt x="164" y="86"/>
                    <a:pt x="164" y="86"/>
                  </a:cubicBezTo>
                  <a:cubicBezTo>
                    <a:pt x="155" y="44"/>
                    <a:pt x="155" y="44"/>
                    <a:pt x="155" y="44"/>
                  </a:cubicBezTo>
                  <a:cubicBezTo>
                    <a:pt x="135" y="129"/>
                    <a:pt x="135" y="129"/>
                    <a:pt x="135" y="129"/>
                  </a:cubicBezTo>
                  <a:cubicBezTo>
                    <a:pt x="108" y="0"/>
                    <a:pt x="108" y="0"/>
                    <a:pt x="108" y="0"/>
                  </a:cubicBezTo>
                  <a:cubicBezTo>
                    <a:pt x="99" y="43"/>
                    <a:pt x="99" y="43"/>
                    <a:pt x="99" y="43"/>
                  </a:cubicBezTo>
                  <a:cubicBezTo>
                    <a:pt x="0" y="43"/>
                    <a:pt x="0" y="43"/>
                    <a:pt x="0" y="43"/>
                  </a:cubicBezTo>
                  <a:cubicBezTo>
                    <a:pt x="34" y="91"/>
                    <a:pt x="99" y="127"/>
                    <a:pt x="149" y="170"/>
                  </a:cubicBezTo>
                  <a:cubicBezTo>
                    <a:pt x="199" y="128"/>
                    <a:pt x="264" y="91"/>
                    <a:pt x="298" y="43"/>
                  </a:cubicBezTo>
                  <a:cubicBezTo>
                    <a:pt x="190" y="43"/>
                    <a:pt x="190" y="43"/>
                    <a:pt x="190" y="43"/>
                  </a:cubicBezTo>
                  <a:lnTo>
                    <a:pt x="183" y="16"/>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8" name="Freeform 10">
              <a:extLst>
                <a:ext uri="{FF2B5EF4-FFF2-40B4-BE49-F238E27FC236}">
                  <a16:creationId xmlns:a16="http://schemas.microsoft.com/office/drawing/2014/main" id="{EB48E446-C309-969F-B7CF-A4B0BABC6715}"/>
                </a:ext>
              </a:extLst>
            </p:cNvPr>
            <p:cNvSpPr>
              <a:spLocks/>
            </p:cNvSpPr>
            <p:nvPr/>
          </p:nvSpPr>
          <p:spPr bwMode="auto">
            <a:xfrm>
              <a:off x="2072680" y="1008064"/>
              <a:ext cx="385763" cy="211138"/>
            </a:xfrm>
            <a:custGeom>
              <a:avLst/>
              <a:gdLst/>
              <a:ahLst/>
              <a:cxnLst>
                <a:cxn ang="0">
                  <a:pos x="132" y="59"/>
                </a:cxn>
                <a:cxn ang="0">
                  <a:pos x="160" y="190"/>
                </a:cxn>
                <a:cxn ang="0">
                  <a:pos x="178" y="107"/>
                </a:cxn>
                <a:cxn ang="0">
                  <a:pos x="189" y="152"/>
                </a:cxn>
                <a:cxn ang="0">
                  <a:pos x="206" y="87"/>
                </a:cxn>
                <a:cxn ang="0">
                  <a:pos x="223" y="145"/>
                </a:cxn>
                <a:cxn ang="0">
                  <a:pos x="330" y="145"/>
                </a:cxn>
                <a:cxn ang="0">
                  <a:pos x="347" y="85"/>
                </a:cxn>
                <a:cxn ang="0">
                  <a:pos x="260" y="0"/>
                </a:cxn>
                <a:cxn ang="0">
                  <a:pos x="173" y="59"/>
                </a:cxn>
                <a:cxn ang="0">
                  <a:pos x="86" y="0"/>
                </a:cxn>
                <a:cxn ang="0">
                  <a:pos x="0" y="85"/>
                </a:cxn>
                <a:cxn ang="0">
                  <a:pos x="17" y="145"/>
                </a:cxn>
                <a:cxn ang="0">
                  <a:pos x="114" y="145"/>
                </a:cxn>
                <a:cxn ang="0">
                  <a:pos x="132" y="59"/>
                </a:cxn>
              </a:cxnLst>
              <a:rect l="0" t="0" r="r" b="b"/>
              <a:pathLst>
                <a:path w="347" h="190">
                  <a:moveTo>
                    <a:pt x="132" y="59"/>
                  </a:moveTo>
                  <a:cubicBezTo>
                    <a:pt x="160" y="190"/>
                    <a:pt x="160" y="190"/>
                    <a:pt x="160" y="190"/>
                  </a:cubicBezTo>
                  <a:cubicBezTo>
                    <a:pt x="178" y="107"/>
                    <a:pt x="178" y="107"/>
                    <a:pt x="178" y="107"/>
                  </a:cubicBezTo>
                  <a:cubicBezTo>
                    <a:pt x="189" y="152"/>
                    <a:pt x="189" y="152"/>
                    <a:pt x="189" y="152"/>
                  </a:cubicBezTo>
                  <a:cubicBezTo>
                    <a:pt x="206" y="87"/>
                    <a:pt x="206" y="87"/>
                    <a:pt x="206" y="87"/>
                  </a:cubicBezTo>
                  <a:cubicBezTo>
                    <a:pt x="223" y="145"/>
                    <a:pt x="223" y="145"/>
                    <a:pt x="223" y="145"/>
                  </a:cubicBezTo>
                  <a:cubicBezTo>
                    <a:pt x="330" y="145"/>
                    <a:pt x="330" y="145"/>
                    <a:pt x="330" y="145"/>
                  </a:cubicBezTo>
                  <a:cubicBezTo>
                    <a:pt x="340" y="127"/>
                    <a:pt x="347" y="107"/>
                    <a:pt x="347" y="85"/>
                  </a:cubicBezTo>
                  <a:cubicBezTo>
                    <a:pt x="347" y="38"/>
                    <a:pt x="308" y="0"/>
                    <a:pt x="260" y="0"/>
                  </a:cubicBezTo>
                  <a:cubicBezTo>
                    <a:pt x="215" y="0"/>
                    <a:pt x="173" y="34"/>
                    <a:pt x="173" y="59"/>
                  </a:cubicBezTo>
                  <a:cubicBezTo>
                    <a:pt x="173" y="33"/>
                    <a:pt x="131" y="0"/>
                    <a:pt x="86" y="0"/>
                  </a:cubicBezTo>
                  <a:cubicBezTo>
                    <a:pt x="38" y="0"/>
                    <a:pt x="0" y="38"/>
                    <a:pt x="0" y="85"/>
                  </a:cubicBezTo>
                  <a:cubicBezTo>
                    <a:pt x="0" y="107"/>
                    <a:pt x="6" y="127"/>
                    <a:pt x="17" y="145"/>
                  </a:cubicBezTo>
                  <a:cubicBezTo>
                    <a:pt x="114" y="145"/>
                    <a:pt x="114" y="145"/>
                    <a:pt x="114" y="145"/>
                  </a:cubicBezTo>
                  <a:lnTo>
                    <a:pt x="132" y="59"/>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9" name="Freeform 11">
              <a:extLst>
                <a:ext uri="{FF2B5EF4-FFF2-40B4-BE49-F238E27FC236}">
                  <a16:creationId xmlns:a16="http://schemas.microsoft.com/office/drawing/2014/main" id="{3573E2EB-3078-C968-A415-D7AB07E25372}"/>
                </a:ext>
              </a:extLst>
            </p:cNvPr>
            <p:cNvSpPr>
              <a:spLocks/>
            </p:cNvSpPr>
            <p:nvPr/>
          </p:nvSpPr>
          <p:spPr bwMode="auto">
            <a:xfrm>
              <a:off x="2429868" y="1169989"/>
              <a:ext cx="57150" cy="12700"/>
            </a:xfrm>
            <a:custGeom>
              <a:avLst/>
              <a:gdLst/>
              <a:ahLst/>
              <a:cxnLst>
                <a:cxn ang="0">
                  <a:pos x="51" y="0"/>
                </a:cxn>
                <a:cxn ang="0">
                  <a:pos x="8" y="0"/>
                </a:cxn>
                <a:cxn ang="0">
                  <a:pos x="0" y="11"/>
                </a:cxn>
                <a:cxn ang="0">
                  <a:pos x="51" y="11"/>
                </a:cxn>
                <a:cxn ang="0">
                  <a:pos x="51" y="0"/>
                </a:cxn>
              </a:cxnLst>
              <a:rect l="0" t="0" r="r" b="b"/>
              <a:pathLst>
                <a:path w="51" h="11">
                  <a:moveTo>
                    <a:pt x="51" y="0"/>
                  </a:moveTo>
                  <a:cubicBezTo>
                    <a:pt x="8" y="0"/>
                    <a:pt x="8" y="0"/>
                    <a:pt x="8" y="0"/>
                  </a:cubicBezTo>
                  <a:cubicBezTo>
                    <a:pt x="5" y="4"/>
                    <a:pt x="3" y="7"/>
                    <a:pt x="0" y="11"/>
                  </a:cubicBezTo>
                  <a:cubicBezTo>
                    <a:pt x="51" y="11"/>
                    <a:pt x="51" y="11"/>
                    <a:pt x="51" y="11"/>
                  </a:cubicBezTo>
                  <a:lnTo>
                    <a:pt x="51" y="0"/>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10" name="Freeform 12">
              <a:extLst>
                <a:ext uri="{FF2B5EF4-FFF2-40B4-BE49-F238E27FC236}">
                  <a16:creationId xmlns:a16="http://schemas.microsoft.com/office/drawing/2014/main" id="{9573B5BA-40B5-8CE8-6310-F364988C9CFB}"/>
                </a:ext>
              </a:extLst>
            </p:cNvPr>
            <p:cNvSpPr>
              <a:spLocks/>
            </p:cNvSpPr>
            <p:nvPr/>
          </p:nvSpPr>
          <p:spPr bwMode="auto">
            <a:xfrm>
              <a:off x="2042518" y="1169989"/>
              <a:ext cx="57150" cy="12700"/>
            </a:xfrm>
            <a:custGeom>
              <a:avLst/>
              <a:gdLst/>
              <a:ahLst/>
              <a:cxnLst>
                <a:cxn ang="0">
                  <a:pos x="0" y="0"/>
                </a:cxn>
                <a:cxn ang="0">
                  <a:pos x="0" y="11"/>
                </a:cxn>
                <a:cxn ang="0">
                  <a:pos x="51" y="11"/>
                </a:cxn>
                <a:cxn ang="0">
                  <a:pos x="44" y="0"/>
                </a:cxn>
                <a:cxn ang="0">
                  <a:pos x="0" y="0"/>
                </a:cxn>
              </a:cxnLst>
              <a:rect l="0" t="0" r="r" b="b"/>
              <a:pathLst>
                <a:path w="51" h="11">
                  <a:moveTo>
                    <a:pt x="0" y="0"/>
                  </a:moveTo>
                  <a:cubicBezTo>
                    <a:pt x="0" y="11"/>
                    <a:pt x="0" y="11"/>
                    <a:pt x="0" y="11"/>
                  </a:cubicBezTo>
                  <a:cubicBezTo>
                    <a:pt x="51" y="11"/>
                    <a:pt x="51" y="11"/>
                    <a:pt x="51" y="11"/>
                  </a:cubicBezTo>
                  <a:cubicBezTo>
                    <a:pt x="48" y="7"/>
                    <a:pt x="46" y="4"/>
                    <a:pt x="44" y="0"/>
                  </a:cubicBezTo>
                  <a:lnTo>
                    <a:pt x="0" y="0"/>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11" name="Freeform 13">
              <a:extLst>
                <a:ext uri="{FF2B5EF4-FFF2-40B4-BE49-F238E27FC236}">
                  <a16:creationId xmlns:a16="http://schemas.microsoft.com/office/drawing/2014/main" id="{47BF98E0-17B0-D961-5B29-DE1855692725}"/>
                </a:ext>
              </a:extLst>
            </p:cNvPr>
            <p:cNvSpPr>
              <a:spLocks/>
            </p:cNvSpPr>
            <p:nvPr/>
          </p:nvSpPr>
          <p:spPr bwMode="auto">
            <a:xfrm>
              <a:off x="2106613" y="1074739"/>
              <a:ext cx="347663" cy="203200"/>
            </a:xfrm>
            <a:custGeom>
              <a:avLst/>
              <a:gdLst/>
              <a:ahLst/>
              <a:cxnLst>
                <a:cxn ang="0">
                  <a:pos x="206" y="86"/>
                </a:cxn>
                <a:cxn ang="0">
                  <a:pos x="189" y="28"/>
                </a:cxn>
                <a:cxn ang="0">
                  <a:pos x="172" y="93"/>
                </a:cxn>
                <a:cxn ang="0">
                  <a:pos x="161" y="48"/>
                </a:cxn>
                <a:cxn ang="0">
                  <a:pos x="143" y="131"/>
                </a:cxn>
                <a:cxn ang="0">
                  <a:pos x="115" y="0"/>
                </a:cxn>
                <a:cxn ang="0">
                  <a:pos x="97" y="86"/>
                </a:cxn>
                <a:cxn ang="0">
                  <a:pos x="0" y="86"/>
                </a:cxn>
                <a:cxn ang="0">
                  <a:pos x="7" y="97"/>
                </a:cxn>
                <a:cxn ang="0">
                  <a:pos x="106" y="97"/>
                </a:cxn>
                <a:cxn ang="0">
                  <a:pos x="115" y="54"/>
                </a:cxn>
                <a:cxn ang="0">
                  <a:pos x="142" y="183"/>
                </a:cxn>
                <a:cxn ang="0">
                  <a:pos x="162" y="98"/>
                </a:cxn>
                <a:cxn ang="0">
                  <a:pos x="171" y="140"/>
                </a:cxn>
                <a:cxn ang="0">
                  <a:pos x="190" y="70"/>
                </a:cxn>
                <a:cxn ang="0">
                  <a:pos x="197" y="97"/>
                </a:cxn>
                <a:cxn ang="0">
                  <a:pos x="305" y="97"/>
                </a:cxn>
                <a:cxn ang="0">
                  <a:pos x="313" y="86"/>
                </a:cxn>
                <a:cxn ang="0">
                  <a:pos x="206" y="86"/>
                </a:cxn>
              </a:cxnLst>
              <a:rect l="0" t="0" r="r" b="b"/>
              <a:pathLst>
                <a:path w="313" h="183">
                  <a:moveTo>
                    <a:pt x="206" y="86"/>
                  </a:moveTo>
                  <a:cubicBezTo>
                    <a:pt x="189" y="28"/>
                    <a:pt x="189" y="28"/>
                    <a:pt x="189" y="28"/>
                  </a:cubicBezTo>
                  <a:cubicBezTo>
                    <a:pt x="172" y="93"/>
                    <a:pt x="172" y="93"/>
                    <a:pt x="172" y="93"/>
                  </a:cubicBezTo>
                  <a:cubicBezTo>
                    <a:pt x="161" y="48"/>
                    <a:pt x="161" y="48"/>
                    <a:pt x="161" y="48"/>
                  </a:cubicBezTo>
                  <a:cubicBezTo>
                    <a:pt x="143" y="131"/>
                    <a:pt x="143" y="131"/>
                    <a:pt x="143" y="131"/>
                  </a:cubicBezTo>
                  <a:cubicBezTo>
                    <a:pt x="115" y="0"/>
                    <a:pt x="115" y="0"/>
                    <a:pt x="115" y="0"/>
                  </a:cubicBezTo>
                  <a:cubicBezTo>
                    <a:pt x="97" y="86"/>
                    <a:pt x="97" y="86"/>
                    <a:pt x="97" y="86"/>
                  </a:cubicBezTo>
                  <a:cubicBezTo>
                    <a:pt x="0" y="86"/>
                    <a:pt x="0" y="86"/>
                    <a:pt x="0" y="86"/>
                  </a:cubicBezTo>
                  <a:cubicBezTo>
                    <a:pt x="2" y="90"/>
                    <a:pt x="4" y="93"/>
                    <a:pt x="7" y="97"/>
                  </a:cubicBezTo>
                  <a:cubicBezTo>
                    <a:pt x="106" y="97"/>
                    <a:pt x="106" y="97"/>
                    <a:pt x="106" y="97"/>
                  </a:cubicBezTo>
                  <a:cubicBezTo>
                    <a:pt x="115" y="54"/>
                    <a:pt x="115" y="54"/>
                    <a:pt x="115" y="54"/>
                  </a:cubicBezTo>
                  <a:cubicBezTo>
                    <a:pt x="142" y="183"/>
                    <a:pt x="142" y="183"/>
                    <a:pt x="142" y="183"/>
                  </a:cubicBezTo>
                  <a:cubicBezTo>
                    <a:pt x="162" y="98"/>
                    <a:pt x="162" y="98"/>
                    <a:pt x="162" y="98"/>
                  </a:cubicBezTo>
                  <a:cubicBezTo>
                    <a:pt x="171" y="140"/>
                    <a:pt x="171" y="140"/>
                    <a:pt x="171" y="140"/>
                  </a:cubicBezTo>
                  <a:cubicBezTo>
                    <a:pt x="190" y="70"/>
                    <a:pt x="190" y="70"/>
                    <a:pt x="190" y="70"/>
                  </a:cubicBezTo>
                  <a:cubicBezTo>
                    <a:pt x="197" y="97"/>
                    <a:pt x="197" y="97"/>
                    <a:pt x="197" y="97"/>
                  </a:cubicBezTo>
                  <a:cubicBezTo>
                    <a:pt x="305" y="97"/>
                    <a:pt x="305" y="97"/>
                    <a:pt x="305" y="97"/>
                  </a:cubicBezTo>
                  <a:cubicBezTo>
                    <a:pt x="308" y="93"/>
                    <a:pt x="310" y="90"/>
                    <a:pt x="313" y="86"/>
                  </a:cubicBezTo>
                  <a:lnTo>
                    <a:pt x="206" y="86"/>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grpSp>
      <p:sp>
        <p:nvSpPr>
          <p:cNvPr id="18" name="ZoneTexte 17">
            <a:extLst>
              <a:ext uri="{FF2B5EF4-FFF2-40B4-BE49-F238E27FC236}">
                <a16:creationId xmlns:a16="http://schemas.microsoft.com/office/drawing/2014/main" id="{7C7B081A-C6C8-4154-C8C6-70ECA4CA63E9}"/>
              </a:ext>
            </a:extLst>
          </p:cNvPr>
          <p:cNvSpPr txBox="1"/>
          <p:nvPr/>
        </p:nvSpPr>
        <p:spPr>
          <a:xfrm>
            <a:off x="0" y="2049868"/>
            <a:ext cx="1801368" cy="276999"/>
          </a:xfrm>
          <a:prstGeom prst="rect">
            <a:avLst/>
          </a:prstGeom>
          <a:solidFill>
            <a:srgbClr val="D68CB5"/>
          </a:solidFill>
        </p:spPr>
        <p:txBody>
          <a:bodyPr wrap="square">
            <a:spAutoFit/>
          </a:bodyPr>
          <a:lstStyle/>
          <a:p>
            <a:pPr defTabSz="1219170" fontAlgn="b">
              <a:buClr>
                <a:srgbClr val="000000"/>
              </a:buClr>
              <a:defRPr/>
            </a:pPr>
            <a:r>
              <a:rPr lang="fr-FR" sz="1200">
                <a:solidFill>
                  <a:prstClr val="white"/>
                </a:solidFill>
                <a:latin typeface="Fira Sans" panose="020B0503050000020004" pitchFamily="34" charset="0"/>
                <a:cs typeface="Calibri" panose="020F0502020204030204" pitchFamily="34" charset="0"/>
                <a:sym typeface="Arial"/>
              </a:rPr>
              <a:t>% de bonnes réponses</a:t>
            </a:r>
          </a:p>
        </p:txBody>
      </p:sp>
      <p:sp>
        <p:nvSpPr>
          <p:cNvPr id="19" name="Google Shape;115;p17">
            <a:extLst>
              <a:ext uri="{FF2B5EF4-FFF2-40B4-BE49-F238E27FC236}">
                <a16:creationId xmlns:a16="http://schemas.microsoft.com/office/drawing/2014/main" id="{691F0A93-1B8D-E80E-8528-9CC3EDA2EDC7}"/>
              </a:ext>
            </a:extLst>
          </p:cNvPr>
          <p:cNvSpPr txBox="1"/>
          <p:nvPr/>
        </p:nvSpPr>
        <p:spPr>
          <a:xfrm>
            <a:off x="10790101" y="356069"/>
            <a:ext cx="706756"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1600" i="1">
                <a:solidFill>
                  <a:srgbClr val="29193E"/>
                </a:solidFill>
                <a:latin typeface="Fira Sans ExtraBold"/>
                <a:ea typeface="Fira Sans ExtraBold"/>
                <a:cs typeface="Fira Sans ExtraBold"/>
                <a:sym typeface="Fira Sans ExtraBold"/>
              </a:rPr>
              <a:t>(1/2)</a:t>
            </a:r>
          </a:p>
        </p:txBody>
      </p:sp>
      <p:pic>
        <p:nvPicPr>
          <p:cNvPr id="22" name="Graphique 21" descr="Faire un zoom avant contour">
            <a:extLst>
              <a:ext uri="{FF2B5EF4-FFF2-40B4-BE49-F238E27FC236}">
                <a16:creationId xmlns:a16="http://schemas.microsoft.com/office/drawing/2014/main" id="{701186D6-BF50-4090-BA57-7990CC6069F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596422">
            <a:off x="92625" y="981443"/>
            <a:ext cx="483260" cy="483260"/>
          </a:xfrm>
          <a:prstGeom prst="rect">
            <a:avLst/>
          </a:prstGeom>
        </p:spPr>
      </p:pic>
      <p:pic>
        <p:nvPicPr>
          <p:cNvPr id="23" name="Graphique 22" descr="Profil silhouette féminine">
            <a:extLst>
              <a:ext uri="{FF2B5EF4-FFF2-40B4-BE49-F238E27FC236}">
                <a16:creationId xmlns:a16="http://schemas.microsoft.com/office/drawing/2014/main" id="{0A8D2A76-2EDA-7E9C-465E-4442EEE3780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71800" y="92431"/>
            <a:ext cx="639997" cy="640000"/>
          </a:xfrm>
          <a:prstGeom prst="rect">
            <a:avLst/>
          </a:prstGeom>
        </p:spPr>
      </p:pic>
      <p:graphicFrame>
        <p:nvGraphicFramePr>
          <p:cNvPr id="13" name="Tableau 12">
            <a:extLst>
              <a:ext uri="{FF2B5EF4-FFF2-40B4-BE49-F238E27FC236}">
                <a16:creationId xmlns:a16="http://schemas.microsoft.com/office/drawing/2014/main" id="{C31A2C76-28F0-3790-3DF2-CB4E6620A0EC}"/>
              </a:ext>
            </a:extLst>
          </p:cNvPr>
          <p:cNvGraphicFramePr>
            <a:graphicFrameLocks noGrp="1"/>
          </p:cNvGraphicFramePr>
          <p:nvPr>
            <p:extLst>
              <p:ext uri="{D42A27DB-BD31-4B8C-83A1-F6EECF244321}">
                <p14:modId xmlns:p14="http://schemas.microsoft.com/office/powerpoint/2010/main" val="1171004966"/>
              </p:ext>
            </p:extLst>
          </p:nvPr>
        </p:nvGraphicFramePr>
        <p:xfrm>
          <a:off x="3948453" y="6251272"/>
          <a:ext cx="4001690" cy="533400"/>
        </p:xfrm>
        <a:graphic>
          <a:graphicData uri="http://schemas.openxmlformats.org/drawingml/2006/table">
            <a:tbl>
              <a:tblPr firstRow="1" bandRow="1">
                <a:tableStyleId>{5C22544A-7EE6-4342-B048-85BDC9FD1C3A}</a:tableStyleId>
              </a:tblPr>
              <a:tblGrid>
                <a:gridCol w="2000845">
                  <a:extLst>
                    <a:ext uri="{9D8B030D-6E8A-4147-A177-3AD203B41FA5}">
                      <a16:colId xmlns:a16="http://schemas.microsoft.com/office/drawing/2014/main" val="1778144427"/>
                    </a:ext>
                  </a:extLst>
                </a:gridCol>
                <a:gridCol w="2000845">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à au moins un problème de santé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à au moins un problème de santé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4" name="Ellipse 13">
            <a:extLst>
              <a:ext uri="{FF2B5EF4-FFF2-40B4-BE49-F238E27FC236}">
                <a16:creationId xmlns:a16="http://schemas.microsoft.com/office/drawing/2014/main" id="{C4552E3F-B2FC-351A-D34C-B9DEF299FE90}"/>
              </a:ext>
            </a:extLst>
          </p:cNvPr>
          <p:cNvSpPr/>
          <p:nvPr/>
        </p:nvSpPr>
        <p:spPr>
          <a:xfrm>
            <a:off x="3985177" y="6403766"/>
            <a:ext cx="144000" cy="141532"/>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5" name="Ellipse 14">
            <a:extLst>
              <a:ext uri="{FF2B5EF4-FFF2-40B4-BE49-F238E27FC236}">
                <a16:creationId xmlns:a16="http://schemas.microsoft.com/office/drawing/2014/main" id="{135AF539-041E-07D4-61D7-8824ACB66CEE}"/>
              </a:ext>
            </a:extLst>
          </p:cNvPr>
          <p:cNvSpPr/>
          <p:nvPr/>
        </p:nvSpPr>
        <p:spPr>
          <a:xfrm>
            <a:off x="6023999" y="6403766"/>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graphicFrame>
        <p:nvGraphicFramePr>
          <p:cNvPr id="16" name="Tableau 15">
            <a:extLst>
              <a:ext uri="{FF2B5EF4-FFF2-40B4-BE49-F238E27FC236}">
                <a16:creationId xmlns:a16="http://schemas.microsoft.com/office/drawing/2014/main" id="{0A451DF0-5CDE-93FA-7873-65706C0819C2}"/>
              </a:ext>
            </a:extLst>
          </p:cNvPr>
          <p:cNvGraphicFramePr>
            <a:graphicFrameLocks noGrp="1"/>
          </p:cNvGraphicFramePr>
          <p:nvPr/>
        </p:nvGraphicFramePr>
        <p:xfrm>
          <a:off x="766288" y="6251272"/>
          <a:ext cx="2781710" cy="533400"/>
        </p:xfrm>
        <a:graphic>
          <a:graphicData uri="http://schemas.openxmlformats.org/drawingml/2006/table">
            <a:tbl>
              <a:tblPr firstRow="1" bandRow="1">
                <a:tableStyleId>{5C22544A-7EE6-4342-B048-85BDC9FD1C3A}</a:tableStyleId>
              </a:tblPr>
              <a:tblGrid>
                <a:gridCol w="1390855">
                  <a:extLst>
                    <a:ext uri="{9D8B030D-6E8A-4147-A177-3AD203B41FA5}">
                      <a16:colId xmlns:a16="http://schemas.microsoft.com/office/drawing/2014/main" val="1778144427"/>
                    </a:ext>
                  </a:extLst>
                </a:gridCol>
                <a:gridCol w="1390855">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7" name="Ellipse 16">
            <a:extLst>
              <a:ext uri="{FF2B5EF4-FFF2-40B4-BE49-F238E27FC236}">
                <a16:creationId xmlns:a16="http://schemas.microsoft.com/office/drawing/2014/main" id="{00CF20C0-838C-A60F-8227-EDA4E9D96310}"/>
              </a:ext>
            </a:extLst>
          </p:cNvPr>
          <p:cNvSpPr/>
          <p:nvPr/>
        </p:nvSpPr>
        <p:spPr>
          <a:xfrm>
            <a:off x="731399" y="6403766"/>
            <a:ext cx="144000" cy="141532"/>
          </a:xfrm>
          <a:prstGeom prst="ellipse">
            <a:avLst/>
          </a:prstGeom>
          <a:noFill/>
          <a:ln w="19050">
            <a:solidFill>
              <a:srgbClr val="CAD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20" name="Ellipse 19">
            <a:extLst>
              <a:ext uri="{FF2B5EF4-FFF2-40B4-BE49-F238E27FC236}">
                <a16:creationId xmlns:a16="http://schemas.microsoft.com/office/drawing/2014/main" id="{479BAF88-AD8F-3705-04A3-0CD08695B185}"/>
              </a:ext>
            </a:extLst>
          </p:cNvPr>
          <p:cNvSpPr/>
          <p:nvPr/>
        </p:nvSpPr>
        <p:spPr>
          <a:xfrm>
            <a:off x="2097639" y="6403766"/>
            <a:ext cx="144000" cy="141532"/>
          </a:xfrm>
          <a:prstGeom prst="ellipse">
            <a:avLst/>
          </a:prstGeom>
          <a:noFill/>
          <a:ln w="19050">
            <a:solidFill>
              <a:srgbClr val="FFC1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21" name="Rectangle 20">
            <a:extLst>
              <a:ext uri="{FF2B5EF4-FFF2-40B4-BE49-F238E27FC236}">
                <a16:creationId xmlns:a16="http://schemas.microsoft.com/office/drawing/2014/main" id="{DA759095-EA45-2F22-84EC-CB2592432F1A}"/>
              </a:ext>
            </a:extLst>
          </p:cNvPr>
          <p:cNvSpPr/>
          <p:nvPr/>
        </p:nvSpPr>
        <p:spPr>
          <a:xfrm>
            <a:off x="3198306" y="3023589"/>
            <a:ext cx="349692" cy="306596"/>
          </a:xfrm>
          <a:prstGeom prst="rect">
            <a:avLst/>
          </a:prstGeom>
          <a:noFill/>
          <a:ln>
            <a:solidFill>
              <a:srgbClr val="CAD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defRPr/>
            </a:pPr>
            <a:endParaRPr lang="en-GB" sz="2400" dirty="0">
              <a:solidFill>
                <a:prstClr val="white"/>
              </a:solidFill>
              <a:latin typeface="Calibri" panose="020F0502020204030204"/>
            </a:endParaRPr>
          </a:p>
        </p:txBody>
      </p:sp>
    </p:spTree>
    <p:extLst>
      <p:ext uri="{BB962C8B-B14F-4D97-AF65-F5344CB8AC3E}">
        <p14:creationId xmlns:p14="http://schemas.microsoft.com/office/powerpoint/2010/main" val="7995715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44F4D1E1-CB6C-4157-E33C-65B0CE70E1FC}"/>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1C388122-AA63-4793-E030-A74BF0E4FA57}"/>
              </a:ext>
            </a:extLst>
          </p:cNvPr>
          <p:cNvGraphicFramePr>
            <a:graphicFrameLocks noGrp="1"/>
          </p:cNvGraphicFramePr>
          <p:nvPr>
            <p:extLst>
              <p:ext uri="{D42A27DB-BD31-4B8C-83A1-F6EECF244321}">
                <p14:modId xmlns:p14="http://schemas.microsoft.com/office/powerpoint/2010/main" val="4095012682"/>
              </p:ext>
            </p:extLst>
          </p:nvPr>
        </p:nvGraphicFramePr>
        <p:xfrm>
          <a:off x="26505" y="1845617"/>
          <a:ext cx="12144000" cy="4331588"/>
        </p:xfrm>
        <a:graphic>
          <a:graphicData uri="http://schemas.openxmlformats.org/drawingml/2006/table">
            <a:tbl>
              <a:tblPr>
                <a:tableStyleId>{5C22544A-7EE6-4342-B048-85BDC9FD1C3A}</a:tableStyleId>
              </a:tblPr>
              <a:tblGrid>
                <a:gridCol w="2496000">
                  <a:extLst>
                    <a:ext uri="{9D8B030D-6E8A-4147-A177-3AD203B41FA5}">
                      <a16:colId xmlns:a16="http://schemas.microsoft.com/office/drawing/2014/main" val="3347426777"/>
                    </a:ext>
                  </a:extLst>
                </a:gridCol>
                <a:gridCol w="480000">
                  <a:extLst>
                    <a:ext uri="{9D8B030D-6E8A-4147-A177-3AD203B41FA5}">
                      <a16:colId xmlns:a16="http://schemas.microsoft.com/office/drawing/2014/main" val="875671890"/>
                    </a:ext>
                  </a:extLst>
                </a:gridCol>
                <a:gridCol w="672000">
                  <a:extLst>
                    <a:ext uri="{9D8B030D-6E8A-4147-A177-3AD203B41FA5}">
                      <a16:colId xmlns:a16="http://schemas.microsoft.com/office/drawing/2014/main" val="352235949"/>
                    </a:ext>
                  </a:extLst>
                </a:gridCol>
                <a:gridCol w="768000">
                  <a:extLst>
                    <a:ext uri="{9D8B030D-6E8A-4147-A177-3AD203B41FA5}">
                      <a16:colId xmlns:a16="http://schemas.microsoft.com/office/drawing/2014/main" val="1231598532"/>
                    </a:ext>
                  </a:extLst>
                </a:gridCol>
                <a:gridCol w="1008000">
                  <a:extLst>
                    <a:ext uri="{9D8B030D-6E8A-4147-A177-3AD203B41FA5}">
                      <a16:colId xmlns:a16="http://schemas.microsoft.com/office/drawing/2014/main" val="3116134758"/>
                    </a:ext>
                  </a:extLst>
                </a:gridCol>
                <a:gridCol w="624000">
                  <a:extLst>
                    <a:ext uri="{9D8B030D-6E8A-4147-A177-3AD203B41FA5}">
                      <a16:colId xmlns:a16="http://schemas.microsoft.com/office/drawing/2014/main" val="2796678513"/>
                    </a:ext>
                  </a:extLst>
                </a:gridCol>
                <a:gridCol w="672000">
                  <a:extLst>
                    <a:ext uri="{9D8B030D-6E8A-4147-A177-3AD203B41FA5}">
                      <a16:colId xmlns:a16="http://schemas.microsoft.com/office/drawing/2014/main" val="222229179"/>
                    </a:ext>
                  </a:extLst>
                </a:gridCol>
                <a:gridCol w="912000">
                  <a:extLst>
                    <a:ext uri="{9D8B030D-6E8A-4147-A177-3AD203B41FA5}">
                      <a16:colId xmlns:a16="http://schemas.microsoft.com/office/drawing/2014/main" val="1582769549"/>
                    </a:ext>
                  </a:extLst>
                </a:gridCol>
                <a:gridCol w="864000">
                  <a:extLst>
                    <a:ext uri="{9D8B030D-6E8A-4147-A177-3AD203B41FA5}">
                      <a16:colId xmlns:a16="http://schemas.microsoft.com/office/drawing/2014/main" val="2751089908"/>
                    </a:ext>
                  </a:extLst>
                </a:gridCol>
                <a:gridCol w="864000">
                  <a:extLst>
                    <a:ext uri="{9D8B030D-6E8A-4147-A177-3AD203B41FA5}">
                      <a16:colId xmlns:a16="http://schemas.microsoft.com/office/drawing/2014/main" val="1604106643"/>
                    </a:ext>
                  </a:extLst>
                </a:gridCol>
                <a:gridCol w="960000">
                  <a:extLst>
                    <a:ext uri="{9D8B030D-6E8A-4147-A177-3AD203B41FA5}">
                      <a16:colId xmlns:a16="http://schemas.microsoft.com/office/drawing/2014/main" val="2796934304"/>
                    </a:ext>
                  </a:extLst>
                </a:gridCol>
                <a:gridCol w="720000">
                  <a:extLst>
                    <a:ext uri="{9D8B030D-6E8A-4147-A177-3AD203B41FA5}">
                      <a16:colId xmlns:a16="http://schemas.microsoft.com/office/drawing/2014/main" val="197904629"/>
                    </a:ext>
                  </a:extLst>
                </a:gridCol>
                <a:gridCol w="480000">
                  <a:extLst>
                    <a:ext uri="{9D8B030D-6E8A-4147-A177-3AD203B41FA5}">
                      <a16:colId xmlns:a16="http://schemas.microsoft.com/office/drawing/2014/main" val="403244804"/>
                    </a:ext>
                  </a:extLst>
                </a:gridCol>
                <a:gridCol w="624000">
                  <a:extLst>
                    <a:ext uri="{9D8B030D-6E8A-4147-A177-3AD203B41FA5}">
                      <a16:colId xmlns:a16="http://schemas.microsoft.com/office/drawing/2014/main" val="1775959399"/>
                    </a:ext>
                  </a:extLst>
                </a:gridCol>
              </a:tblGrid>
              <a:tr h="579329">
                <a:tc>
                  <a:txBody>
                    <a:bodyPr/>
                    <a:lstStyle/>
                    <a:p>
                      <a:pPr algn="l" rtl="0" fontAlgn="ctr"/>
                      <a:endParaRPr lang="en-GB" sz="1100" u="none" strike="noStrike" kern="1200" noProof="0" dirty="0">
                        <a:solidFill>
                          <a:srgbClr val="002060"/>
                        </a:solidFill>
                        <a:effectLst/>
                        <a:latin typeface="Fira Sans" panose="020B0503050000020004" pitchFamily="34" charset="0"/>
                        <a:ea typeface="+mn-ea"/>
                        <a:cs typeface="Calibri Light" panose="020F0302020204030204" pitchFamily="34" charset="0"/>
                      </a:endParaRP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100" b="1" u="none" strike="noStrike" noProof="0">
                          <a:solidFill>
                            <a:schemeClr val="bg1"/>
                          </a:solidFill>
                          <a:effectLst/>
                          <a:latin typeface="Fira Sans" panose="020B0503050000020004" pitchFamily="34" charset="0"/>
                          <a:ea typeface="+mn-ea"/>
                          <a:cs typeface="Calibri Light" panose="020F0302020204030204" pitchFamily="34" charset="0"/>
                        </a:rPr>
                        <a:t>TOTAL</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3B2B4D"/>
                    </a:solidFill>
                  </a:tcPr>
                </a:tc>
                <a:tc>
                  <a:txBody>
                    <a:bodyPr/>
                    <a:lstStyle/>
                    <a:p>
                      <a:pPr algn="ctr" fontAlgn="ctr"/>
                      <a:r>
                        <a:rPr lang="fr-FR" sz="1000" b="1" u="none" strike="noStrike" cap="small" baseline="0" noProof="0" dirty="0">
                          <a:solidFill>
                            <a:schemeClr val="bg1"/>
                          </a:solidFill>
                          <a:effectLst/>
                          <a:latin typeface="Fira Sans" panose="020B0503050000020004" pitchFamily="34" charset="0"/>
                          <a:ea typeface="+mn-ea"/>
                          <a:cs typeface="Calibri Light" panose="020F0302020204030204" pitchFamily="34" charset="0"/>
                        </a:rPr>
                        <a:t>Au moins </a:t>
                      </a:r>
                    </a:p>
                    <a:p>
                      <a:pPr algn="ctr" fontAlgn="ctr"/>
                      <a:r>
                        <a:rPr lang="fr-FR" sz="1000" b="1" u="none" strike="noStrike" cap="small" baseline="0" noProof="0" dirty="0">
                          <a:solidFill>
                            <a:schemeClr val="bg1"/>
                          </a:solidFill>
                          <a:effectLst/>
                          <a:latin typeface="Fira Sans" panose="020B0503050000020004" pitchFamily="34" charset="0"/>
                          <a:ea typeface="+mn-ea"/>
                          <a:cs typeface="Calibri Light" panose="020F0302020204030204" pitchFamily="34" charset="0"/>
                        </a:rPr>
                        <a:t>un problème de santé</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3B2B4D"/>
                    </a:solidFill>
                  </a:tcPr>
                </a:tc>
                <a:tc>
                  <a:txBody>
                    <a:bodyPr/>
                    <a:lstStyle/>
                    <a:p>
                      <a:pPr algn="ctr"/>
                      <a:r>
                        <a:rPr lang="fr-FR" sz="1000" b="0" u="none" strike="noStrike" noProof="0" dirty="0">
                          <a:solidFill>
                            <a:srgbClr val="3B2B4D"/>
                          </a:solidFill>
                          <a:effectLst/>
                          <a:latin typeface="Fira Sans" panose="020B0503050000020004" pitchFamily="34" charset="0"/>
                          <a:ea typeface="+mn-ea"/>
                          <a:cs typeface="Calibri Light" panose="020F0302020204030204" pitchFamily="34" charset="0"/>
                        </a:rPr>
                        <a:t>Maladies respiratoires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900" b="0" u="none" strike="noStrike" noProof="0" dirty="0">
                          <a:solidFill>
                            <a:srgbClr val="3B2B4D"/>
                          </a:solidFill>
                          <a:effectLst/>
                          <a:latin typeface="Fira Sans" panose="020B0503050000020004" pitchFamily="34" charset="0"/>
                          <a:ea typeface="+mn-ea"/>
                          <a:cs typeface="Calibri Light" panose="020F0302020204030204" pitchFamily="34" charset="0"/>
                        </a:rPr>
                        <a:t>Maladies cardiovasculaires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Diabète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Troubles digestifs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dirty="0">
                          <a:solidFill>
                            <a:srgbClr val="3B2B4D"/>
                          </a:solidFill>
                          <a:effectLst/>
                          <a:latin typeface="Fira Sans" panose="020B0503050000020004" pitchFamily="34" charset="0"/>
                          <a:ea typeface="+mn-ea"/>
                          <a:cs typeface="Calibri Light" panose="020F0302020204030204" pitchFamily="34" charset="0"/>
                        </a:rPr>
                        <a:t>Troubles génito-urinaires et rénaux</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b="0" u="none" strike="noStrike" noProof="0" dirty="0">
                          <a:solidFill>
                            <a:srgbClr val="3B2B4D"/>
                          </a:solidFill>
                          <a:effectLst/>
                          <a:latin typeface="Fira Sans" panose="020B0503050000020004" pitchFamily="34" charset="0"/>
                          <a:ea typeface="+mn-ea"/>
                          <a:cs typeface="Calibri Light" panose="020F0302020204030204" pitchFamily="34" charset="0"/>
                        </a:rPr>
                        <a:t>Troubles neurologiques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Maladie auto-immune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Maladies ostéo-articulaires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Troubles de santé mentale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Cancer</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Allergies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r h="179551">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Base</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1" u="none" strike="noStrike" noProof="0">
                          <a:solidFill>
                            <a:schemeClr val="bg1">
                              <a:lumMod val="50000"/>
                            </a:schemeClr>
                          </a:solidFill>
                          <a:effectLst/>
                          <a:latin typeface="Fira Sans" panose="020B0503050000020004" pitchFamily="34" charset="0"/>
                        </a:rPr>
                        <a:t>3872</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2 486</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417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587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259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685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423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150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401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632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662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156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1 117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20376265"/>
                  </a:ext>
                </a:extLst>
              </a:tr>
              <a:tr h="657300">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cap="none" noProof="0">
                          <a:solidFill>
                            <a:srgbClr val="29193E"/>
                          </a:solidFill>
                          <a:effectLst/>
                          <a:latin typeface="Fira Sans" panose="020B0503050000020004" pitchFamily="34" charset="0"/>
                          <a:ea typeface="+mn-ea"/>
                          <a:cs typeface="+mn-cs"/>
                          <a:sym typeface="Arial"/>
                        </a:rPr>
                        <a:t>La prise de probiotiques est bénéfique en cas de vaginose bactérienne, de candidose ou de cystite</a:t>
                      </a:r>
                    </a:p>
                  </a:txBody>
                  <a:tcPr marL="0" marR="0" marT="0" marB="0" anchor="ctr">
                    <a:lnL w="12700" cap="flat" cmpd="sng" algn="ctr">
                      <a:noFill/>
                      <a:prstDash val="sysDot"/>
                      <a:round/>
                      <a:headEnd type="none" w="med" len="med"/>
                      <a:tailEnd type="none" w="med" len="med"/>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56</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marL="0" algn="ctr" defTabSz="914400" rtl="0" eaLnBrk="1" fontAlgn="ctr" latinLnBrk="0" hangingPunct="1"/>
                      <a:r>
                        <a:rPr lang="fr-FR" sz="1500" b="1" i="0" u="none" strike="noStrike" noProof="0">
                          <a:solidFill>
                            <a:srgbClr val="000000"/>
                          </a:solidFill>
                          <a:effectLst/>
                          <a:latin typeface="Fira Sans" panose="020B0503050000020004" pitchFamily="34" charset="0"/>
                          <a:ea typeface="+mn-ea"/>
                          <a:cs typeface="+mn-cs"/>
                        </a:rPr>
                        <a:t>57</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55</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58</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48</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61</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66</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57</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60</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58</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58</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56</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59</a:t>
                      </a:r>
                    </a:p>
                  </a:txBody>
                  <a:tcPr marL="8467" marR="8467" marT="8467"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657300">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rPr>
                        <a:t>Fumer n’a pas de conséquences sur le microbiote vaginal </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50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marL="0" algn="ctr" defTabSz="914400" rtl="0" eaLnBrk="1" fontAlgn="ctr" latinLnBrk="0" hangingPunct="1"/>
                      <a:r>
                        <a:rPr lang="fr-FR" sz="1500" b="1" i="0" u="none" strike="noStrike" noProof="0">
                          <a:solidFill>
                            <a:srgbClr val="000000"/>
                          </a:solidFill>
                          <a:effectLst/>
                          <a:latin typeface="Fira Sans" panose="020B0503050000020004" pitchFamily="34" charset="0"/>
                          <a:ea typeface="+mn-ea"/>
                          <a:cs typeface="+mn-cs"/>
                        </a:rPr>
                        <a:t>52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47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43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54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52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47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54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36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52</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6761963"/>
                  </a:ext>
                </a:extLst>
              </a:tr>
              <a:tr h="657300">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Le microbiote intestinal influence le microbiote vaginal </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45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marL="0" algn="ctr" defTabSz="914400" rtl="0" eaLnBrk="1" fontAlgn="ctr" latinLnBrk="0" hangingPunct="1"/>
                      <a:r>
                        <a:rPr lang="fr-FR" sz="1500" b="1" i="0" u="none" strike="noStrike" noProof="0">
                          <a:solidFill>
                            <a:srgbClr val="000000"/>
                          </a:solidFill>
                          <a:effectLst/>
                          <a:latin typeface="Fira Sans" panose="020B0503050000020004" pitchFamily="34" charset="0"/>
                          <a:ea typeface="+mn-ea"/>
                          <a:cs typeface="+mn-cs"/>
                        </a:rPr>
                        <a:t>47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50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53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50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50</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8679514"/>
                  </a:ext>
                </a:extLst>
              </a:tr>
              <a:tr h="778057">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fr-FR" sz="1200" b="0" i="0" u="none" strike="noStrike" cap="none" normalizeH="0" baseline="0" noProof="0">
                          <a:ln>
                            <a:noFill/>
                          </a:ln>
                          <a:solidFill>
                            <a:srgbClr val="29193E"/>
                          </a:solidFill>
                          <a:effectLst/>
                          <a:uLnTx/>
                          <a:uFillTx/>
                          <a:latin typeface="Fira Sans" panose="020B0503050000020004" pitchFamily="34" charset="0"/>
                          <a:ea typeface="+mn-ea"/>
                          <a:cs typeface="+mn-cs"/>
                          <a:sym typeface="Arial"/>
                        </a:rPr>
                        <a:t>Le mode d’accouchement </a:t>
                      </a:r>
                      <a:r>
                        <a:rPr kumimoji="0" lang="fr-FR" sz="900" b="0" i="0" u="none" strike="noStrike" cap="none" normalizeH="0" baseline="0" noProof="0">
                          <a:ln>
                            <a:noFill/>
                          </a:ln>
                          <a:solidFill>
                            <a:srgbClr val="29193E"/>
                          </a:solidFill>
                          <a:effectLst/>
                          <a:uLnTx/>
                          <a:uFillTx/>
                          <a:latin typeface="Fira Sans" panose="020B0503050000020004" pitchFamily="34" charset="0"/>
                          <a:ea typeface="+mn-ea"/>
                          <a:cs typeface="+mn-cs"/>
                          <a:sym typeface="Arial"/>
                        </a:rPr>
                        <a:t>(par voie basse ou par césarienne) </a:t>
                      </a:r>
                      <a:r>
                        <a:rPr kumimoji="0" lang="fr-FR" sz="1200" b="0" i="0" u="none" strike="noStrike" cap="none" normalizeH="0" baseline="0" noProof="0">
                          <a:ln>
                            <a:noFill/>
                          </a:ln>
                          <a:solidFill>
                            <a:srgbClr val="29193E"/>
                          </a:solidFill>
                          <a:effectLst/>
                          <a:uLnTx/>
                          <a:uFillTx/>
                          <a:latin typeface="Fira Sans" panose="020B0503050000020004" pitchFamily="34" charset="0"/>
                          <a:ea typeface="+mn-ea"/>
                          <a:cs typeface="+mn-cs"/>
                          <a:sym typeface="Arial"/>
                        </a:rPr>
                        <a:t>pourrait avoir un impact sur le microbiote intestinal du nouveau-né </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37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marL="0" algn="ctr" defTabSz="914400" rtl="0" eaLnBrk="1" fontAlgn="ctr" latinLnBrk="0" hangingPunct="1"/>
                      <a:r>
                        <a:rPr lang="fr-FR" sz="1500" b="1" i="0" u="none" strike="noStrike" noProof="0">
                          <a:solidFill>
                            <a:srgbClr val="000000"/>
                          </a:solidFill>
                          <a:effectLst/>
                          <a:latin typeface="Fira Sans" panose="020B0503050000020004" pitchFamily="34" charset="0"/>
                          <a:ea typeface="+mn-ea"/>
                          <a:cs typeface="+mn-cs"/>
                        </a:rPr>
                        <a:t>38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36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36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54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43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38</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33262976"/>
                  </a:ext>
                </a:extLst>
              </a:tr>
              <a:tr h="657300">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rPr>
                        <a:t>Les pilules œstroprogestatives pourraient protéger le microbiote vaginal</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21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marL="0" algn="ctr" defTabSz="914400" rtl="0" eaLnBrk="1" fontAlgn="ctr" latinLnBrk="0" hangingPunct="1"/>
                      <a:r>
                        <a:rPr lang="fr-FR" sz="1500" b="1" i="0" u="none" strike="noStrike" noProof="0">
                          <a:solidFill>
                            <a:srgbClr val="000000"/>
                          </a:solidFill>
                          <a:effectLst/>
                          <a:latin typeface="Fira Sans" panose="020B0503050000020004" pitchFamily="34" charset="0"/>
                          <a:ea typeface="+mn-ea"/>
                          <a:cs typeface="+mn-cs"/>
                        </a:rPr>
                        <a:t>21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24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22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24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23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27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37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26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24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21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18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dirty="0">
                          <a:solidFill>
                            <a:srgbClr val="000000"/>
                          </a:solidFill>
                          <a:effectLst/>
                          <a:latin typeface="Fira Sans" panose="020B0503050000020004" pitchFamily="34" charset="0"/>
                          <a:ea typeface="+mn-ea"/>
                          <a:cs typeface="+mn-cs"/>
                        </a:rPr>
                        <a:t>23</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8299581"/>
                  </a:ext>
                </a:extLst>
              </a:tr>
            </a:tbl>
          </a:graphicData>
        </a:graphic>
      </p:graphicFrame>
      <p:sp>
        <p:nvSpPr>
          <p:cNvPr id="12" name="ZoneTexte 11">
            <a:extLst>
              <a:ext uri="{FF2B5EF4-FFF2-40B4-BE49-F238E27FC236}">
                <a16:creationId xmlns:a16="http://schemas.microsoft.com/office/drawing/2014/main" id="{BF1882DE-2222-F6D4-98DC-59D04D7DC16A}"/>
              </a:ext>
            </a:extLst>
          </p:cNvPr>
          <p:cNvSpPr txBox="1"/>
          <p:nvPr/>
        </p:nvSpPr>
        <p:spPr>
          <a:xfrm>
            <a:off x="0" y="2049868"/>
            <a:ext cx="1883664" cy="276999"/>
          </a:xfrm>
          <a:prstGeom prst="rect">
            <a:avLst/>
          </a:prstGeom>
          <a:solidFill>
            <a:srgbClr val="D68CB5"/>
          </a:solidFill>
        </p:spPr>
        <p:txBody>
          <a:bodyPr wrap="square">
            <a:spAutoFit/>
          </a:bodyPr>
          <a:lstStyle/>
          <a:p>
            <a:pPr defTabSz="1219170" fontAlgn="b">
              <a:buClr>
                <a:srgbClr val="000000"/>
              </a:buClr>
              <a:defRPr/>
            </a:pPr>
            <a:r>
              <a:rPr lang="fr-FR" sz="1200" dirty="0">
                <a:solidFill>
                  <a:prstClr val="white"/>
                </a:solidFill>
                <a:latin typeface="Fira Sans" panose="020B0503050000020004" pitchFamily="34" charset="0"/>
                <a:cs typeface="Calibri" panose="020F0502020204030204" pitchFamily="34" charset="0"/>
                <a:sym typeface="Arial"/>
              </a:rPr>
              <a:t>% de bonnes réponses</a:t>
            </a:r>
          </a:p>
        </p:txBody>
      </p:sp>
      <p:sp>
        <p:nvSpPr>
          <p:cNvPr id="18" name="Google Shape;115;p17">
            <a:extLst>
              <a:ext uri="{FF2B5EF4-FFF2-40B4-BE49-F238E27FC236}">
                <a16:creationId xmlns:a16="http://schemas.microsoft.com/office/drawing/2014/main" id="{D5065ABD-A14A-8CF1-61C2-9B35EF58941D}"/>
              </a:ext>
            </a:extLst>
          </p:cNvPr>
          <p:cNvSpPr txBox="1"/>
          <p:nvPr/>
        </p:nvSpPr>
        <p:spPr>
          <a:xfrm>
            <a:off x="10790101" y="356069"/>
            <a:ext cx="706756"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1600" i="1">
                <a:solidFill>
                  <a:srgbClr val="29193E"/>
                </a:solidFill>
                <a:latin typeface="Fira Sans ExtraBold"/>
                <a:ea typeface="Fira Sans ExtraBold"/>
                <a:cs typeface="Fira Sans ExtraBold"/>
                <a:sym typeface="Fira Sans ExtraBold"/>
              </a:rPr>
              <a:t>(2/2)</a:t>
            </a:r>
          </a:p>
        </p:txBody>
      </p:sp>
      <p:grpSp>
        <p:nvGrpSpPr>
          <p:cNvPr id="22" name="Group 616">
            <a:extLst>
              <a:ext uri="{FF2B5EF4-FFF2-40B4-BE49-F238E27FC236}">
                <a16:creationId xmlns:a16="http://schemas.microsoft.com/office/drawing/2014/main" id="{DB9A477D-81E6-58EC-32E7-054E496C6648}"/>
              </a:ext>
            </a:extLst>
          </p:cNvPr>
          <p:cNvGrpSpPr>
            <a:grpSpLocks noChangeAspect="1"/>
          </p:cNvGrpSpPr>
          <p:nvPr/>
        </p:nvGrpSpPr>
        <p:grpSpPr>
          <a:xfrm>
            <a:off x="11485888" y="724317"/>
            <a:ext cx="588597" cy="418324"/>
            <a:chOff x="2042518" y="1008064"/>
            <a:chExt cx="444500" cy="315913"/>
          </a:xfrm>
          <a:noFill/>
        </p:grpSpPr>
        <p:sp>
          <p:nvSpPr>
            <p:cNvPr id="23" name="Freeform 9">
              <a:extLst>
                <a:ext uri="{FF2B5EF4-FFF2-40B4-BE49-F238E27FC236}">
                  <a16:creationId xmlns:a16="http://schemas.microsoft.com/office/drawing/2014/main" id="{887C6A6B-8B1A-ECCC-79CC-225086A98A56}"/>
                </a:ext>
              </a:extLst>
            </p:cNvPr>
            <p:cNvSpPr>
              <a:spLocks/>
            </p:cNvSpPr>
            <p:nvPr/>
          </p:nvSpPr>
          <p:spPr bwMode="auto">
            <a:xfrm>
              <a:off x="2114551" y="1135064"/>
              <a:ext cx="330200" cy="188913"/>
            </a:xfrm>
            <a:custGeom>
              <a:avLst/>
              <a:gdLst/>
              <a:ahLst/>
              <a:cxnLst>
                <a:cxn ang="0">
                  <a:pos x="183" y="16"/>
                </a:cxn>
                <a:cxn ang="0">
                  <a:pos x="164" y="86"/>
                </a:cxn>
                <a:cxn ang="0">
                  <a:pos x="155" y="44"/>
                </a:cxn>
                <a:cxn ang="0">
                  <a:pos x="135" y="129"/>
                </a:cxn>
                <a:cxn ang="0">
                  <a:pos x="108" y="0"/>
                </a:cxn>
                <a:cxn ang="0">
                  <a:pos x="99" y="43"/>
                </a:cxn>
                <a:cxn ang="0">
                  <a:pos x="0" y="43"/>
                </a:cxn>
                <a:cxn ang="0">
                  <a:pos x="149" y="170"/>
                </a:cxn>
                <a:cxn ang="0">
                  <a:pos x="298" y="43"/>
                </a:cxn>
                <a:cxn ang="0">
                  <a:pos x="190" y="43"/>
                </a:cxn>
                <a:cxn ang="0">
                  <a:pos x="183" y="16"/>
                </a:cxn>
              </a:cxnLst>
              <a:rect l="0" t="0" r="r" b="b"/>
              <a:pathLst>
                <a:path w="298" h="170">
                  <a:moveTo>
                    <a:pt x="183" y="16"/>
                  </a:moveTo>
                  <a:cubicBezTo>
                    <a:pt x="164" y="86"/>
                    <a:pt x="164" y="86"/>
                    <a:pt x="164" y="86"/>
                  </a:cubicBezTo>
                  <a:cubicBezTo>
                    <a:pt x="155" y="44"/>
                    <a:pt x="155" y="44"/>
                    <a:pt x="155" y="44"/>
                  </a:cubicBezTo>
                  <a:cubicBezTo>
                    <a:pt x="135" y="129"/>
                    <a:pt x="135" y="129"/>
                    <a:pt x="135" y="129"/>
                  </a:cubicBezTo>
                  <a:cubicBezTo>
                    <a:pt x="108" y="0"/>
                    <a:pt x="108" y="0"/>
                    <a:pt x="108" y="0"/>
                  </a:cubicBezTo>
                  <a:cubicBezTo>
                    <a:pt x="99" y="43"/>
                    <a:pt x="99" y="43"/>
                    <a:pt x="99" y="43"/>
                  </a:cubicBezTo>
                  <a:cubicBezTo>
                    <a:pt x="0" y="43"/>
                    <a:pt x="0" y="43"/>
                    <a:pt x="0" y="43"/>
                  </a:cubicBezTo>
                  <a:cubicBezTo>
                    <a:pt x="34" y="91"/>
                    <a:pt x="99" y="127"/>
                    <a:pt x="149" y="170"/>
                  </a:cubicBezTo>
                  <a:cubicBezTo>
                    <a:pt x="199" y="128"/>
                    <a:pt x="264" y="91"/>
                    <a:pt x="298" y="43"/>
                  </a:cubicBezTo>
                  <a:cubicBezTo>
                    <a:pt x="190" y="43"/>
                    <a:pt x="190" y="43"/>
                    <a:pt x="190" y="43"/>
                  </a:cubicBezTo>
                  <a:lnTo>
                    <a:pt x="183" y="16"/>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24" name="Freeform 10">
              <a:extLst>
                <a:ext uri="{FF2B5EF4-FFF2-40B4-BE49-F238E27FC236}">
                  <a16:creationId xmlns:a16="http://schemas.microsoft.com/office/drawing/2014/main" id="{9FFDC532-3B2D-B351-94C2-5CE7196F95C4}"/>
                </a:ext>
              </a:extLst>
            </p:cNvPr>
            <p:cNvSpPr>
              <a:spLocks/>
            </p:cNvSpPr>
            <p:nvPr/>
          </p:nvSpPr>
          <p:spPr bwMode="auto">
            <a:xfrm>
              <a:off x="2072680" y="1008064"/>
              <a:ext cx="385763" cy="211138"/>
            </a:xfrm>
            <a:custGeom>
              <a:avLst/>
              <a:gdLst/>
              <a:ahLst/>
              <a:cxnLst>
                <a:cxn ang="0">
                  <a:pos x="132" y="59"/>
                </a:cxn>
                <a:cxn ang="0">
                  <a:pos x="160" y="190"/>
                </a:cxn>
                <a:cxn ang="0">
                  <a:pos x="178" y="107"/>
                </a:cxn>
                <a:cxn ang="0">
                  <a:pos x="189" y="152"/>
                </a:cxn>
                <a:cxn ang="0">
                  <a:pos x="206" y="87"/>
                </a:cxn>
                <a:cxn ang="0">
                  <a:pos x="223" y="145"/>
                </a:cxn>
                <a:cxn ang="0">
                  <a:pos x="330" y="145"/>
                </a:cxn>
                <a:cxn ang="0">
                  <a:pos x="347" y="85"/>
                </a:cxn>
                <a:cxn ang="0">
                  <a:pos x="260" y="0"/>
                </a:cxn>
                <a:cxn ang="0">
                  <a:pos x="173" y="59"/>
                </a:cxn>
                <a:cxn ang="0">
                  <a:pos x="86" y="0"/>
                </a:cxn>
                <a:cxn ang="0">
                  <a:pos x="0" y="85"/>
                </a:cxn>
                <a:cxn ang="0">
                  <a:pos x="17" y="145"/>
                </a:cxn>
                <a:cxn ang="0">
                  <a:pos x="114" y="145"/>
                </a:cxn>
                <a:cxn ang="0">
                  <a:pos x="132" y="59"/>
                </a:cxn>
              </a:cxnLst>
              <a:rect l="0" t="0" r="r" b="b"/>
              <a:pathLst>
                <a:path w="347" h="190">
                  <a:moveTo>
                    <a:pt x="132" y="59"/>
                  </a:moveTo>
                  <a:cubicBezTo>
                    <a:pt x="160" y="190"/>
                    <a:pt x="160" y="190"/>
                    <a:pt x="160" y="190"/>
                  </a:cubicBezTo>
                  <a:cubicBezTo>
                    <a:pt x="178" y="107"/>
                    <a:pt x="178" y="107"/>
                    <a:pt x="178" y="107"/>
                  </a:cubicBezTo>
                  <a:cubicBezTo>
                    <a:pt x="189" y="152"/>
                    <a:pt x="189" y="152"/>
                    <a:pt x="189" y="152"/>
                  </a:cubicBezTo>
                  <a:cubicBezTo>
                    <a:pt x="206" y="87"/>
                    <a:pt x="206" y="87"/>
                    <a:pt x="206" y="87"/>
                  </a:cubicBezTo>
                  <a:cubicBezTo>
                    <a:pt x="223" y="145"/>
                    <a:pt x="223" y="145"/>
                    <a:pt x="223" y="145"/>
                  </a:cubicBezTo>
                  <a:cubicBezTo>
                    <a:pt x="330" y="145"/>
                    <a:pt x="330" y="145"/>
                    <a:pt x="330" y="145"/>
                  </a:cubicBezTo>
                  <a:cubicBezTo>
                    <a:pt x="340" y="127"/>
                    <a:pt x="347" y="107"/>
                    <a:pt x="347" y="85"/>
                  </a:cubicBezTo>
                  <a:cubicBezTo>
                    <a:pt x="347" y="38"/>
                    <a:pt x="308" y="0"/>
                    <a:pt x="260" y="0"/>
                  </a:cubicBezTo>
                  <a:cubicBezTo>
                    <a:pt x="215" y="0"/>
                    <a:pt x="173" y="34"/>
                    <a:pt x="173" y="59"/>
                  </a:cubicBezTo>
                  <a:cubicBezTo>
                    <a:pt x="173" y="33"/>
                    <a:pt x="131" y="0"/>
                    <a:pt x="86" y="0"/>
                  </a:cubicBezTo>
                  <a:cubicBezTo>
                    <a:pt x="38" y="0"/>
                    <a:pt x="0" y="38"/>
                    <a:pt x="0" y="85"/>
                  </a:cubicBezTo>
                  <a:cubicBezTo>
                    <a:pt x="0" y="107"/>
                    <a:pt x="6" y="127"/>
                    <a:pt x="17" y="145"/>
                  </a:cubicBezTo>
                  <a:cubicBezTo>
                    <a:pt x="114" y="145"/>
                    <a:pt x="114" y="145"/>
                    <a:pt x="114" y="145"/>
                  </a:cubicBezTo>
                  <a:lnTo>
                    <a:pt x="132" y="59"/>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25" name="Freeform 11">
              <a:extLst>
                <a:ext uri="{FF2B5EF4-FFF2-40B4-BE49-F238E27FC236}">
                  <a16:creationId xmlns:a16="http://schemas.microsoft.com/office/drawing/2014/main" id="{5AB75C4A-BEC2-F84C-4375-B540563A8A45}"/>
                </a:ext>
              </a:extLst>
            </p:cNvPr>
            <p:cNvSpPr>
              <a:spLocks/>
            </p:cNvSpPr>
            <p:nvPr/>
          </p:nvSpPr>
          <p:spPr bwMode="auto">
            <a:xfrm>
              <a:off x="2429868" y="1169989"/>
              <a:ext cx="57150" cy="12700"/>
            </a:xfrm>
            <a:custGeom>
              <a:avLst/>
              <a:gdLst/>
              <a:ahLst/>
              <a:cxnLst>
                <a:cxn ang="0">
                  <a:pos x="51" y="0"/>
                </a:cxn>
                <a:cxn ang="0">
                  <a:pos x="8" y="0"/>
                </a:cxn>
                <a:cxn ang="0">
                  <a:pos x="0" y="11"/>
                </a:cxn>
                <a:cxn ang="0">
                  <a:pos x="51" y="11"/>
                </a:cxn>
                <a:cxn ang="0">
                  <a:pos x="51" y="0"/>
                </a:cxn>
              </a:cxnLst>
              <a:rect l="0" t="0" r="r" b="b"/>
              <a:pathLst>
                <a:path w="51" h="11">
                  <a:moveTo>
                    <a:pt x="51" y="0"/>
                  </a:moveTo>
                  <a:cubicBezTo>
                    <a:pt x="8" y="0"/>
                    <a:pt x="8" y="0"/>
                    <a:pt x="8" y="0"/>
                  </a:cubicBezTo>
                  <a:cubicBezTo>
                    <a:pt x="5" y="4"/>
                    <a:pt x="3" y="7"/>
                    <a:pt x="0" y="11"/>
                  </a:cubicBezTo>
                  <a:cubicBezTo>
                    <a:pt x="51" y="11"/>
                    <a:pt x="51" y="11"/>
                    <a:pt x="51" y="11"/>
                  </a:cubicBezTo>
                  <a:lnTo>
                    <a:pt x="51" y="0"/>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26" name="Freeform 12">
              <a:extLst>
                <a:ext uri="{FF2B5EF4-FFF2-40B4-BE49-F238E27FC236}">
                  <a16:creationId xmlns:a16="http://schemas.microsoft.com/office/drawing/2014/main" id="{140E89CB-1F31-FFBA-F7FA-DA4B6F063CDA}"/>
                </a:ext>
              </a:extLst>
            </p:cNvPr>
            <p:cNvSpPr>
              <a:spLocks/>
            </p:cNvSpPr>
            <p:nvPr/>
          </p:nvSpPr>
          <p:spPr bwMode="auto">
            <a:xfrm>
              <a:off x="2042518" y="1169989"/>
              <a:ext cx="57150" cy="12700"/>
            </a:xfrm>
            <a:custGeom>
              <a:avLst/>
              <a:gdLst/>
              <a:ahLst/>
              <a:cxnLst>
                <a:cxn ang="0">
                  <a:pos x="0" y="0"/>
                </a:cxn>
                <a:cxn ang="0">
                  <a:pos x="0" y="11"/>
                </a:cxn>
                <a:cxn ang="0">
                  <a:pos x="51" y="11"/>
                </a:cxn>
                <a:cxn ang="0">
                  <a:pos x="44" y="0"/>
                </a:cxn>
                <a:cxn ang="0">
                  <a:pos x="0" y="0"/>
                </a:cxn>
              </a:cxnLst>
              <a:rect l="0" t="0" r="r" b="b"/>
              <a:pathLst>
                <a:path w="51" h="11">
                  <a:moveTo>
                    <a:pt x="0" y="0"/>
                  </a:moveTo>
                  <a:cubicBezTo>
                    <a:pt x="0" y="11"/>
                    <a:pt x="0" y="11"/>
                    <a:pt x="0" y="11"/>
                  </a:cubicBezTo>
                  <a:cubicBezTo>
                    <a:pt x="51" y="11"/>
                    <a:pt x="51" y="11"/>
                    <a:pt x="51" y="11"/>
                  </a:cubicBezTo>
                  <a:cubicBezTo>
                    <a:pt x="48" y="7"/>
                    <a:pt x="46" y="4"/>
                    <a:pt x="44" y="0"/>
                  </a:cubicBezTo>
                  <a:lnTo>
                    <a:pt x="0" y="0"/>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27" name="Freeform 13">
              <a:extLst>
                <a:ext uri="{FF2B5EF4-FFF2-40B4-BE49-F238E27FC236}">
                  <a16:creationId xmlns:a16="http://schemas.microsoft.com/office/drawing/2014/main" id="{3AF343A2-7E64-C6A4-B379-3FE9670A564A}"/>
                </a:ext>
              </a:extLst>
            </p:cNvPr>
            <p:cNvSpPr>
              <a:spLocks/>
            </p:cNvSpPr>
            <p:nvPr/>
          </p:nvSpPr>
          <p:spPr bwMode="auto">
            <a:xfrm>
              <a:off x="2106613" y="1074739"/>
              <a:ext cx="347663" cy="203200"/>
            </a:xfrm>
            <a:custGeom>
              <a:avLst/>
              <a:gdLst/>
              <a:ahLst/>
              <a:cxnLst>
                <a:cxn ang="0">
                  <a:pos x="206" y="86"/>
                </a:cxn>
                <a:cxn ang="0">
                  <a:pos x="189" y="28"/>
                </a:cxn>
                <a:cxn ang="0">
                  <a:pos x="172" y="93"/>
                </a:cxn>
                <a:cxn ang="0">
                  <a:pos x="161" y="48"/>
                </a:cxn>
                <a:cxn ang="0">
                  <a:pos x="143" y="131"/>
                </a:cxn>
                <a:cxn ang="0">
                  <a:pos x="115" y="0"/>
                </a:cxn>
                <a:cxn ang="0">
                  <a:pos x="97" y="86"/>
                </a:cxn>
                <a:cxn ang="0">
                  <a:pos x="0" y="86"/>
                </a:cxn>
                <a:cxn ang="0">
                  <a:pos x="7" y="97"/>
                </a:cxn>
                <a:cxn ang="0">
                  <a:pos x="106" y="97"/>
                </a:cxn>
                <a:cxn ang="0">
                  <a:pos x="115" y="54"/>
                </a:cxn>
                <a:cxn ang="0">
                  <a:pos x="142" y="183"/>
                </a:cxn>
                <a:cxn ang="0">
                  <a:pos x="162" y="98"/>
                </a:cxn>
                <a:cxn ang="0">
                  <a:pos x="171" y="140"/>
                </a:cxn>
                <a:cxn ang="0">
                  <a:pos x="190" y="70"/>
                </a:cxn>
                <a:cxn ang="0">
                  <a:pos x="197" y="97"/>
                </a:cxn>
                <a:cxn ang="0">
                  <a:pos x="305" y="97"/>
                </a:cxn>
                <a:cxn ang="0">
                  <a:pos x="313" y="86"/>
                </a:cxn>
                <a:cxn ang="0">
                  <a:pos x="206" y="86"/>
                </a:cxn>
              </a:cxnLst>
              <a:rect l="0" t="0" r="r" b="b"/>
              <a:pathLst>
                <a:path w="313" h="183">
                  <a:moveTo>
                    <a:pt x="206" y="86"/>
                  </a:moveTo>
                  <a:cubicBezTo>
                    <a:pt x="189" y="28"/>
                    <a:pt x="189" y="28"/>
                    <a:pt x="189" y="28"/>
                  </a:cubicBezTo>
                  <a:cubicBezTo>
                    <a:pt x="172" y="93"/>
                    <a:pt x="172" y="93"/>
                    <a:pt x="172" y="93"/>
                  </a:cubicBezTo>
                  <a:cubicBezTo>
                    <a:pt x="161" y="48"/>
                    <a:pt x="161" y="48"/>
                    <a:pt x="161" y="48"/>
                  </a:cubicBezTo>
                  <a:cubicBezTo>
                    <a:pt x="143" y="131"/>
                    <a:pt x="143" y="131"/>
                    <a:pt x="143" y="131"/>
                  </a:cubicBezTo>
                  <a:cubicBezTo>
                    <a:pt x="115" y="0"/>
                    <a:pt x="115" y="0"/>
                    <a:pt x="115" y="0"/>
                  </a:cubicBezTo>
                  <a:cubicBezTo>
                    <a:pt x="97" y="86"/>
                    <a:pt x="97" y="86"/>
                    <a:pt x="97" y="86"/>
                  </a:cubicBezTo>
                  <a:cubicBezTo>
                    <a:pt x="0" y="86"/>
                    <a:pt x="0" y="86"/>
                    <a:pt x="0" y="86"/>
                  </a:cubicBezTo>
                  <a:cubicBezTo>
                    <a:pt x="2" y="90"/>
                    <a:pt x="4" y="93"/>
                    <a:pt x="7" y="97"/>
                  </a:cubicBezTo>
                  <a:cubicBezTo>
                    <a:pt x="106" y="97"/>
                    <a:pt x="106" y="97"/>
                    <a:pt x="106" y="97"/>
                  </a:cubicBezTo>
                  <a:cubicBezTo>
                    <a:pt x="115" y="54"/>
                    <a:pt x="115" y="54"/>
                    <a:pt x="115" y="54"/>
                  </a:cubicBezTo>
                  <a:cubicBezTo>
                    <a:pt x="142" y="183"/>
                    <a:pt x="142" y="183"/>
                    <a:pt x="142" y="183"/>
                  </a:cubicBezTo>
                  <a:cubicBezTo>
                    <a:pt x="162" y="98"/>
                    <a:pt x="162" y="98"/>
                    <a:pt x="162" y="98"/>
                  </a:cubicBezTo>
                  <a:cubicBezTo>
                    <a:pt x="171" y="140"/>
                    <a:pt x="171" y="140"/>
                    <a:pt x="171" y="140"/>
                  </a:cubicBezTo>
                  <a:cubicBezTo>
                    <a:pt x="190" y="70"/>
                    <a:pt x="190" y="70"/>
                    <a:pt x="190" y="70"/>
                  </a:cubicBezTo>
                  <a:cubicBezTo>
                    <a:pt x="197" y="97"/>
                    <a:pt x="197" y="97"/>
                    <a:pt x="197" y="97"/>
                  </a:cubicBezTo>
                  <a:cubicBezTo>
                    <a:pt x="305" y="97"/>
                    <a:pt x="305" y="97"/>
                    <a:pt x="305" y="97"/>
                  </a:cubicBezTo>
                  <a:cubicBezTo>
                    <a:pt x="308" y="93"/>
                    <a:pt x="310" y="90"/>
                    <a:pt x="313" y="86"/>
                  </a:cubicBezTo>
                  <a:lnTo>
                    <a:pt x="206" y="86"/>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grpSp>
      <p:pic>
        <p:nvPicPr>
          <p:cNvPr id="28" name="Graphique 27" descr="Profil silhouette féminine">
            <a:extLst>
              <a:ext uri="{FF2B5EF4-FFF2-40B4-BE49-F238E27FC236}">
                <a16:creationId xmlns:a16="http://schemas.microsoft.com/office/drawing/2014/main" id="{86EBB802-2243-5A18-99B2-3802635F985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71800" y="92431"/>
            <a:ext cx="639997" cy="640000"/>
          </a:xfrm>
          <a:prstGeom prst="rect">
            <a:avLst/>
          </a:prstGeom>
        </p:spPr>
      </p:pic>
      <p:graphicFrame>
        <p:nvGraphicFramePr>
          <p:cNvPr id="2" name="Tableau 1">
            <a:extLst>
              <a:ext uri="{FF2B5EF4-FFF2-40B4-BE49-F238E27FC236}">
                <a16:creationId xmlns:a16="http://schemas.microsoft.com/office/drawing/2014/main" id="{766D1056-99FC-8536-8409-B4BE368E8D8B}"/>
              </a:ext>
            </a:extLst>
          </p:cNvPr>
          <p:cNvGraphicFramePr>
            <a:graphicFrameLocks noGrp="1"/>
          </p:cNvGraphicFramePr>
          <p:nvPr>
            <p:extLst>
              <p:ext uri="{D42A27DB-BD31-4B8C-83A1-F6EECF244321}">
                <p14:modId xmlns:p14="http://schemas.microsoft.com/office/powerpoint/2010/main" val="1720248788"/>
              </p:ext>
            </p:extLst>
          </p:nvPr>
        </p:nvGraphicFramePr>
        <p:xfrm>
          <a:off x="3911877" y="6257192"/>
          <a:ext cx="4001690" cy="533400"/>
        </p:xfrm>
        <a:graphic>
          <a:graphicData uri="http://schemas.openxmlformats.org/drawingml/2006/table">
            <a:tbl>
              <a:tblPr firstRow="1" bandRow="1">
                <a:tableStyleId>{5C22544A-7EE6-4342-B048-85BDC9FD1C3A}</a:tableStyleId>
              </a:tblPr>
              <a:tblGrid>
                <a:gridCol w="2000845">
                  <a:extLst>
                    <a:ext uri="{9D8B030D-6E8A-4147-A177-3AD203B41FA5}">
                      <a16:colId xmlns:a16="http://schemas.microsoft.com/office/drawing/2014/main" val="1778144427"/>
                    </a:ext>
                  </a:extLst>
                </a:gridCol>
                <a:gridCol w="2000845">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à au moins un problème de santé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à au moins un problème de santé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3" name="Ellipse 2">
            <a:extLst>
              <a:ext uri="{FF2B5EF4-FFF2-40B4-BE49-F238E27FC236}">
                <a16:creationId xmlns:a16="http://schemas.microsoft.com/office/drawing/2014/main" id="{9EB92161-FD03-0074-70F8-336C441D6F8E}"/>
              </a:ext>
            </a:extLst>
          </p:cNvPr>
          <p:cNvSpPr/>
          <p:nvPr/>
        </p:nvSpPr>
        <p:spPr>
          <a:xfrm>
            <a:off x="3985177" y="6403766"/>
            <a:ext cx="144000" cy="141532"/>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5" name="Ellipse 4">
            <a:extLst>
              <a:ext uri="{FF2B5EF4-FFF2-40B4-BE49-F238E27FC236}">
                <a16:creationId xmlns:a16="http://schemas.microsoft.com/office/drawing/2014/main" id="{B7952EBF-5BF9-A3CF-2E7A-1C9DA9D26B94}"/>
              </a:ext>
            </a:extLst>
          </p:cNvPr>
          <p:cNvSpPr/>
          <p:nvPr/>
        </p:nvSpPr>
        <p:spPr>
          <a:xfrm>
            <a:off x="5952000" y="6403766"/>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graphicFrame>
        <p:nvGraphicFramePr>
          <p:cNvPr id="7" name="Tableau 6">
            <a:extLst>
              <a:ext uri="{FF2B5EF4-FFF2-40B4-BE49-F238E27FC236}">
                <a16:creationId xmlns:a16="http://schemas.microsoft.com/office/drawing/2014/main" id="{CC0DDBC2-65A7-2928-780C-51EA25206316}"/>
              </a:ext>
            </a:extLst>
          </p:cNvPr>
          <p:cNvGraphicFramePr>
            <a:graphicFrameLocks noGrp="1"/>
          </p:cNvGraphicFramePr>
          <p:nvPr/>
        </p:nvGraphicFramePr>
        <p:xfrm>
          <a:off x="766288" y="6251272"/>
          <a:ext cx="2781710" cy="533400"/>
        </p:xfrm>
        <a:graphic>
          <a:graphicData uri="http://schemas.openxmlformats.org/drawingml/2006/table">
            <a:tbl>
              <a:tblPr firstRow="1" bandRow="1">
                <a:tableStyleId>{5C22544A-7EE6-4342-B048-85BDC9FD1C3A}</a:tableStyleId>
              </a:tblPr>
              <a:tblGrid>
                <a:gridCol w="1390855">
                  <a:extLst>
                    <a:ext uri="{9D8B030D-6E8A-4147-A177-3AD203B41FA5}">
                      <a16:colId xmlns:a16="http://schemas.microsoft.com/office/drawing/2014/main" val="1778144427"/>
                    </a:ext>
                  </a:extLst>
                </a:gridCol>
                <a:gridCol w="1390855">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8" name="Ellipse 7">
            <a:extLst>
              <a:ext uri="{FF2B5EF4-FFF2-40B4-BE49-F238E27FC236}">
                <a16:creationId xmlns:a16="http://schemas.microsoft.com/office/drawing/2014/main" id="{EBEE921B-A328-8037-FCDB-7274B83DFC74}"/>
              </a:ext>
            </a:extLst>
          </p:cNvPr>
          <p:cNvSpPr/>
          <p:nvPr/>
        </p:nvSpPr>
        <p:spPr>
          <a:xfrm>
            <a:off x="731399" y="6403766"/>
            <a:ext cx="144000" cy="141532"/>
          </a:xfrm>
          <a:prstGeom prst="ellipse">
            <a:avLst/>
          </a:prstGeom>
          <a:noFill/>
          <a:ln w="19050">
            <a:solidFill>
              <a:srgbClr val="CAD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9" name="Ellipse 8">
            <a:extLst>
              <a:ext uri="{FF2B5EF4-FFF2-40B4-BE49-F238E27FC236}">
                <a16:creationId xmlns:a16="http://schemas.microsoft.com/office/drawing/2014/main" id="{0390E8BE-97B0-07C2-35F1-D58683011CC2}"/>
              </a:ext>
            </a:extLst>
          </p:cNvPr>
          <p:cNvSpPr/>
          <p:nvPr/>
        </p:nvSpPr>
        <p:spPr>
          <a:xfrm>
            <a:off x="2097639" y="6403766"/>
            <a:ext cx="144000" cy="141532"/>
          </a:xfrm>
          <a:prstGeom prst="ellipse">
            <a:avLst/>
          </a:prstGeom>
          <a:noFill/>
          <a:ln w="19050">
            <a:solidFill>
              <a:srgbClr val="FFC1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1" name="Google Shape;115;p17">
            <a:extLst>
              <a:ext uri="{FF2B5EF4-FFF2-40B4-BE49-F238E27FC236}">
                <a16:creationId xmlns:a16="http://schemas.microsoft.com/office/drawing/2014/main" id="{2ECEC85C-A7F0-30D5-4C4E-61727ABC8CEA}"/>
              </a:ext>
            </a:extLst>
          </p:cNvPr>
          <p:cNvSpPr txBox="1"/>
          <p:nvPr/>
        </p:nvSpPr>
        <p:spPr>
          <a:xfrm>
            <a:off x="720000" y="246067"/>
            <a:ext cx="10139387"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2000" dirty="0">
                <a:solidFill>
                  <a:srgbClr val="29193E"/>
                </a:solidFill>
                <a:latin typeface="Fira Sans ExtraBold"/>
                <a:ea typeface="Fira Sans ExtraBold"/>
                <a:cs typeface="Fira Sans ExtraBold"/>
                <a:sym typeface="Fira Sans ExtraBold"/>
              </a:rPr>
              <a:t>Les femmes souffrant de troubles génito-urinaires et rénaux semblent également être plus </a:t>
            </a:r>
            <a:r>
              <a:rPr lang="fr-FR" sz="2000" dirty="0">
                <a:solidFill>
                  <a:srgbClr val="29193E"/>
                </a:solidFill>
                <a:latin typeface="Fira Sans ExtraBold"/>
                <a:ea typeface="Fira Sans ExtraBold"/>
                <a:cs typeface="Calibri Light" panose="020F0302020204030204" pitchFamily="34" charset="0"/>
                <a:sym typeface="Fira Sans ExtraBold"/>
              </a:rPr>
              <a:t>sensibilisées au microbiote vaginal.</a:t>
            </a:r>
          </a:p>
        </p:txBody>
      </p:sp>
      <p:sp>
        <p:nvSpPr>
          <p:cNvPr id="14" name="Google Shape;116;p17">
            <a:extLst>
              <a:ext uri="{FF2B5EF4-FFF2-40B4-BE49-F238E27FC236}">
                <a16:creationId xmlns:a16="http://schemas.microsoft.com/office/drawing/2014/main" id="{D34B4E12-88DA-066C-4662-E6DDB2FEB668}"/>
              </a:ext>
            </a:extLst>
          </p:cNvPr>
          <p:cNvSpPr txBox="1"/>
          <p:nvPr/>
        </p:nvSpPr>
        <p:spPr>
          <a:xfrm>
            <a:off x="720000" y="1067471"/>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a:solidFill>
                  <a:srgbClr val="A59DAE"/>
                </a:solidFill>
                <a:latin typeface="Fira Sans"/>
                <a:ea typeface="Fira Sans"/>
                <a:cs typeface="Fira Sans"/>
                <a:sym typeface="Fira Sans"/>
              </a:rPr>
              <a:t>Pour chacune des propositions suivantes, dites-nous si vous pensez qu’elle est VRAIE ou FAUSSE. Si vous n’êtes pas certaine de votre réponse, répondez « Je ne sais pas vraiment ». </a:t>
            </a:r>
          </a:p>
          <a:p>
            <a:pPr defTabSz="1219170">
              <a:buClr>
                <a:srgbClr val="000000"/>
              </a:buClr>
              <a:defRPr/>
            </a:pPr>
            <a:r>
              <a:rPr lang="fr-FR" sz="1333" i="1">
                <a:solidFill>
                  <a:srgbClr val="A59DAE"/>
                </a:solidFill>
                <a:latin typeface="Fira Sans"/>
                <a:ea typeface="Fira Sans"/>
                <a:cs typeface="Fira Sans"/>
                <a:sym typeface="Fira Sans"/>
              </a:rPr>
              <a:t>Base : Femmes (n = 3 872)</a:t>
            </a:r>
          </a:p>
        </p:txBody>
      </p:sp>
      <p:pic>
        <p:nvPicPr>
          <p:cNvPr id="15" name="Graphique 14" descr="Faire un zoom avant contour">
            <a:extLst>
              <a:ext uri="{FF2B5EF4-FFF2-40B4-BE49-F238E27FC236}">
                <a16:creationId xmlns:a16="http://schemas.microsoft.com/office/drawing/2014/main" id="{59045663-8FD6-1B6A-3EB1-92DEA1D88FA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596422">
            <a:off x="92625" y="981443"/>
            <a:ext cx="483260" cy="483260"/>
          </a:xfrm>
          <a:prstGeom prst="rect">
            <a:avLst/>
          </a:prstGeom>
        </p:spPr>
      </p:pic>
    </p:spTree>
    <p:extLst>
      <p:ext uri="{BB962C8B-B14F-4D97-AF65-F5344CB8AC3E}">
        <p14:creationId xmlns:p14="http://schemas.microsoft.com/office/powerpoint/2010/main" val="13742990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897D1B5B-135B-9697-BE1C-6B82E04EDF61}"/>
            </a:ext>
          </a:extLst>
        </p:cNvPr>
        <p:cNvGrpSpPr/>
        <p:nvPr/>
      </p:nvGrpSpPr>
      <p:grpSpPr>
        <a:xfrm>
          <a:off x="0" y="0"/>
          <a:ext cx="0" cy="0"/>
          <a:chOff x="0" y="0"/>
          <a:chExt cx="0" cy="0"/>
        </a:xfrm>
      </p:grpSpPr>
      <p:graphicFrame>
        <p:nvGraphicFramePr>
          <p:cNvPr id="9" name="Graphique 8">
            <a:extLst>
              <a:ext uri="{FF2B5EF4-FFF2-40B4-BE49-F238E27FC236}">
                <a16:creationId xmlns:a16="http://schemas.microsoft.com/office/drawing/2014/main" id="{D6B7C001-7958-903E-5D5F-D10B2FC613DB}"/>
              </a:ext>
            </a:extLst>
          </p:cNvPr>
          <p:cNvGraphicFramePr/>
          <p:nvPr/>
        </p:nvGraphicFramePr>
        <p:xfrm>
          <a:off x="2183847" y="2250043"/>
          <a:ext cx="7426467" cy="3401860"/>
        </p:xfrm>
        <a:graphic>
          <a:graphicData uri="http://schemas.openxmlformats.org/drawingml/2006/chart">
            <c:chart xmlns:c="http://schemas.openxmlformats.org/drawingml/2006/chart" xmlns:r="http://schemas.openxmlformats.org/officeDocument/2006/relationships" r:id="rId3"/>
          </a:graphicData>
        </a:graphic>
      </p:graphicFrame>
      <p:sp>
        <p:nvSpPr>
          <p:cNvPr id="115" name="Google Shape;115;p17">
            <a:extLst>
              <a:ext uri="{FF2B5EF4-FFF2-40B4-BE49-F238E27FC236}">
                <a16:creationId xmlns:a16="http://schemas.microsoft.com/office/drawing/2014/main" id="{D21F4BD6-57CD-0694-B376-1D3D0AED17E3}"/>
              </a:ext>
            </a:extLst>
          </p:cNvPr>
          <p:cNvSpPr txBox="1"/>
          <p:nvPr/>
        </p:nvSpPr>
        <p:spPr>
          <a:xfrm>
            <a:off x="720000" y="227445"/>
            <a:ext cx="10729200"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2133">
                <a:solidFill>
                  <a:srgbClr val="29193E"/>
                </a:solidFill>
                <a:latin typeface="Fira Sans ExtraBold"/>
                <a:ea typeface="Fira Sans ExtraBold"/>
                <a:cs typeface="Fira Sans ExtraBold"/>
                <a:sym typeface="Fira Sans ExtraBold"/>
              </a:rPr>
              <a:t>Les femmes ont une connaissance modérée des conséquences d’un déséquilibre du microbiote vaginal, les IST constituant la seule exception.</a:t>
            </a:r>
          </a:p>
        </p:txBody>
      </p:sp>
      <p:graphicFrame>
        <p:nvGraphicFramePr>
          <p:cNvPr id="5" name="Tableau 4">
            <a:extLst>
              <a:ext uri="{FF2B5EF4-FFF2-40B4-BE49-F238E27FC236}">
                <a16:creationId xmlns:a16="http://schemas.microsoft.com/office/drawing/2014/main" id="{7641C99D-CF52-385B-2ADA-DC6DC9DA6712}"/>
              </a:ext>
            </a:extLst>
          </p:cNvPr>
          <p:cNvGraphicFramePr>
            <a:graphicFrameLocks noGrp="1"/>
          </p:cNvGraphicFramePr>
          <p:nvPr/>
        </p:nvGraphicFramePr>
        <p:xfrm>
          <a:off x="0" y="2309951"/>
          <a:ext cx="4598784" cy="3168964"/>
        </p:xfrm>
        <a:graphic>
          <a:graphicData uri="http://schemas.openxmlformats.org/drawingml/2006/table">
            <a:tbl>
              <a:tblPr>
                <a:tableStyleId>{5C22544A-7EE6-4342-B048-85BDC9FD1C3A}</a:tableStyleId>
              </a:tblPr>
              <a:tblGrid>
                <a:gridCol w="4598784">
                  <a:extLst>
                    <a:ext uri="{9D8B030D-6E8A-4147-A177-3AD203B41FA5}">
                      <a16:colId xmlns:a16="http://schemas.microsoft.com/office/drawing/2014/main" val="3347426777"/>
                    </a:ext>
                  </a:extLst>
                </a:gridCol>
              </a:tblGrid>
              <a:tr h="792241">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300" b="0" i="0" u="none" strike="noStrike" noProof="0">
                          <a:solidFill>
                            <a:srgbClr val="29193E"/>
                          </a:solidFill>
                          <a:effectLst/>
                          <a:latin typeface="Fira Sans" panose="020B0503050000020004" pitchFamily="34" charset="0"/>
                        </a:rPr>
                        <a:t>Le risque d’infections sexuellement transmissibles</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792241">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300" b="0" i="0" u="none" strike="noStrike" noProof="0">
                          <a:solidFill>
                            <a:srgbClr val="29193E"/>
                          </a:solidFill>
                          <a:effectLst/>
                          <a:latin typeface="Fira Sans" panose="020B0503050000020004" pitchFamily="34" charset="0"/>
                        </a:rPr>
                        <a:t>La fertilité</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6015144"/>
                  </a:ext>
                </a:extLst>
              </a:tr>
              <a:tr h="792241">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300" b="0" i="0" u="none" strike="noStrike" noProof="0">
                          <a:solidFill>
                            <a:srgbClr val="29193E"/>
                          </a:solidFill>
                          <a:effectLst/>
                          <a:latin typeface="Fira Sans" panose="020B0503050000020004" pitchFamily="34" charset="0"/>
                        </a:rPr>
                        <a:t>Le risque de fausse couche ou de complications pendant la grossesse</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426847"/>
                  </a:ext>
                </a:extLst>
              </a:tr>
              <a:tr h="792241">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300" b="0" i="0" u="none" strike="noStrike" noProof="0">
                          <a:solidFill>
                            <a:srgbClr val="29193E"/>
                          </a:solidFill>
                          <a:effectLst/>
                          <a:latin typeface="Fira Sans" panose="020B0503050000020004" pitchFamily="34" charset="0"/>
                        </a:rPr>
                        <a:t>Le risque de naissance prématurée</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868548"/>
                  </a:ext>
                </a:extLst>
              </a:tr>
            </a:tbl>
          </a:graphicData>
        </a:graphic>
      </p:graphicFrame>
      <p:sp>
        <p:nvSpPr>
          <p:cNvPr id="7" name="Google Shape;116;p17">
            <a:extLst>
              <a:ext uri="{FF2B5EF4-FFF2-40B4-BE49-F238E27FC236}">
                <a16:creationId xmlns:a16="http://schemas.microsoft.com/office/drawing/2014/main" id="{AE767B57-9761-9F79-4379-A8DA4C5F4021}"/>
              </a:ext>
            </a:extLst>
          </p:cNvPr>
          <p:cNvSpPr txBox="1"/>
          <p:nvPr/>
        </p:nvSpPr>
        <p:spPr>
          <a:xfrm>
            <a:off x="720000" y="1073107"/>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a:solidFill>
                  <a:srgbClr val="A59DAE"/>
                </a:solidFill>
                <a:latin typeface="Fira Sans"/>
                <a:ea typeface="Fira Sans"/>
                <a:cs typeface="Fira Sans"/>
                <a:sym typeface="Fira Sans"/>
              </a:rPr>
              <a:t>Pensez-vous que les déséquilibres du microbiote vaginal puissent avoir un impact sur :</a:t>
            </a:r>
          </a:p>
          <a:p>
            <a:pPr defTabSz="1219170">
              <a:buClr>
                <a:srgbClr val="000000"/>
              </a:buClr>
              <a:defRPr/>
            </a:pPr>
            <a:r>
              <a:rPr lang="fr-FR" sz="1333" i="1">
                <a:solidFill>
                  <a:srgbClr val="A59DAE"/>
                </a:solidFill>
                <a:latin typeface="Fira Sans"/>
                <a:ea typeface="Fira Sans"/>
                <a:cs typeface="Fira Sans"/>
                <a:sym typeface="Fira Sans"/>
              </a:rPr>
              <a:t>Base : Femmes (n = 3 872)</a:t>
            </a:r>
          </a:p>
        </p:txBody>
      </p:sp>
      <p:graphicFrame>
        <p:nvGraphicFramePr>
          <p:cNvPr id="10" name="Tableau 9">
            <a:extLst>
              <a:ext uri="{FF2B5EF4-FFF2-40B4-BE49-F238E27FC236}">
                <a16:creationId xmlns:a16="http://schemas.microsoft.com/office/drawing/2014/main" id="{085B516F-8581-95EE-A49B-B2020AABFC0B}"/>
              </a:ext>
            </a:extLst>
          </p:cNvPr>
          <p:cNvGraphicFramePr>
            <a:graphicFrameLocks noGrp="1"/>
          </p:cNvGraphicFramePr>
          <p:nvPr/>
        </p:nvGraphicFramePr>
        <p:xfrm>
          <a:off x="4216135" y="5660468"/>
          <a:ext cx="4886181" cy="432000"/>
        </p:xfrm>
        <a:graphic>
          <a:graphicData uri="http://schemas.openxmlformats.org/drawingml/2006/table">
            <a:tbl>
              <a:tblPr firstRow="1" bandRow="1">
                <a:tableStyleId>{5C22544A-7EE6-4342-B048-85BDC9FD1C3A}</a:tableStyleId>
              </a:tblPr>
              <a:tblGrid>
                <a:gridCol w="1628727">
                  <a:extLst>
                    <a:ext uri="{9D8B030D-6E8A-4147-A177-3AD203B41FA5}">
                      <a16:colId xmlns:a16="http://schemas.microsoft.com/office/drawing/2014/main" val="1778144427"/>
                    </a:ext>
                  </a:extLst>
                </a:gridCol>
                <a:gridCol w="1628727">
                  <a:extLst>
                    <a:ext uri="{9D8B030D-6E8A-4147-A177-3AD203B41FA5}">
                      <a16:colId xmlns:a16="http://schemas.microsoft.com/office/drawing/2014/main" val="663113065"/>
                    </a:ext>
                  </a:extLst>
                </a:gridCol>
                <a:gridCol w="1628727">
                  <a:extLst>
                    <a:ext uri="{9D8B030D-6E8A-4147-A177-3AD203B41FA5}">
                      <a16:colId xmlns:a16="http://schemas.microsoft.com/office/drawing/2014/main" val="2108411334"/>
                    </a:ext>
                  </a:extLst>
                </a:gridCol>
              </a:tblGrid>
              <a:tr h="432000">
                <a:tc>
                  <a:txBody>
                    <a:bodyPr/>
                    <a:lstStyle/>
                    <a:p>
                      <a:pPr algn="ctr"/>
                      <a:r>
                        <a:rPr lang="fr-FR" sz="1300" b="0" i="0" u="none" strike="noStrike" cap="none" noProof="0">
                          <a:solidFill>
                            <a:srgbClr val="29193E"/>
                          </a:solidFill>
                          <a:latin typeface="Fira Sans SemiBold" panose="020B0604020202020204" pitchFamily="34" charset="0"/>
                          <a:ea typeface="+mn-ea"/>
                          <a:cs typeface="Calibri Light" panose="020F0302020204030204" pitchFamily="34" charset="0"/>
                          <a:sym typeface="Arial"/>
                        </a:rPr>
                        <a:t>Oui</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300" b="0" i="0" u="none" strike="noStrike" cap="none" noProof="0">
                          <a:solidFill>
                            <a:srgbClr val="29193E"/>
                          </a:solidFill>
                          <a:latin typeface="Fira Sans SemiBold" panose="020B0604020202020204" pitchFamily="34" charset="0"/>
                          <a:ea typeface="+mn-ea"/>
                          <a:cs typeface="Calibri Light" panose="020F0302020204030204" pitchFamily="34" charset="0"/>
                          <a:sym typeface="Arial"/>
                        </a:rPr>
                        <a:t>Non</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300" b="0" i="0" u="none" strike="noStrike" cap="none" noProof="0">
                          <a:solidFill>
                            <a:srgbClr val="29193E"/>
                          </a:solidFill>
                          <a:latin typeface="Fira Sans SemiBold" panose="020B0604020202020204" pitchFamily="34" charset="0"/>
                          <a:ea typeface="+mn-ea"/>
                          <a:cs typeface="Calibri Light" panose="020F0302020204030204" pitchFamily="34" charset="0"/>
                          <a:sym typeface="Arial"/>
                        </a:rPr>
                        <a:t>Je ne sais pas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1" name="Ellipse 10">
            <a:extLst>
              <a:ext uri="{FF2B5EF4-FFF2-40B4-BE49-F238E27FC236}">
                <a16:creationId xmlns:a16="http://schemas.microsoft.com/office/drawing/2014/main" id="{F3650FFC-2C05-5D8F-AC45-42F8241BCC9D}"/>
              </a:ext>
            </a:extLst>
          </p:cNvPr>
          <p:cNvSpPr/>
          <p:nvPr/>
        </p:nvSpPr>
        <p:spPr>
          <a:xfrm>
            <a:off x="4562745" y="5776185"/>
            <a:ext cx="192000" cy="192000"/>
          </a:xfrm>
          <a:prstGeom prst="ellipse">
            <a:avLst/>
          </a:prstGeom>
          <a:solidFill>
            <a:srgbClr val="B811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2" name="Ellipse 11">
            <a:extLst>
              <a:ext uri="{FF2B5EF4-FFF2-40B4-BE49-F238E27FC236}">
                <a16:creationId xmlns:a16="http://schemas.microsoft.com/office/drawing/2014/main" id="{B5834E0E-0A27-6133-F29C-B49063AE4BA9}"/>
              </a:ext>
            </a:extLst>
          </p:cNvPr>
          <p:cNvSpPr/>
          <p:nvPr/>
        </p:nvSpPr>
        <p:spPr>
          <a:xfrm>
            <a:off x="6299295" y="5776185"/>
            <a:ext cx="192000" cy="192000"/>
          </a:xfrm>
          <a:prstGeom prst="ellipse">
            <a:avLst/>
          </a:prstGeom>
          <a:solidFill>
            <a:srgbClr val="3B2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3" name="Ellipse 12">
            <a:extLst>
              <a:ext uri="{FF2B5EF4-FFF2-40B4-BE49-F238E27FC236}">
                <a16:creationId xmlns:a16="http://schemas.microsoft.com/office/drawing/2014/main" id="{F8B7950F-E9B7-0103-D861-31C9C1D6BC74}"/>
              </a:ext>
            </a:extLst>
          </p:cNvPr>
          <p:cNvSpPr/>
          <p:nvPr/>
        </p:nvSpPr>
        <p:spPr>
          <a:xfrm>
            <a:off x="7455239" y="5776185"/>
            <a:ext cx="192000" cy="192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pic>
        <p:nvPicPr>
          <p:cNvPr id="2" name="Graphique 1" descr="Globe terrestre : Europe et Afrique">
            <a:extLst>
              <a:ext uri="{FF2B5EF4-FFF2-40B4-BE49-F238E27FC236}">
                <a16:creationId xmlns:a16="http://schemas.microsoft.com/office/drawing/2014/main" id="{001664A9-FC5A-41DA-E201-5A2EF72D964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683" y="1021575"/>
            <a:ext cx="568443" cy="568443"/>
          </a:xfrm>
          <a:prstGeom prst="rect">
            <a:avLst/>
          </a:prstGeom>
        </p:spPr>
      </p:pic>
      <p:graphicFrame>
        <p:nvGraphicFramePr>
          <p:cNvPr id="3" name="Tableau 2">
            <a:extLst>
              <a:ext uri="{FF2B5EF4-FFF2-40B4-BE49-F238E27FC236}">
                <a16:creationId xmlns:a16="http://schemas.microsoft.com/office/drawing/2014/main" id="{5DF5B2A9-E1A8-6AFC-C480-B5D5B1CC8BA9}"/>
              </a:ext>
            </a:extLst>
          </p:cNvPr>
          <p:cNvGraphicFramePr>
            <a:graphicFrameLocks noGrp="1"/>
          </p:cNvGraphicFramePr>
          <p:nvPr/>
        </p:nvGraphicFramePr>
        <p:xfrm>
          <a:off x="9966528" y="2238599"/>
          <a:ext cx="617821" cy="3274304"/>
        </p:xfrm>
        <a:graphic>
          <a:graphicData uri="http://schemas.openxmlformats.org/drawingml/2006/table">
            <a:tbl>
              <a:tblPr>
                <a:tableStyleId>{5C22544A-7EE6-4342-B048-85BDC9FD1C3A}</a:tableStyleId>
              </a:tblPr>
              <a:tblGrid>
                <a:gridCol w="617821">
                  <a:extLst>
                    <a:ext uri="{9D8B030D-6E8A-4147-A177-3AD203B41FA5}">
                      <a16:colId xmlns:a16="http://schemas.microsoft.com/office/drawing/2014/main" val="3347426777"/>
                    </a:ext>
                  </a:extLst>
                </a:gridCol>
              </a:tblGrid>
              <a:tr h="818576">
                <a:tc>
                  <a:txBody>
                    <a:bodyPr/>
                    <a:lstStyle/>
                    <a:p>
                      <a:pPr algn="ctr" fontAlgn="ctr"/>
                      <a:r>
                        <a:rPr kumimoji="0" lang="fr-FR" sz="1600" b="0" i="0" u="none" strike="noStrike" cap="small" normalizeH="0" baseline="0" noProof="0">
                          <a:ln>
                            <a:noFill/>
                          </a:ln>
                          <a:solidFill>
                            <a:srgbClr val="3B2B4D"/>
                          </a:solidFill>
                          <a:effectLst/>
                          <a:uLnTx/>
                          <a:uFillTx/>
                          <a:latin typeface="Fira Sans Condensed ExtraBold" panose="020B0604020202020204" pitchFamily="34" charset="0"/>
                          <a:ea typeface="Cambria" panose="02040503050406030204" pitchFamily="18" charset="0"/>
                          <a:cs typeface="Times New Roman" panose="02020603050405020304" pitchFamily="18" charset="0"/>
                          <a:sym typeface="Arial"/>
                        </a:rPr>
                        <a:t>33</a:t>
                      </a:r>
                    </a:p>
                  </a:txBody>
                  <a:tcPr marL="12700" marR="12700" marT="1270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818576">
                <a:tc>
                  <a:txBody>
                    <a:bodyPr/>
                    <a:lstStyle/>
                    <a:p>
                      <a:pPr algn="ctr" fontAlgn="ctr"/>
                      <a:r>
                        <a:rPr kumimoji="0" lang="fr-FR" sz="1600" b="0" i="0" u="none" strike="noStrike" cap="small" normalizeH="0" baseline="0" noProof="0">
                          <a:ln>
                            <a:noFill/>
                          </a:ln>
                          <a:solidFill>
                            <a:srgbClr val="3B2B4D"/>
                          </a:solidFill>
                          <a:effectLst/>
                          <a:uLnTx/>
                          <a:uFillTx/>
                          <a:latin typeface="Fira Sans Condensed ExtraBold" panose="020B0604020202020204" pitchFamily="34" charset="0"/>
                          <a:ea typeface="Cambria" panose="02040503050406030204" pitchFamily="18" charset="0"/>
                          <a:cs typeface="Times New Roman" panose="02020603050405020304" pitchFamily="18" charset="0"/>
                          <a:sym typeface="Arial"/>
                        </a:rPr>
                        <a:t>47</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8689587"/>
                  </a:ext>
                </a:extLst>
              </a:tr>
              <a:tr h="818576">
                <a:tc>
                  <a:txBody>
                    <a:bodyPr/>
                    <a:lstStyle/>
                    <a:p>
                      <a:pPr algn="ctr" fontAlgn="ctr"/>
                      <a:r>
                        <a:rPr kumimoji="0" lang="fr-FR" sz="1600" b="0" i="0" u="none" strike="noStrike" cap="small" normalizeH="0" baseline="0" noProof="0">
                          <a:ln>
                            <a:noFill/>
                          </a:ln>
                          <a:solidFill>
                            <a:srgbClr val="3B2B4D"/>
                          </a:solidFill>
                          <a:effectLst/>
                          <a:uLnTx/>
                          <a:uFillTx/>
                          <a:latin typeface="Fira Sans Condensed ExtraBold" panose="020B0604020202020204" pitchFamily="34" charset="0"/>
                          <a:ea typeface="Cambria" panose="02040503050406030204" pitchFamily="18" charset="0"/>
                          <a:cs typeface="Times New Roman" panose="02020603050405020304" pitchFamily="18" charset="0"/>
                          <a:sym typeface="Arial"/>
                        </a:rPr>
                        <a:t>51</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9803906"/>
                  </a:ext>
                </a:extLst>
              </a:tr>
              <a:tr h="818576">
                <a:tc>
                  <a:txBody>
                    <a:bodyPr/>
                    <a:lstStyle/>
                    <a:p>
                      <a:pPr algn="ctr" fontAlgn="ctr"/>
                      <a:r>
                        <a:rPr kumimoji="0" lang="fr-FR" sz="1600" b="0" i="0" u="none" strike="noStrike" cap="small" normalizeH="0" baseline="0" noProof="0">
                          <a:ln>
                            <a:noFill/>
                          </a:ln>
                          <a:solidFill>
                            <a:srgbClr val="3B2B4D"/>
                          </a:solidFill>
                          <a:effectLst/>
                          <a:uLnTx/>
                          <a:uFillTx/>
                          <a:latin typeface="Fira Sans Condensed ExtraBold" panose="020B0604020202020204" pitchFamily="34" charset="0"/>
                          <a:ea typeface="Cambria" panose="02040503050406030204" pitchFamily="18" charset="0"/>
                          <a:cs typeface="Times New Roman" panose="02020603050405020304" pitchFamily="18" charset="0"/>
                          <a:sym typeface="Arial"/>
                        </a:rPr>
                        <a:t>55</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5019864"/>
                  </a:ext>
                </a:extLst>
              </a:tr>
            </a:tbl>
          </a:graphicData>
        </a:graphic>
      </p:graphicFrame>
      <p:sp>
        <p:nvSpPr>
          <p:cNvPr id="6" name="Rectangle 5">
            <a:extLst>
              <a:ext uri="{FF2B5EF4-FFF2-40B4-BE49-F238E27FC236}">
                <a16:creationId xmlns:a16="http://schemas.microsoft.com/office/drawing/2014/main" id="{9CAC157F-544A-568F-E47D-851C540406CA}"/>
              </a:ext>
            </a:extLst>
          </p:cNvPr>
          <p:cNvSpPr/>
          <p:nvPr/>
        </p:nvSpPr>
        <p:spPr>
          <a:xfrm>
            <a:off x="9086986" y="1720605"/>
            <a:ext cx="2362215" cy="532518"/>
          </a:xfrm>
          <a:prstGeom prst="rect">
            <a:avLst/>
          </a:prstGeom>
          <a:noFill/>
          <a:ln>
            <a:noFill/>
          </a:ln>
        </p:spPr>
        <p:txBody>
          <a:bodyPr wrap="square">
            <a:spAutoFit/>
          </a:bodyPr>
          <a:lstStyle/>
          <a:p>
            <a:pPr algn="ctr" defTabSz="1219170">
              <a:lnSpc>
                <a:spcPct val="110000"/>
              </a:lnSpc>
              <a:defRPr/>
            </a:pPr>
            <a:r>
              <a:rPr lang="fr-FR" sz="1333" i="1">
                <a:solidFill>
                  <a:srgbClr val="3B2B4D"/>
                </a:solidFill>
                <a:latin typeface="Fira Sans ExtraBold" panose="020B0903050000020004" pitchFamily="34" charset="0"/>
              </a:rPr>
              <a:t>Mauvaises réponses/ </a:t>
            </a:r>
          </a:p>
          <a:p>
            <a:pPr algn="ctr" defTabSz="1219170">
              <a:lnSpc>
                <a:spcPct val="110000"/>
              </a:lnSpc>
              <a:defRPr/>
            </a:pPr>
            <a:r>
              <a:rPr lang="fr-FR" sz="1333" i="1">
                <a:solidFill>
                  <a:srgbClr val="3B2B4D"/>
                </a:solidFill>
                <a:latin typeface="Fira Sans ExtraBold" panose="020B0903050000020004" pitchFamily="34" charset="0"/>
              </a:rPr>
              <a:t>ne sait pas</a:t>
            </a:r>
          </a:p>
        </p:txBody>
      </p:sp>
      <p:pic>
        <p:nvPicPr>
          <p:cNvPr id="14" name="Image 13">
            <a:extLst>
              <a:ext uri="{FF2B5EF4-FFF2-40B4-BE49-F238E27FC236}">
                <a16:creationId xmlns:a16="http://schemas.microsoft.com/office/drawing/2014/main" id="{E14E95A5-8FEE-7DBA-8473-694A5390A8F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526303" y="2547731"/>
            <a:ext cx="265843" cy="247675"/>
          </a:xfrm>
          <a:prstGeom prst="rect">
            <a:avLst/>
          </a:prstGeom>
        </p:spPr>
      </p:pic>
      <p:sp>
        <p:nvSpPr>
          <p:cNvPr id="15" name="ZoneTexte 14">
            <a:extLst>
              <a:ext uri="{FF2B5EF4-FFF2-40B4-BE49-F238E27FC236}">
                <a16:creationId xmlns:a16="http://schemas.microsoft.com/office/drawing/2014/main" id="{F54D0E5A-7158-7111-6155-D335D9013D7A}"/>
              </a:ext>
            </a:extLst>
          </p:cNvPr>
          <p:cNvSpPr txBox="1"/>
          <p:nvPr/>
        </p:nvSpPr>
        <p:spPr>
          <a:xfrm>
            <a:off x="4754745" y="6145815"/>
            <a:ext cx="1497779" cy="256545"/>
          </a:xfrm>
          <a:prstGeom prst="rect">
            <a:avLst/>
          </a:prstGeom>
          <a:noFill/>
        </p:spPr>
        <p:txBody>
          <a:bodyPr wrap="square">
            <a:spAutoFit/>
          </a:bodyPr>
          <a:lstStyle/>
          <a:p>
            <a:pPr defTabSz="1219170">
              <a:defRPr/>
            </a:pPr>
            <a:r>
              <a:rPr lang="fr-FR" sz="1067" i="1">
                <a:solidFill>
                  <a:srgbClr val="92D050"/>
                </a:solidFill>
                <a:latin typeface="Fira Sans" panose="020B0503050000020004" pitchFamily="34" charset="0"/>
              </a:rPr>
              <a:t>Bonne réponse</a:t>
            </a:r>
          </a:p>
        </p:txBody>
      </p:sp>
      <p:pic>
        <p:nvPicPr>
          <p:cNvPr id="16" name="Image 15">
            <a:extLst>
              <a:ext uri="{FF2B5EF4-FFF2-40B4-BE49-F238E27FC236}">
                <a16:creationId xmlns:a16="http://schemas.microsoft.com/office/drawing/2014/main" id="{509FF586-E114-0663-1501-CA84D9A06BB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483843" y="6110653"/>
            <a:ext cx="360648" cy="336000"/>
          </a:xfrm>
          <a:prstGeom prst="rect">
            <a:avLst/>
          </a:prstGeom>
        </p:spPr>
      </p:pic>
      <p:pic>
        <p:nvPicPr>
          <p:cNvPr id="17" name="Image 16">
            <a:extLst>
              <a:ext uri="{FF2B5EF4-FFF2-40B4-BE49-F238E27FC236}">
                <a16:creationId xmlns:a16="http://schemas.microsoft.com/office/drawing/2014/main" id="{069497AF-3076-49BB-8351-59C55E800E1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166373" y="3350320"/>
            <a:ext cx="265843" cy="247675"/>
          </a:xfrm>
          <a:prstGeom prst="rect">
            <a:avLst/>
          </a:prstGeom>
        </p:spPr>
      </p:pic>
      <p:pic>
        <p:nvPicPr>
          <p:cNvPr id="18" name="Image 17">
            <a:extLst>
              <a:ext uri="{FF2B5EF4-FFF2-40B4-BE49-F238E27FC236}">
                <a16:creationId xmlns:a16="http://schemas.microsoft.com/office/drawing/2014/main" id="{211C6728-12CB-3423-D561-BF5AEC822E6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084295" y="4158480"/>
            <a:ext cx="265843" cy="247675"/>
          </a:xfrm>
          <a:prstGeom prst="rect">
            <a:avLst/>
          </a:prstGeom>
        </p:spPr>
      </p:pic>
      <p:pic>
        <p:nvPicPr>
          <p:cNvPr id="19" name="Image 18">
            <a:extLst>
              <a:ext uri="{FF2B5EF4-FFF2-40B4-BE49-F238E27FC236}">
                <a16:creationId xmlns:a16="http://schemas.microsoft.com/office/drawing/2014/main" id="{BB639C46-C857-58E6-16D3-4220AEB9671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963079" y="4952189"/>
            <a:ext cx="265843" cy="247675"/>
          </a:xfrm>
          <a:prstGeom prst="rect">
            <a:avLst/>
          </a:prstGeom>
        </p:spPr>
      </p:pic>
    </p:spTree>
    <p:extLst>
      <p:ext uri="{BB962C8B-B14F-4D97-AF65-F5344CB8AC3E}">
        <p14:creationId xmlns:p14="http://schemas.microsoft.com/office/powerpoint/2010/main" val="9226306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F7EBF602-6EBD-BB74-1F9C-86DB0BA083B4}"/>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198447E1-704C-B605-0759-167A1ADCECAC}"/>
              </a:ext>
            </a:extLst>
          </p:cNvPr>
          <p:cNvGraphicFramePr>
            <a:graphicFrameLocks noGrp="1"/>
          </p:cNvGraphicFramePr>
          <p:nvPr>
            <p:extLst>
              <p:ext uri="{D42A27DB-BD31-4B8C-83A1-F6EECF244321}">
                <p14:modId xmlns:p14="http://schemas.microsoft.com/office/powerpoint/2010/main" val="1824470284"/>
              </p:ext>
            </p:extLst>
          </p:nvPr>
        </p:nvGraphicFramePr>
        <p:xfrm>
          <a:off x="178973" y="1898895"/>
          <a:ext cx="11834057" cy="3590831"/>
        </p:xfrm>
        <a:graphic>
          <a:graphicData uri="http://schemas.openxmlformats.org/drawingml/2006/table">
            <a:tbl>
              <a:tblPr>
                <a:tableStyleId>{5C22544A-7EE6-4342-B048-85BDC9FD1C3A}</a:tableStyleId>
              </a:tblPr>
              <a:tblGrid>
                <a:gridCol w="2489135">
                  <a:extLst>
                    <a:ext uri="{9D8B030D-6E8A-4147-A177-3AD203B41FA5}">
                      <a16:colId xmlns:a16="http://schemas.microsoft.com/office/drawing/2014/main" val="3347426777"/>
                    </a:ext>
                  </a:extLst>
                </a:gridCol>
                <a:gridCol w="622995">
                  <a:extLst>
                    <a:ext uri="{9D8B030D-6E8A-4147-A177-3AD203B41FA5}">
                      <a16:colId xmlns:a16="http://schemas.microsoft.com/office/drawing/2014/main" val="875671890"/>
                    </a:ext>
                  </a:extLst>
                </a:gridCol>
                <a:gridCol w="622995">
                  <a:extLst>
                    <a:ext uri="{9D8B030D-6E8A-4147-A177-3AD203B41FA5}">
                      <a16:colId xmlns:a16="http://schemas.microsoft.com/office/drawing/2014/main" val="1231598532"/>
                    </a:ext>
                  </a:extLst>
                </a:gridCol>
                <a:gridCol w="758486">
                  <a:extLst>
                    <a:ext uri="{9D8B030D-6E8A-4147-A177-3AD203B41FA5}">
                      <a16:colId xmlns:a16="http://schemas.microsoft.com/office/drawing/2014/main" val="3116134758"/>
                    </a:ext>
                  </a:extLst>
                </a:gridCol>
                <a:gridCol w="487503">
                  <a:extLst>
                    <a:ext uri="{9D8B030D-6E8A-4147-A177-3AD203B41FA5}">
                      <a16:colId xmlns:a16="http://schemas.microsoft.com/office/drawing/2014/main" val="2796678513"/>
                    </a:ext>
                  </a:extLst>
                </a:gridCol>
                <a:gridCol w="622995">
                  <a:extLst>
                    <a:ext uri="{9D8B030D-6E8A-4147-A177-3AD203B41FA5}">
                      <a16:colId xmlns:a16="http://schemas.microsoft.com/office/drawing/2014/main" val="222229179"/>
                    </a:ext>
                  </a:extLst>
                </a:gridCol>
                <a:gridCol w="622995">
                  <a:extLst>
                    <a:ext uri="{9D8B030D-6E8A-4147-A177-3AD203B41FA5}">
                      <a16:colId xmlns:a16="http://schemas.microsoft.com/office/drawing/2014/main" val="1582769549"/>
                    </a:ext>
                  </a:extLst>
                </a:gridCol>
                <a:gridCol w="622995">
                  <a:extLst>
                    <a:ext uri="{9D8B030D-6E8A-4147-A177-3AD203B41FA5}">
                      <a16:colId xmlns:a16="http://schemas.microsoft.com/office/drawing/2014/main" val="2751089908"/>
                    </a:ext>
                  </a:extLst>
                </a:gridCol>
                <a:gridCol w="721983">
                  <a:extLst>
                    <a:ext uri="{9D8B030D-6E8A-4147-A177-3AD203B41FA5}">
                      <a16:colId xmlns:a16="http://schemas.microsoft.com/office/drawing/2014/main" val="1604106643"/>
                    </a:ext>
                  </a:extLst>
                </a:gridCol>
                <a:gridCol w="524007">
                  <a:extLst>
                    <a:ext uri="{9D8B030D-6E8A-4147-A177-3AD203B41FA5}">
                      <a16:colId xmlns:a16="http://schemas.microsoft.com/office/drawing/2014/main" val="131883"/>
                    </a:ext>
                  </a:extLst>
                </a:gridCol>
                <a:gridCol w="671633">
                  <a:extLst>
                    <a:ext uri="{9D8B030D-6E8A-4147-A177-3AD203B41FA5}">
                      <a16:colId xmlns:a16="http://schemas.microsoft.com/office/drawing/2014/main" val="2796934304"/>
                    </a:ext>
                  </a:extLst>
                </a:gridCol>
                <a:gridCol w="574356">
                  <a:extLst>
                    <a:ext uri="{9D8B030D-6E8A-4147-A177-3AD203B41FA5}">
                      <a16:colId xmlns:a16="http://schemas.microsoft.com/office/drawing/2014/main" val="2313834577"/>
                    </a:ext>
                  </a:extLst>
                </a:gridCol>
                <a:gridCol w="622995">
                  <a:extLst>
                    <a:ext uri="{9D8B030D-6E8A-4147-A177-3AD203B41FA5}">
                      <a16:colId xmlns:a16="http://schemas.microsoft.com/office/drawing/2014/main" val="1330327679"/>
                    </a:ext>
                  </a:extLst>
                </a:gridCol>
                <a:gridCol w="622995">
                  <a:extLst>
                    <a:ext uri="{9D8B030D-6E8A-4147-A177-3AD203B41FA5}">
                      <a16:colId xmlns:a16="http://schemas.microsoft.com/office/drawing/2014/main" val="988016917"/>
                    </a:ext>
                  </a:extLst>
                </a:gridCol>
                <a:gridCol w="529708">
                  <a:extLst>
                    <a:ext uri="{9D8B030D-6E8A-4147-A177-3AD203B41FA5}">
                      <a16:colId xmlns:a16="http://schemas.microsoft.com/office/drawing/2014/main" val="3449812934"/>
                    </a:ext>
                  </a:extLst>
                </a:gridCol>
                <a:gridCol w="716281">
                  <a:extLst>
                    <a:ext uri="{9D8B030D-6E8A-4147-A177-3AD203B41FA5}">
                      <a16:colId xmlns:a16="http://schemas.microsoft.com/office/drawing/2014/main" val="1999469526"/>
                    </a:ext>
                  </a:extLst>
                </a:gridCol>
              </a:tblGrid>
              <a:tr h="414235">
                <a:tc>
                  <a:txBody>
                    <a:bodyPr/>
                    <a:lstStyle/>
                    <a:p>
                      <a:pPr algn="l" rtl="0" fontAlgn="ctr"/>
                      <a:endParaRPr lang="en-GB" sz="1400" u="none" strike="noStrike" kern="1200" noProof="0" dirty="0">
                        <a:solidFill>
                          <a:srgbClr val="002060"/>
                        </a:solidFill>
                        <a:effectLst/>
                        <a:latin typeface="Fira Sans" panose="020B0503050000020004" pitchFamily="34" charset="0"/>
                        <a:ea typeface="+mn-ea"/>
                        <a:cs typeface="Calibri Light" panose="020F0302020204030204" pitchFamily="34" charset="0"/>
                      </a:endParaRP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100" b="1" u="none" strike="noStrike" noProof="0" dirty="0">
                          <a:solidFill>
                            <a:schemeClr val="bg1"/>
                          </a:solidFill>
                          <a:effectLst/>
                          <a:latin typeface="Fira Sans" panose="020B0503050000020004" pitchFamily="34" charset="0"/>
                          <a:ea typeface="+mn-ea"/>
                          <a:cs typeface="Calibri Light" panose="020F0302020204030204" pitchFamily="34" charset="0"/>
                        </a:rPr>
                        <a:t>TOTAL</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3B2B4D"/>
                    </a:solidFill>
                  </a:tcPr>
                </a:tc>
                <a:tc>
                  <a:txBody>
                    <a:bodyPr/>
                    <a:lstStyle/>
                    <a:p>
                      <a:pPr algn="ctr"/>
                      <a:r>
                        <a:rPr lang="fr-FR" sz="1100" b="1" u="none" strike="noStrike" noProof="0">
                          <a:solidFill>
                            <a:srgbClr val="3B2B4D"/>
                          </a:solidFill>
                          <a:effectLst/>
                          <a:latin typeface="Fira Sans" panose="020B0503050000020004" pitchFamily="34" charset="0"/>
                          <a:ea typeface="+mn-ea"/>
                          <a:cs typeface="Calibri Light" panose="020F0302020204030204" pitchFamily="34" charset="0"/>
                        </a:rPr>
                        <a:t>ÉTATS-UNIS</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000" b="1" u="none" strike="noStrike" noProof="0" dirty="0">
                          <a:solidFill>
                            <a:srgbClr val="3B2B4D"/>
                          </a:solidFill>
                          <a:effectLst/>
                          <a:latin typeface="Fira Sans" panose="020B0503050000020004" pitchFamily="34" charset="0"/>
                          <a:ea typeface="+mn-ea"/>
                          <a:cs typeface="Calibri Light" panose="020F0302020204030204" pitchFamily="34" charset="0"/>
                        </a:rPr>
                        <a:t>AMÉRIQUE LATINE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100" u="none" strike="noStrike" noProof="0" dirty="0">
                          <a:solidFill>
                            <a:srgbClr val="3B2B4D"/>
                          </a:solidFill>
                          <a:effectLst/>
                          <a:latin typeface="Fira Sans" panose="020B0503050000020004" pitchFamily="34" charset="0"/>
                          <a:ea typeface="+mn-ea"/>
                          <a:cs typeface="Calibri Light" panose="020F0302020204030204" pitchFamily="34" charset="0"/>
                        </a:rPr>
                        <a:t>Brésil</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u="none" strike="noStrike" noProof="0" dirty="0">
                          <a:solidFill>
                            <a:srgbClr val="3B2B4D"/>
                          </a:solidFill>
                          <a:effectLst/>
                          <a:latin typeface="Fira Sans" panose="020B0503050000020004" pitchFamily="34" charset="0"/>
                          <a:ea typeface="+mn-ea"/>
                          <a:cs typeface="Calibri Light" panose="020F0302020204030204" pitchFamily="34" charset="0"/>
                        </a:rPr>
                        <a:t>Mexique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1" u="none" strike="noStrike" noProof="0">
                          <a:solidFill>
                            <a:srgbClr val="3B2B4D"/>
                          </a:solidFill>
                          <a:effectLst/>
                          <a:latin typeface="Fira Sans" panose="020B0503050000020004" pitchFamily="34" charset="0"/>
                          <a:ea typeface="+mn-ea"/>
                          <a:cs typeface="Calibri Light" panose="020F0302020204030204" pitchFamily="34" charset="0"/>
                        </a:rPr>
                        <a:t>EUROPE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France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900" u="none" strike="noStrike" noProof="0" dirty="0">
                          <a:solidFill>
                            <a:srgbClr val="3B2B4D"/>
                          </a:solidFill>
                          <a:effectLst/>
                          <a:latin typeface="Fira Sans" panose="020B0503050000020004" pitchFamily="34" charset="0"/>
                          <a:ea typeface="+mn-ea"/>
                          <a:cs typeface="Calibri Light" panose="020F0302020204030204" pitchFamily="34" charset="0"/>
                        </a:rPr>
                        <a:t>Allemagne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dirty="0">
                          <a:solidFill>
                            <a:srgbClr val="3B2B4D"/>
                          </a:solidFill>
                          <a:effectLst/>
                          <a:latin typeface="Fira Sans" panose="020B0503050000020004" pitchFamily="34" charset="0"/>
                          <a:ea typeface="+mn-ea"/>
                          <a:cs typeface="Calibri Light" panose="020F0302020204030204" pitchFamily="34" charset="0"/>
                        </a:rPr>
                        <a:t>Italie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Portugal</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900" u="none" strike="noStrike" noProof="0" dirty="0">
                          <a:solidFill>
                            <a:srgbClr val="3B2B4D"/>
                          </a:solidFill>
                          <a:effectLst/>
                          <a:latin typeface="Fira Sans" panose="020B0503050000020004" pitchFamily="34" charset="0"/>
                          <a:ea typeface="+mn-ea"/>
                          <a:cs typeface="Calibri Light" panose="020F0302020204030204" pitchFamily="34" charset="0"/>
                        </a:rPr>
                        <a:t>Pologne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u="none" strike="noStrike" noProof="0" dirty="0">
                          <a:solidFill>
                            <a:srgbClr val="3B2B4D"/>
                          </a:solidFill>
                          <a:effectLst/>
                          <a:latin typeface="Fira Sans" panose="020B0503050000020004" pitchFamily="34" charset="0"/>
                          <a:ea typeface="+mn-ea"/>
                          <a:cs typeface="Calibri Light" panose="020F0302020204030204" pitchFamily="34" charset="0"/>
                        </a:rPr>
                        <a:t>Finlande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fr-FR" sz="1100" b="1" u="none" strike="noStrike" noProof="0">
                          <a:solidFill>
                            <a:srgbClr val="3B2B4D"/>
                          </a:solidFill>
                          <a:effectLst/>
                          <a:latin typeface="Fira Sans" panose="020B0503050000020004" pitchFamily="34" charset="0"/>
                          <a:ea typeface="+mn-ea"/>
                          <a:cs typeface="Calibri Light" panose="020F0302020204030204" pitchFamily="34" charset="0"/>
                        </a:rPr>
                        <a:t>ASIE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Chine</a:t>
                      </a:r>
                    </a:p>
                  </a:txBody>
                  <a:tcPr marL="59267" marR="59267" marT="0"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Vietnam</a:t>
                      </a:r>
                    </a:p>
                  </a:txBody>
                  <a:tcPr marL="59267" marR="59267" marT="0"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r h="152400">
                <a:tc>
                  <a:txBody>
                    <a:bodyPr/>
                    <a:lstStyle/>
                    <a:p>
                      <a:pPr algn="r" rtl="0" fontAlgn="ct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sym typeface="Arial"/>
                        </a:rPr>
                        <a:t>Base</a:t>
                      </a:r>
                    </a:p>
                  </a:txBody>
                  <a:tcPr marL="10160" marR="10160" marT="10160" marB="0" anchor="ctr">
                    <a:lnL w="12700" cap="flat" cmpd="sng" algn="ctr">
                      <a:noFill/>
                      <a:prstDash val="sysDot"/>
                      <a:round/>
                      <a:headEnd type="none" w="med" len="med"/>
                      <a:tailEnd type="none" w="med" len="med"/>
                    </a:lnL>
                    <a:lnR w="12700" cmpd="sng">
                      <a:noFill/>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3 872</a:t>
                      </a:r>
                    </a:p>
                  </a:txBody>
                  <a:tcPr marL="6351" marR="6351" marT="6351" marB="0" anchor="ctr">
                    <a:lnL w="12700" cmpd="sng">
                      <a:noFill/>
                    </a:lnL>
                    <a:lnR w="12700" cmpd="sng">
                      <a:noFill/>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dirty="0">
                          <a:ln>
                            <a:noFill/>
                          </a:ln>
                          <a:solidFill>
                            <a:prstClr val="white">
                              <a:lumMod val="50000"/>
                            </a:prstClr>
                          </a:solidFill>
                          <a:effectLst/>
                          <a:uLnTx/>
                          <a:uFillTx/>
                          <a:latin typeface="Fira Sans" panose="020B0503050000020004" pitchFamily="34" charset="0"/>
                          <a:ea typeface="+mn-ea"/>
                          <a:cs typeface="+mn-cs"/>
                        </a:rPr>
                        <a:t>788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520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1 824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537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246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998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507</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491</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5345735"/>
                  </a:ext>
                </a:extLst>
              </a:tr>
              <a:tr h="650965">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rPr>
                        <a:t>Le risque d’infections sexuellement transmissibles</a:t>
                      </a:r>
                    </a:p>
                  </a:txBody>
                  <a:tcPr marL="0" marR="0" marT="0" marB="0" anchor="ctr">
                    <a:lnL w="12700" cap="flat" cmpd="sng" algn="ctr">
                      <a:noFill/>
                      <a:prstDash val="sysDot"/>
                      <a:round/>
                      <a:headEnd type="none" w="med" len="med"/>
                      <a:tailEnd type="none" w="med" len="med"/>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67</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rPr>
                        <a:t>57</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75</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71</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78</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63</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50</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56</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65</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72</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72</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59</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78</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73</a:t>
                      </a:r>
                    </a:p>
                  </a:txBody>
                  <a:tcPr marL="6351" marR="6351" marT="6351" marB="0" anchor="ctr">
                    <a:lnL w="12700" cmpd="sng">
                      <a:noFill/>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82</a:t>
                      </a:r>
                    </a:p>
                  </a:txBody>
                  <a:tcPr marL="6351" marR="6351" marT="6351" marB="0" anchor="ctr">
                    <a:lnL w="12700" cmpd="sng">
                      <a:noFill/>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06415858"/>
                  </a:ext>
                </a:extLst>
              </a:tr>
              <a:tr h="650965">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La fertilité</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53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60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60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47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32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57</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78</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888651">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rPr>
                        <a:t>Le risque de fausse couche ou de complications pendant la grossesse</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40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57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40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28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37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39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39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71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66</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75</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6761963"/>
                  </a:ext>
                </a:extLst>
              </a:tr>
              <a:tr h="833615">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rPr>
                        <a:t>Le risque de naissance prématurée</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45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38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54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35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21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37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38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34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66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57</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dirty="0">
                          <a:solidFill>
                            <a:srgbClr val="CAD300"/>
                          </a:solidFill>
                          <a:effectLst/>
                          <a:latin typeface="Fira Sans" panose="020B0503050000020004" pitchFamily="34" charset="0"/>
                          <a:ea typeface="+mn-ea"/>
                          <a:cs typeface="+mn-cs"/>
                          <a:sym typeface="Arial"/>
                        </a:rPr>
                        <a:t>74</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9803906"/>
                  </a:ext>
                </a:extLst>
              </a:tr>
            </a:tbl>
          </a:graphicData>
        </a:graphic>
      </p:graphicFrame>
      <p:graphicFrame>
        <p:nvGraphicFramePr>
          <p:cNvPr id="9" name="Tableau 8">
            <a:extLst>
              <a:ext uri="{FF2B5EF4-FFF2-40B4-BE49-F238E27FC236}">
                <a16:creationId xmlns:a16="http://schemas.microsoft.com/office/drawing/2014/main" id="{F320094A-E1CE-D03B-3F0A-E4A56DEBDFAF}"/>
              </a:ext>
            </a:extLst>
          </p:cNvPr>
          <p:cNvGraphicFramePr>
            <a:graphicFrameLocks noGrp="1"/>
          </p:cNvGraphicFramePr>
          <p:nvPr/>
        </p:nvGraphicFramePr>
        <p:xfrm>
          <a:off x="3090787" y="6251733"/>
          <a:ext cx="4685182" cy="432000"/>
        </p:xfrm>
        <a:graphic>
          <a:graphicData uri="http://schemas.openxmlformats.org/drawingml/2006/table">
            <a:tbl>
              <a:tblPr firstRow="1" bandRow="1">
                <a:tableStyleId>{5C22544A-7EE6-4342-B048-85BDC9FD1C3A}</a:tableStyleId>
              </a:tblPr>
              <a:tblGrid>
                <a:gridCol w="2342591">
                  <a:extLst>
                    <a:ext uri="{9D8B030D-6E8A-4147-A177-3AD203B41FA5}">
                      <a16:colId xmlns:a16="http://schemas.microsoft.com/office/drawing/2014/main" val="1778144427"/>
                    </a:ext>
                  </a:extLst>
                </a:gridCol>
                <a:gridCol w="2342591">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0" name="Ellipse 9">
            <a:extLst>
              <a:ext uri="{FF2B5EF4-FFF2-40B4-BE49-F238E27FC236}">
                <a16:creationId xmlns:a16="http://schemas.microsoft.com/office/drawing/2014/main" id="{368756E5-2636-74FB-10F6-BF905B5029A4}"/>
              </a:ext>
            </a:extLst>
          </p:cNvPr>
          <p:cNvSpPr/>
          <p:nvPr/>
        </p:nvSpPr>
        <p:spPr>
          <a:xfrm>
            <a:off x="3125235" y="6404227"/>
            <a:ext cx="144000" cy="141532"/>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1" name="Ellipse 10">
            <a:extLst>
              <a:ext uri="{FF2B5EF4-FFF2-40B4-BE49-F238E27FC236}">
                <a16:creationId xmlns:a16="http://schemas.microsoft.com/office/drawing/2014/main" id="{D6F09BAB-29B0-FCED-782A-030B5E57BE00}"/>
              </a:ext>
            </a:extLst>
          </p:cNvPr>
          <p:cNvSpPr/>
          <p:nvPr/>
        </p:nvSpPr>
        <p:spPr>
          <a:xfrm>
            <a:off x="5478589" y="6404227"/>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C107"/>
              </a:solidFill>
              <a:latin typeface="Arial"/>
              <a:sym typeface="Arial"/>
            </a:endParaRPr>
          </a:p>
        </p:txBody>
      </p:sp>
      <p:graphicFrame>
        <p:nvGraphicFramePr>
          <p:cNvPr id="6" name="Tableau 5">
            <a:extLst>
              <a:ext uri="{FF2B5EF4-FFF2-40B4-BE49-F238E27FC236}">
                <a16:creationId xmlns:a16="http://schemas.microsoft.com/office/drawing/2014/main" id="{BEA2FBE5-755D-0FA8-5F1E-59DCEA3F4DF3}"/>
              </a:ext>
            </a:extLst>
          </p:cNvPr>
          <p:cNvGraphicFramePr>
            <a:graphicFrameLocks noGrp="1"/>
          </p:cNvGraphicFramePr>
          <p:nvPr/>
        </p:nvGraphicFramePr>
        <p:xfrm>
          <a:off x="1" y="1898895"/>
          <a:ext cx="1592004" cy="411480"/>
        </p:xfrm>
        <a:graphic>
          <a:graphicData uri="http://schemas.openxmlformats.org/drawingml/2006/table">
            <a:tbl>
              <a:tblPr firstRow="1" bandRow="1">
                <a:tableStyleId>{5C22544A-7EE6-4342-B048-85BDC9FD1C3A}</a:tableStyleId>
              </a:tblPr>
              <a:tblGrid>
                <a:gridCol w="1592004">
                  <a:extLst>
                    <a:ext uri="{9D8B030D-6E8A-4147-A177-3AD203B41FA5}">
                      <a16:colId xmlns:a16="http://schemas.microsoft.com/office/drawing/2014/main" val="1778144427"/>
                    </a:ext>
                  </a:extLst>
                </a:gridCol>
              </a:tblGrid>
              <a:tr h="406400">
                <a:tc>
                  <a:txBody>
                    <a:bodyPr/>
                    <a:lstStyle/>
                    <a:p>
                      <a:pPr algn="ctr" fontAlgn="ctr"/>
                      <a:r>
                        <a:rPr lang="fr-FR" sz="1900" b="1" i="0" u="none" strike="noStrike" cap="none" noProof="0">
                          <a:solidFill>
                            <a:schemeClr val="bg1"/>
                          </a:solidFill>
                          <a:latin typeface="Fira Sans"/>
                          <a:ea typeface="+mn-ea"/>
                          <a:cs typeface="Calibri Light" panose="020F0302020204030204" pitchFamily="34" charset="0"/>
                          <a:sym typeface="Arial"/>
                        </a:rPr>
                        <a:t>% Oui</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B81179"/>
                    </a:solidFill>
                  </a:tcPr>
                </a:tc>
                <a:extLst>
                  <a:ext uri="{0D108BD9-81ED-4DB2-BD59-A6C34878D82A}">
                    <a16:rowId xmlns:a16="http://schemas.microsoft.com/office/drawing/2014/main" val="1673595827"/>
                  </a:ext>
                </a:extLst>
              </a:tr>
            </a:tbl>
          </a:graphicData>
        </a:graphic>
      </p:graphicFrame>
      <p:pic>
        <p:nvPicPr>
          <p:cNvPr id="7" name="Graphique 6" descr="Faire un zoom avant contour">
            <a:extLst>
              <a:ext uri="{FF2B5EF4-FFF2-40B4-BE49-F238E27FC236}">
                <a16:creationId xmlns:a16="http://schemas.microsoft.com/office/drawing/2014/main" id="{3AAA681D-B71D-71A9-332A-29C76B37205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596422">
            <a:off x="92625" y="1063943"/>
            <a:ext cx="483260" cy="483260"/>
          </a:xfrm>
          <a:prstGeom prst="rect">
            <a:avLst/>
          </a:prstGeom>
        </p:spPr>
      </p:pic>
      <p:sp>
        <p:nvSpPr>
          <p:cNvPr id="2" name="Google Shape;115;p17">
            <a:extLst>
              <a:ext uri="{FF2B5EF4-FFF2-40B4-BE49-F238E27FC236}">
                <a16:creationId xmlns:a16="http://schemas.microsoft.com/office/drawing/2014/main" id="{7922D293-48D8-50A3-DE33-6495DE3267EB}"/>
              </a:ext>
            </a:extLst>
          </p:cNvPr>
          <p:cNvSpPr txBox="1"/>
          <p:nvPr/>
        </p:nvSpPr>
        <p:spPr>
          <a:xfrm>
            <a:off x="759348" y="227445"/>
            <a:ext cx="10729200"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2133">
                <a:solidFill>
                  <a:srgbClr val="29193E"/>
                </a:solidFill>
                <a:latin typeface="Fira Sans ExtraBold"/>
                <a:ea typeface="Fira Sans ExtraBold"/>
                <a:cs typeface="Fira Sans ExtraBold"/>
                <a:sym typeface="Fira Sans ExtraBold"/>
              </a:rPr>
              <a:t>En Europe, la sensibilisation aux conséquences sur la santé d’un déséquilibre du microbiote vaginal est moins développée.</a:t>
            </a:r>
          </a:p>
        </p:txBody>
      </p:sp>
      <p:sp>
        <p:nvSpPr>
          <p:cNvPr id="5" name="Google Shape;116;p17">
            <a:extLst>
              <a:ext uri="{FF2B5EF4-FFF2-40B4-BE49-F238E27FC236}">
                <a16:creationId xmlns:a16="http://schemas.microsoft.com/office/drawing/2014/main" id="{F3C2C4BD-38AF-AD64-2C09-E7AAD49ACA51}"/>
              </a:ext>
            </a:extLst>
          </p:cNvPr>
          <p:cNvSpPr txBox="1"/>
          <p:nvPr/>
        </p:nvSpPr>
        <p:spPr>
          <a:xfrm>
            <a:off x="750181" y="1122853"/>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a:solidFill>
                  <a:srgbClr val="A59DAE"/>
                </a:solidFill>
                <a:latin typeface="Fira Sans"/>
                <a:ea typeface="Fira Sans"/>
                <a:cs typeface="Fira Sans"/>
                <a:sym typeface="Fira Sans"/>
              </a:rPr>
              <a:t>Pensez-vous que les déséquilibres du microbiote vaginal puissent avoir un impact sur :</a:t>
            </a:r>
          </a:p>
          <a:p>
            <a:pPr defTabSz="1219170">
              <a:buClr>
                <a:srgbClr val="000000"/>
              </a:buClr>
              <a:defRPr/>
            </a:pPr>
            <a:r>
              <a:rPr lang="fr-FR" sz="1333" i="1">
                <a:solidFill>
                  <a:srgbClr val="A59DAE"/>
                </a:solidFill>
                <a:latin typeface="Fira Sans"/>
                <a:ea typeface="Fira Sans"/>
                <a:cs typeface="Fira Sans"/>
                <a:sym typeface="Fira Sans"/>
              </a:rPr>
              <a:t>Base : Femmes (n = 3 872)</a:t>
            </a:r>
          </a:p>
        </p:txBody>
      </p:sp>
    </p:spTree>
    <p:extLst>
      <p:ext uri="{BB962C8B-B14F-4D97-AF65-F5344CB8AC3E}">
        <p14:creationId xmlns:p14="http://schemas.microsoft.com/office/powerpoint/2010/main" val="21325653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CC0EFBF9-F14F-F99D-8692-6C3A18A96694}"/>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8378F931-490D-B3BA-049E-E7AE0EF1356E}"/>
              </a:ext>
            </a:extLst>
          </p:cNvPr>
          <p:cNvGraphicFramePr>
            <a:graphicFrameLocks noGrp="1"/>
          </p:cNvGraphicFramePr>
          <p:nvPr/>
        </p:nvGraphicFramePr>
        <p:xfrm>
          <a:off x="258870" y="1898895"/>
          <a:ext cx="11605753" cy="3462228"/>
        </p:xfrm>
        <a:graphic>
          <a:graphicData uri="http://schemas.openxmlformats.org/drawingml/2006/table">
            <a:tbl>
              <a:tblPr>
                <a:tableStyleId>{5C22544A-7EE6-4342-B048-85BDC9FD1C3A}</a:tableStyleId>
              </a:tblPr>
              <a:tblGrid>
                <a:gridCol w="3158397">
                  <a:extLst>
                    <a:ext uri="{9D8B030D-6E8A-4147-A177-3AD203B41FA5}">
                      <a16:colId xmlns:a16="http://schemas.microsoft.com/office/drawing/2014/main" val="3347426777"/>
                    </a:ext>
                  </a:extLst>
                </a:gridCol>
                <a:gridCol w="668836">
                  <a:extLst>
                    <a:ext uri="{9D8B030D-6E8A-4147-A177-3AD203B41FA5}">
                      <a16:colId xmlns:a16="http://schemas.microsoft.com/office/drawing/2014/main" val="875671890"/>
                    </a:ext>
                  </a:extLst>
                </a:gridCol>
                <a:gridCol w="1099867">
                  <a:extLst>
                    <a:ext uri="{9D8B030D-6E8A-4147-A177-3AD203B41FA5}">
                      <a16:colId xmlns:a16="http://schemas.microsoft.com/office/drawing/2014/main" val="1231598532"/>
                    </a:ext>
                  </a:extLst>
                </a:gridCol>
                <a:gridCol w="728288">
                  <a:extLst>
                    <a:ext uri="{9D8B030D-6E8A-4147-A177-3AD203B41FA5}">
                      <a16:colId xmlns:a16="http://schemas.microsoft.com/office/drawing/2014/main" val="1599200613"/>
                    </a:ext>
                  </a:extLst>
                </a:gridCol>
                <a:gridCol w="639111">
                  <a:extLst>
                    <a:ext uri="{9D8B030D-6E8A-4147-A177-3AD203B41FA5}">
                      <a16:colId xmlns:a16="http://schemas.microsoft.com/office/drawing/2014/main" val="2301657323"/>
                    </a:ext>
                  </a:extLst>
                </a:gridCol>
                <a:gridCol w="668837">
                  <a:extLst>
                    <a:ext uri="{9D8B030D-6E8A-4147-A177-3AD203B41FA5}">
                      <a16:colId xmlns:a16="http://schemas.microsoft.com/office/drawing/2014/main" val="3116134758"/>
                    </a:ext>
                  </a:extLst>
                </a:gridCol>
                <a:gridCol w="1077569">
                  <a:extLst>
                    <a:ext uri="{9D8B030D-6E8A-4147-A177-3AD203B41FA5}">
                      <a16:colId xmlns:a16="http://schemas.microsoft.com/office/drawing/2014/main" val="2796678513"/>
                    </a:ext>
                  </a:extLst>
                </a:gridCol>
                <a:gridCol w="1543473">
                  <a:extLst>
                    <a:ext uri="{9D8B030D-6E8A-4147-A177-3AD203B41FA5}">
                      <a16:colId xmlns:a16="http://schemas.microsoft.com/office/drawing/2014/main" val="2751089908"/>
                    </a:ext>
                  </a:extLst>
                </a:gridCol>
                <a:gridCol w="1025551">
                  <a:extLst>
                    <a:ext uri="{9D8B030D-6E8A-4147-A177-3AD203B41FA5}">
                      <a16:colId xmlns:a16="http://schemas.microsoft.com/office/drawing/2014/main" val="2850155582"/>
                    </a:ext>
                  </a:extLst>
                </a:gridCol>
                <a:gridCol w="995824">
                  <a:extLst>
                    <a:ext uri="{9D8B030D-6E8A-4147-A177-3AD203B41FA5}">
                      <a16:colId xmlns:a16="http://schemas.microsoft.com/office/drawing/2014/main" val="562327925"/>
                    </a:ext>
                  </a:extLst>
                </a:gridCol>
              </a:tblGrid>
              <a:tr h="682177">
                <a:tc>
                  <a:txBody>
                    <a:bodyPr/>
                    <a:lstStyle/>
                    <a:p>
                      <a:pPr algn="l" rtl="0" fontAlgn="ctr"/>
                      <a:endParaRPr lang="en-GB" sz="1400" u="none" strike="noStrike" kern="1200" noProof="0" dirty="0">
                        <a:solidFill>
                          <a:srgbClr val="002060"/>
                        </a:solidFill>
                        <a:effectLst/>
                        <a:latin typeface="Fira Sans" panose="020B0503050000020004" pitchFamily="34" charset="0"/>
                        <a:ea typeface="+mn-ea"/>
                        <a:cs typeface="Calibri Light" panose="020F0302020204030204" pitchFamily="34" charset="0"/>
                      </a:endParaRP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200" b="1" u="none" strike="noStrike" noProof="0">
                          <a:solidFill>
                            <a:schemeClr val="bg1"/>
                          </a:solidFill>
                          <a:effectLst/>
                          <a:latin typeface="Fira Sans" panose="020B0503050000020004" pitchFamily="34" charset="0"/>
                          <a:ea typeface="+mn-ea"/>
                          <a:cs typeface="Calibri Light" panose="020F0302020204030204" pitchFamily="34" charset="0"/>
                        </a:rPr>
                        <a:t>TOTAL</a:t>
                      </a:r>
                    </a:p>
                  </a:txBody>
                  <a:tcPr marL="10160" marR="10160" marT="10160" marB="0"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3B2B4D"/>
                    </a:solid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Moins de </a:t>
                      </a:r>
                    </a:p>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25 ans</a:t>
                      </a:r>
                    </a:p>
                  </a:txBody>
                  <a:tcPr marL="59267" marR="59267" marT="0" marB="0" anchor="ctr">
                    <a:lnL w="12700" cmpd="sng">
                      <a:noFill/>
                    </a:lnL>
                    <a:lnR w="12700" cmpd="sng">
                      <a:noFill/>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25 à 34 ans</a:t>
                      </a:r>
                    </a:p>
                  </a:txBody>
                  <a:tcPr marL="59267" marR="59267" marT="0" marB="0" anchor="ctr">
                    <a:lnL w="12700" cmpd="sng">
                      <a:noFill/>
                    </a:lnL>
                    <a:lnR w="12700" cmpd="sng">
                      <a:noFill/>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35 à 44 ans</a:t>
                      </a:r>
                    </a:p>
                  </a:txBody>
                  <a:tcPr marL="59267" marR="59267" marT="0" marB="0" anchor="ctr">
                    <a:lnL w="12700" cmpd="sng">
                      <a:noFill/>
                    </a:lnL>
                    <a:lnR w="12700" cmpd="sng">
                      <a:noFill/>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45 à 59 ans</a:t>
                      </a:r>
                    </a:p>
                  </a:txBody>
                  <a:tcPr marL="59267" marR="59267" marT="0" marB="0" anchor="ctr">
                    <a:lnL w="12700" cmpd="sng">
                      <a:noFill/>
                    </a:lnL>
                    <a:lnR w="12700" cmpd="sng">
                      <a:noFill/>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60 ans </a:t>
                      </a:r>
                    </a:p>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et plus</a:t>
                      </a:r>
                    </a:p>
                  </a:txBody>
                  <a:tcPr marL="59267" marR="59267" marT="0" marB="0" anchor="ctr">
                    <a:lnL w="12700" cmpd="sng">
                      <a:noFill/>
                    </a:lnL>
                    <a:lnR w="9525" cap="flat" cmpd="sng" algn="ctr">
                      <a:solidFill>
                        <a:schemeClr val="bg1">
                          <a:lumMod val="65000"/>
                        </a:schemeClr>
                      </a:solidFill>
                      <a:prstDash val="sysDot"/>
                      <a:round/>
                      <a:headEnd type="none" w="med" len="med"/>
                      <a:tailEnd type="none" w="med" len="med"/>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Mères d’enfants de moins de 3 ans</a:t>
                      </a:r>
                    </a:p>
                  </a:txBody>
                  <a:tcPr marL="59267" marR="59267" marT="0" marB="0" anchor="ctr">
                    <a:lnL w="9525" cap="flat" cmpd="sng" algn="ctr">
                      <a:solidFill>
                        <a:schemeClr val="bg1">
                          <a:lumMod val="65000"/>
                        </a:schemeClr>
                      </a:solidFill>
                      <a:prstDash val="sysDot"/>
                      <a:round/>
                      <a:headEnd type="none" w="med" len="med"/>
                      <a:tailEnd type="none" w="med" len="med"/>
                    </a:lnL>
                    <a:lnR w="9525" cap="flat" cmpd="sng" algn="ctr">
                      <a:solidFill>
                        <a:schemeClr val="bg1">
                          <a:lumMod val="65000"/>
                        </a:schemeClr>
                      </a:solidFill>
                      <a:prstDash val="sysDot"/>
                      <a:round/>
                      <a:headEnd type="none" w="med" len="med"/>
                      <a:tailEnd type="none" w="med" len="med"/>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Mères de 25 à 44 ans </a:t>
                      </a:r>
                    </a:p>
                  </a:txBody>
                  <a:tcPr marL="59267" marR="59267" marT="0" marB="0" anchor="ctr">
                    <a:lnL w="9525" cap="flat" cmpd="sng" algn="ctr">
                      <a:solidFill>
                        <a:schemeClr val="bg1">
                          <a:lumMod val="65000"/>
                        </a:schemeClr>
                      </a:solidFill>
                      <a:prstDash val="sysDot"/>
                      <a:round/>
                      <a:headEnd type="none" w="med" len="med"/>
                      <a:tailEnd type="none" w="med" len="med"/>
                    </a:lnL>
                    <a:lnR w="12700" cap="flat" cmpd="sng" algn="ctr">
                      <a:noFill/>
                      <a:prstDash val="solid"/>
                      <a:round/>
                      <a:headEnd type="none" w="med" len="med"/>
                      <a:tailEnd type="none" w="med" len="med"/>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Personnes de 25 à 44 ans sans enfant</a:t>
                      </a:r>
                    </a:p>
                  </a:txBody>
                  <a:tcPr marL="59267" marR="59267" marT="0" marB="0" anchor="ctr">
                    <a:lnL w="9525" cap="flat" cmpd="sng" algn="ctr">
                      <a:noFill/>
                      <a:prstDash val="sysDot"/>
                      <a:round/>
                      <a:headEnd type="none" w="med" len="med"/>
                      <a:tailEnd type="none" w="med" len="med"/>
                    </a:lnL>
                    <a:lnR w="12700" cap="flat" cmpd="sng" algn="ctr">
                      <a:noFill/>
                      <a:prstDash val="solid"/>
                      <a:round/>
                      <a:headEnd type="none" w="med" len="med"/>
                      <a:tailEnd type="none" w="med" len="med"/>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r h="152400">
                <a:tc>
                  <a:txBody>
                    <a:bodyPr/>
                    <a:lstStyle/>
                    <a:p>
                      <a:pPr algn="r" fontAlgn="ctr"/>
                      <a:r>
                        <a:rPr lang="fr-FR" sz="900" b="0" i="1" u="none" strike="noStrike" noProof="0">
                          <a:solidFill>
                            <a:schemeClr val="bg1">
                              <a:lumMod val="50000"/>
                            </a:schemeClr>
                          </a:solidFill>
                          <a:effectLst/>
                          <a:latin typeface="Fira Sans" panose="020B0503050000020004" pitchFamily="34" charset="0"/>
                          <a:ea typeface="+mn-ea"/>
                          <a:cs typeface="Calibri Light" panose="020F0302020204030204" pitchFamily="34" charset="0"/>
                        </a:rPr>
                        <a:t>Base</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1" u="none" strike="noStrike" noProof="0">
                          <a:solidFill>
                            <a:schemeClr val="bg1">
                              <a:lumMod val="50000"/>
                            </a:schemeClr>
                          </a:solidFill>
                          <a:effectLst/>
                          <a:latin typeface="Fira Sans" panose="020B0503050000020004" pitchFamily="34" charset="0"/>
                        </a:rPr>
                        <a:t>3 872</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442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809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720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938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963</a:t>
                      </a:r>
                    </a:p>
                  </a:txBody>
                  <a:tcPr marL="6351" marR="6351" marT="6351" marB="0" anchor="ctr">
                    <a:lnL w="12700" cmpd="sng">
                      <a:noFill/>
                    </a:lnL>
                    <a:lnR w="9525" cap="flat" cmpd="sng" algn="ctr">
                      <a:solidFill>
                        <a:schemeClr val="bg1">
                          <a:lumMod val="65000"/>
                        </a:schemeClr>
                      </a:solidFill>
                      <a:prstDash val="sysDot"/>
                      <a:round/>
                      <a:headEnd type="none" w="med" len="med"/>
                      <a:tailEnd type="none" w="med" len="med"/>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319</a:t>
                      </a:r>
                    </a:p>
                  </a:txBody>
                  <a:tcPr marL="6351" marR="6351" marT="6351" marB="0" anchor="ctr">
                    <a:lnL w="9525" cap="flat" cmpd="sng" algn="ctr">
                      <a:solidFill>
                        <a:schemeClr val="bg1">
                          <a:lumMod val="65000"/>
                        </a:schemeClr>
                      </a:solidFill>
                      <a:prstDash val="sysDot"/>
                      <a:round/>
                      <a:headEnd type="none" w="med" len="med"/>
                      <a:tailEnd type="none" w="med" len="med"/>
                    </a:lnL>
                    <a:lnR w="9525" cap="flat" cmpd="sng" algn="ctr">
                      <a:solidFill>
                        <a:schemeClr val="bg1">
                          <a:lumMod val="65000"/>
                        </a:schemeClr>
                      </a:solidFill>
                      <a:prstDash val="sysDot"/>
                      <a:round/>
                      <a:headEnd type="none" w="med" len="med"/>
                      <a:tailEnd type="none" w="med" len="med"/>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1 011</a:t>
                      </a:r>
                    </a:p>
                  </a:txBody>
                  <a:tcPr marL="6351" marR="6351" marT="6351" marB="0" anchor="ctr">
                    <a:lnL w="9525" cap="flat" cmpd="sng" algn="ctr">
                      <a:solidFill>
                        <a:schemeClr val="bg1">
                          <a:lumMod val="65000"/>
                        </a:schemeClr>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518</a:t>
                      </a:r>
                    </a:p>
                  </a:txBody>
                  <a:tcPr marL="6351" marR="6351" marT="6351" marB="0" anchor="ctr">
                    <a:lnL w="9525"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20376265"/>
                  </a:ext>
                </a:extLst>
              </a:tr>
              <a:tr h="644577">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ea typeface="+mn-ea"/>
                          <a:cs typeface="+mn-cs"/>
                          <a:sym typeface="Arial"/>
                        </a:rPr>
                        <a:t>Le risque d’infections sexuellement </a:t>
                      </a:r>
                      <a:r>
                        <a:rPr lang="fr-FR" sz="1200" b="0" i="0" u="none" strike="noStrike" cap="none" noProof="0">
                          <a:solidFill>
                            <a:srgbClr val="29193E"/>
                          </a:solidFill>
                          <a:effectLst/>
                          <a:latin typeface="Fira Sans" panose="020B0503050000020004" pitchFamily="34" charset="0"/>
                          <a:ea typeface="+mn-ea"/>
                          <a:cs typeface="+mn-cs"/>
                          <a:sym typeface="Arial"/>
                        </a:rPr>
                        <a:t>transmissibles</a:t>
                      </a:r>
                    </a:p>
                  </a:txBody>
                  <a:tcPr marL="0" marR="0" marT="0" marB="0" anchor="ctr">
                    <a:lnL w="12700" cap="flat" cmpd="sng" algn="ctr">
                      <a:noFill/>
                      <a:prstDash val="sysDot"/>
                      <a:round/>
                      <a:headEnd type="none" w="med" len="med"/>
                      <a:tailEnd type="none" w="med" len="med"/>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67</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76</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68</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69</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66</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rPr>
                        <a:t>62</a:t>
                      </a:r>
                    </a:p>
                  </a:txBody>
                  <a:tcPr marL="6351" marR="6351" marT="6351" marB="0" anchor="ctr">
                    <a:lnL w="12700" cmpd="sng">
                      <a:noFill/>
                    </a:lnL>
                    <a:lnR w="9525" cap="flat" cmpd="sng" algn="ctr">
                      <a:solidFill>
                        <a:schemeClr val="bg1">
                          <a:lumMod val="65000"/>
                        </a:schemeClr>
                      </a:solidFill>
                      <a:prstDash val="sysDot"/>
                      <a:round/>
                      <a:headEnd type="none" w="med" len="med"/>
                      <a:tailEnd type="none" w="med" len="med"/>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74</a:t>
                      </a:r>
                    </a:p>
                  </a:txBody>
                  <a:tcPr marL="6351" marR="6351" marT="6351" marB="0" anchor="ctr">
                    <a:lnL w="9525" cap="flat" cmpd="sng" algn="ctr">
                      <a:solidFill>
                        <a:schemeClr val="bg1">
                          <a:lumMod val="65000"/>
                        </a:schemeClr>
                      </a:solidFill>
                      <a:prstDash val="sysDot"/>
                      <a:round/>
                      <a:headEnd type="none" w="med" len="med"/>
                      <a:tailEnd type="none" w="med" len="med"/>
                    </a:lnL>
                    <a:lnR w="9525" cap="flat" cmpd="sng" algn="ctr">
                      <a:solidFill>
                        <a:schemeClr val="bg1">
                          <a:lumMod val="65000"/>
                        </a:schemeClr>
                      </a:solidFill>
                      <a:prstDash val="sysDot"/>
                      <a:round/>
                      <a:headEnd type="none" w="med" len="med"/>
                      <a:tailEnd type="none" w="med" len="med"/>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73</a:t>
                      </a:r>
                    </a:p>
                  </a:txBody>
                  <a:tcPr marL="6351" marR="6351" marT="6351" marB="0" anchor="ctr">
                    <a:lnL w="9525" cap="flat" cmpd="sng" algn="ctr">
                      <a:solidFill>
                        <a:schemeClr val="bg1">
                          <a:lumMod val="65000"/>
                        </a:schemeClr>
                      </a:solidFill>
                      <a:prstDash val="sysDot"/>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62</a:t>
                      </a:r>
                    </a:p>
                  </a:txBody>
                  <a:tcPr marL="6351" marR="6351" marT="6351" marB="0" anchor="ctr">
                    <a:lnL w="9525" cap="flat" cmpd="sng" algn="ctr">
                      <a:noFill/>
                      <a:prstDash val="sysDot"/>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76933548"/>
                  </a:ext>
                </a:extLst>
              </a:tr>
              <a:tr h="644577">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La fertilité</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53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63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rPr>
                        <a:t>44</a:t>
                      </a:r>
                    </a:p>
                  </a:txBody>
                  <a:tcPr marL="6351" marR="6351" marT="6351" marB="0" anchor="ctr">
                    <a:lnL w="12700" cmpd="sng">
                      <a:noFill/>
                    </a:lnL>
                    <a:lnR w="9525" cap="flat" cmpd="sng" algn="ctr">
                      <a:solidFill>
                        <a:schemeClr val="bg1">
                          <a:lumMod val="65000"/>
                        </a:schemeClr>
                      </a:solid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63</a:t>
                      </a:r>
                    </a:p>
                  </a:txBody>
                  <a:tcPr marL="6351" marR="6351" marT="6351" marB="0" anchor="ctr">
                    <a:lnL w="9525" cap="flat" cmpd="sng" algn="ctr">
                      <a:solidFill>
                        <a:schemeClr val="bg1">
                          <a:lumMod val="65000"/>
                        </a:schemeClr>
                      </a:solidFill>
                      <a:prstDash val="sysDot"/>
                      <a:round/>
                      <a:headEnd type="none" w="med" len="med"/>
                      <a:tailEnd type="none" w="med" len="med"/>
                    </a:lnL>
                    <a:lnR w="9525" cap="flat" cmpd="sng" algn="ctr">
                      <a:solidFill>
                        <a:schemeClr val="bg1">
                          <a:lumMod val="65000"/>
                        </a:schemeClr>
                      </a:solid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61</a:t>
                      </a:r>
                    </a:p>
                  </a:txBody>
                  <a:tcPr marL="6351" marR="6351" marT="6351" marB="0" anchor="ctr">
                    <a:lnL w="9525" cap="flat" cmpd="sng" algn="ctr">
                      <a:solidFill>
                        <a:schemeClr val="bg1">
                          <a:lumMod val="65000"/>
                        </a:schemeClr>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53</a:t>
                      </a:r>
                    </a:p>
                  </a:txBody>
                  <a:tcPr marL="6351" marR="6351" marT="6351" marB="0" anchor="ctr">
                    <a:lnL w="9525"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644577">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rPr>
                        <a:t>Le risque de fausse couche ou de complications pendant la grossesse</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rPr>
                        <a:t>39</a:t>
                      </a:r>
                    </a:p>
                  </a:txBody>
                  <a:tcPr marL="6351" marR="6351" marT="6351" marB="0" anchor="ctr">
                    <a:lnL w="12700" cmpd="sng">
                      <a:noFill/>
                    </a:lnL>
                    <a:lnR w="9525" cap="flat" cmpd="sng" algn="ctr">
                      <a:solidFill>
                        <a:schemeClr val="bg1">
                          <a:lumMod val="65000"/>
                        </a:schemeClr>
                      </a:solid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62</a:t>
                      </a:r>
                    </a:p>
                  </a:txBody>
                  <a:tcPr marL="6351" marR="6351" marT="6351" marB="0" anchor="ctr">
                    <a:lnL w="9525" cap="flat" cmpd="sng" algn="ctr">
                      <a:solidFill>
                        <a:schemeClr val="bg1">
                          <a:lumMod val="65000"/>
                        </a:schemeClr>
                      </a:solidFill>
                      <a:prstDash val="sysDot"/>
                      <a:round/>
                      <a:headEnd type="none" w="med" len="med"/>
                      <a:tailEnd type="none" w="med" len="med"/>
                    </a:lnL>
                    <a:lnR w="9525" cap="flat" cmpd="sng" algn="ctr">
                      <a:solidFill>
                        <a:schemeClr val="bg1">
                          <a:lumMod val="65000"/>
                        </a:schemeClr>
                      </a:solid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59</a:t>
                      </a:r>
                    </a:p>
                  </a:txBody>
                  <a:tcPr marL="6351" marR="6351" marT="6351" marB="0" anchor="ctr">
                    <a:lnL w="9525" cap="flat" cmpd="sng" algn="ctr">
                      <a:solidFill>
                        <a:schemeClr val="bg1">
                          <a:lumMod val="65000"/>
                        </a:schemeClr>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42</a:t>
                      </a:r>
                    </a:p>
                  </a:txBody>
                  <a:tcPr marL="6351" marR="6351" marT="6351" marB="0" anchor="ctr">
                    <a:lnL w="9525"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6761963"/>
                  </a:ext>
                </a:extLst>
              </a:tr>
              <a:tr h="644577">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rPr>
                        <a:t>Le risque de naissance prématurée</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45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rPr>
                        <a:t>35</a:t>
                      </a:r>
                    </a:p>
                  </a:txBody>
                  <a:tcPr marL="6351" marR="6351" marT="6351" marB="0" anchor="ctr">
                    <a:lnL w="12700" cmpd="sng">
                      <a:noFill/>
                    </a:lnL>
                    <a:lnR w="9525" cap="flat" cmpd="sng" algn="ctr">
                      <a:solidFill>
                        <a:schemeClr val="bg1">
                          <a:lumMod val="65000"/>
                        </a:schemeClr>
                      </a:solid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60</a:t>
                      </a:r>
                    </a:p>
                  </a:txBody>
                  <a:tcPr marL="6351" marR="6351" marT="6351" marB="0" anchor="ctr">
                    <a:lnL w="9525" cap="flat" cmpd="sng" algn="ctr">
                      <a:solidFill>
                        <a:schemeClr val="bg1">
                          <a:lumMod val="65000"/>
                        </a:schemeClr>
                      </a:solidFill>
                      <a:prstDash val="sysDot"/>
                      <a:round/>
                      <a:headEnd type="none" w="med" len="med"/>
                      <a:tailEnd type="none" w="med" len="med"/>
                    </a:lnL>
                    <a:lnR w="9525" cap="flat" cmpd="sng" algn="ctr">
                      <a:solidFill>
                        <a:schemeClr val="bg1">
                          <a:lumMod val="65000"/>
                        </a:schemeClr>
                      </a:solid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58</a:t>
                      </a:r>
                    </a:p>
                  </a:txBody>
                  <a:tcPr marL="6351" marR="6351" marT="6351" marB="0" anchor="ctr">
                    <a:lnL w="9525" cap="flat" cmpd="sng" algn="ctr">
                      <a:solidFill>
                        <a:schemeClr val="bg1">
                          <a:lumMod val="65000"/>
                        </a:schemeClr>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38</a:t>
                      </a:r>
                    </a:p>
                  </a:txBody>
                  <a:tcPr marL="6351" marR="6351" marT="6351" marB="0" anchor="ctr">
                    <a:lnL w="9525"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9803906"/>
                  </a:ext>
                </a:extLst>
              </a:tr>
            </a:tbl>
          </a:graphicData>
        </a:graphic>
      </p:graphicFrame>
      <p:graphicFrame>
        <p:nvGraphicFramePr>
          <p:cNvPr id="10" name="Tableau 9">
            <a:extLst>
              <a:ext uri="{FF2B5EF4-FFF2-40B4-BE49-F238E27FC236}">
                <a16:creationId xmlns:a16="http://schemas.microsoft.com/office/drawing/2014/main" id="{75273875-F600-A65E-B12A-05F30F6AAEF5}"/>
              </a:ext>
            </a:extLst>
          </p:cNvPr>
          <p:cNvGraphicFramePr>
            <a:graphicFrameLocks noGrp="1"/>
          </p:cNvGraphicFramePr>
          <p:nvPr/>
        </p:nvGraphicFramePr>
        <p:xfrm>
          <a:off x="3090787" y="6251733"/>
          <a:ext cx="4685182" cy="432000"/>
        </p:xfrm>
        <a:graphic>
          <a:graphicData uri="http://schemas.openxmlformats.org/drawingml/2006/table">
            <a:tbl>
              <a:tblPr firstRow="1" bandRow="1">
                <a:tableStyleId>{5C22544A-7EE6-4342-B048-85BDC9FD1C3A}</a:tableStyleId>
              </a:tblPr>
              <a:tblGrid>
                <a:gridCol w="2342591">
                  <a:extLst>
                    <a:ext uri="{9D8B030D-6E8A-4147-A177-3AD203B41FA5}">
                      <a16:colId xmlns:a16="http://schemas.microsoft.com/office/drawing/2014/main" val="1778144427"/>
                    </a:ext>
                  </a:extLst>
                </a:gridCol>
                <a:gridCol w="2342591">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1" name="Ellipse 10">
            <a:extLst>
              <a:ext uri="{FF2B5EF4-FFF2-40B4-BE49-F238E27FC236}">
                <a16:creationId xmlns:a16="http://schemas.microsoft.com/office/drawing/2014/main" id="{71195875-8636-CA15-0A7D-2BAEA7950A49}"/>
              </a:ext>
            </a:extLst>
          </p:cNvPr>
          <p:cNvSpPr/>
          <p:nvPr/>
        </p:nvSpPr>
        <p:spPr>
          <a:xfrm>
            <a:off x="3125235" y="6404227"/>
            <a:ext cx="144000" cy="141532"/>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2" name="Ellipse 11">
            <a:extLst>
              <a:ext uri="{FF2B5EF4-FFF2-40B4-BE49-F238E27FC236}">
                <a16:creationId xmlns:a16="http://schemas.microsoft.com/office/drawing/2014/main" id="{EAB3BEB3-8300-B2D0-1F75-76ADD22D4B3B}"/>
              </a:ext>
            </a:extLst>
          </p:cNvPr>
          <p:cNvSpPr/>
          <p:nvPr/>
        </p:nvSpPr>
        <p:spPr>
          <a:xfrm>
            <a:off x="5478589" y="6404227"/>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C107"/>
              </a:solidFill>
              <a:latin typeface="Arial"/>
              <a:sym typeface="Arial"/>
            </a:endParaRPr>
          </a:p>
        </p:txBody>
      </p:sp>
      <p:graphicFrame>
        <p:nvGraphicFramePr>
          <p:cNvPr id="6" name="Tableau 5">
            <a:extLst>
              <a:ext uri="{FF2B5EF4-FFF2-40B4-BE49-F238E27FC236}">
                <a16:creationId xmlns:a16="http://schemas.microsoft.com/office/drawing/2014/main" id="{6703A524-C1B3-2621-31EB-8D0518B441FD}"/>
              </a:ext>
            </a:extLst>
          </p:cNvPr>
          <p:cNvGraphicFramePr>
            <a:graphicFrameLocks noGrp="1"/>
          </p:cNvGraphicFramePr>
          <p:nvPr/>
        </p:nvGraphicFramePr>
        <p:xfrm>
          <a:off x="1" y="1898895"/>
          <a:ext cx="1592004" cy="411480"/>
        </p:xfrm>
        <a:graphic>
          <a:graphicData uri="http://schemas.openxmlformats.org/drawingml/2006/table">
            <a:tbl>
              <a:tblPr firstRow="1" bandRow="1">
                <a:tableStyleId>{5C22544A-7EE6-4342-B048-85BDC9FD1C3A}</a:tableStyleId>
              </a:tblPr>
              <a:tblGrid>
                <a:gridCol w="1592004">
                  <a:extLst>
                    <a:ext uri="{9D8B030D-6E8A-4147-A177-3AD203B41FA5}">
                      <a16:colId xmlns:a16="http://schemas.microsoft.com/office/drawing/2014/main" val="1778144427"/>
                    </a:ext>
                  </a:extLst>
                </a:gridCol>
              </a:tblGrid>
              <a:tr h="406400">
                <a:tc>
                  <a:txBody>
                    <a:bodyPr/>
                    <a:lstStyle/>
                    <a:p>
                      <a:pPr algn="ctr" fontAlgn="ctr"/>
                      <a:r>
                        <a:rPr lang="fr-FR" sz="1900" b="1" i="0" u="none" strike="noStrike" cap="none" noProof="0">
                          <a:solidFill>
                            <a:schemeClr val="bg1"/>
                          </a:solidFill>
                          <a:latin typeface="Fira Sans"/>
                          <a:ea typeface="+mn-ea"/>
                          <a:cs typeface="Calibri Light" panose="020F0302020204030204" pitchFamily="34" charset="0"/>
                          <a:sym typeface="Arial"/>
                        </a:rPr>
                        <a:t>% Oui</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B81179"/>
                    </a:solidFill>
                  </a:tcPr>
                </a:tc>
                <a:extLst>
                  <a:ext uri="{0D108BD9-81ED-4DB2-BD59-A6C34878D82A}">
                    <a16:rowId xmlns:a16="http://schemas.microsoft.com/office/drawing/2014/main" val="1673595827"/>
                  </a:ext>
                </a:extLst>
              </a:tr>
            </a:tbl>
          </a:graphicData>
        </a:graphic>
      </p:graphicFrame>
      <p:pic>
        <p:nvPicPr>
          <p:cNvPr id="7" name="Graphique 6" descr="Faire un zoom avant contour">
            <a:extLst>
              <a:ext uri="{FF2B5EF4-FFF2-40B4-BE49-F238E27FC236}">
                <a16:creationId xmlns:a16="http://schemas.microsoft.com/office/drawing/2014/main" id="{7F85A09E-BEE5-F156-9A54-ED8478DB3E1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596422">
            <a:off x="92625" y="1063943"/>
            <a:ext cx="483260" cy="483260"/>
          </a:xfrm>
          <a:prstGeom prst="rect">
            <a:avLst/>
          </a:prstGeom>
        </p:spPr>
      </p:pic>
      <p:sp>
        <p:nvSpPr>
          <p:cNvPr id="2" name="Google Shape;115;p17">
            <a:extLst>
              <a:ext uri="{FF2B5EF4-FFF2-40B4-BE49-F238E27FC236}">
                <a16:creationId xmlns:a16="http://schemas.microsoft.com/office/drawing/2014/main" id="{0569B79F-671E-60F5-2C9A-080A0513C996}"/>
              </a:ext>
            </a:extLst>
          </p:cNvPr>
          <p:cNvSpPr txBox="1"/>
          <p:nvPr/>
        </p:nvSpPr>
        <p:spPr>
          <a:xfrm>
            <a:off x="741015" y="268025"/>
            <a:ext cx="10729200"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2133">
                <a:solidFill>
                  <a:srgbClr val="29193E"/>
                </a:solidFill>
                <a:latin typeface="Fira Sans ExtraBold"/>
                <a:ea typeface="Fira Sans ExtraBold"/>
                <a:cs typeface="Fira Sans ExtraBold"/>
                <a:sym typeface="Fira Sans ExtraBold"/>
              </a:rPr>
              <a:t>Les mères et les jeunes femmes sont mieux informées sur les conséquences d’un déséquilibre du microbiote vaginal.</a:t>
            </a:r>
          </a:p>
        </p:txBody>
      </p:sp>
      <p:sp>
        <p:nvSpPr>
          <p:cNvPr id="5" name="Google Shape;116;p17">
            <a:extLst>
              <a:ext uri="{FF2B5EF4-FFF2-40B4-BE49-F238E27FC236}">
                <a16:creationId xmlns:a16="http://schemas.microsoft.com/office/drawing/2014/main" id="{81F0990A-B37D-D711-25FA-D051652F75A9}"/>
              </a:ext>
            </a:extLst>
          </p:cNvPr>
          <p:cNvSpPr txBox="1"/>
          <p:nvPr/>
        </p:nvSpPr>
        <p:spPr>
          <a:xfrm>
            <a:off x="731849" y="1122853"/>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a:solidFill>
                  <a:srgbClr val="A59DAE"/>
                </a:solidFill>
                <a:latin typeface="Fira Sans"/>
                <a:ea typeface="Fira Sans"/>
                <a:cs typeface="Fira Sans"/>
                <a:sym typeface="Fira Sans"/>
              </a:rPr>
              <a:t>Pensez-vous que les déséquilibres du microbiote vaginal puissent avoir un impact sur :</a:t>
            </a:r>
          </a:p>
          <a:p>
            <a:pPr defTabSz="1219170">
              <a:buClr>
                <a:srgbClr val="000000"/>
              </a:buClr>
              <a:defRPr/>
            </a:pPr>
            <a:r>
              <a:rPr lang="fr-FR" sz="1333" i="1">
                <a:solidFill>
                  <a:srgbClr val="A59DAE"/>
                </a:solidFill>
                <a:latin typeface="Fira Sans"/>
                <a:ea typeface="Fira Sans"/>
                <a:cs typeface="Fira Sans"/>
                <a:sym typeface="Fira Sans"/>
              </a:rPr>
              <a:t>Base : Femmes (n = 3 872)</a:t>
            </a:r>
          </a:p>
        </p:txBody>
      </p:sp>
    </p:spTree>
    <p:extLst>
      <p:ext uri="{BB962C8B-B14F-4D97-AF65-F5344CB8AC3E}">
        <p14:creationId xmlns:p14="http://schemas.microsoft.com/office/powerpoint/2010/main" val="1578942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ABBB53B2-A6E4-E372-64B8-49363787D517}"/>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AC9BA300-6081-8B6A-A799-774A7C192959}"/>
              </a:ext>
            </a:extLst>
          </p:cNvPr>
          <p:cNvGraphicFramePr>
            <a:graphicFrameLocks noGrp="1"/>
          </p:cNvGraphicFramePr>
          <p:nvPr>
            <p:extLst>
              <p:ext uri="{D42A27DB-BD31-4B8C-83A1-F6EECF244321}">
                <p14:modId xmlns:p14="http://schemas.microsoft.com/office/powerpoint/2010/main" val="2792276105"/>
              </p:ext>
            </p:extLst>
          </p:nvPr>
        </p:nvGraphicFramePr>
        <p:xfrm>
          <a:off x="26506" y="1898895"/>
          <a:ext cx="12138991" cy="4283068"/>
        </p:xfrm>
        <a:graphic>
          <a:graphicData uri="http://schemas.openxmlformats.org/drawingml/2006/table">
            <a:tbl>
              <a:tblPr>
                <a:tableStyleId>{5C22544A-7EE6-4342-B048-85BDC9FD1C3A}</a:tableStyleId>
              </a:tblPr>
              <a:tblGrid>
                <a:gridCol w="2010253">
                  <a:extLst>
                    <a:ext uri="{9D8B030D-6E8A-4147-A177-3AD203B41FA5}">
                      <a16:colId xmlns:a16="http://schemas.microsoft.com/office/drawing/2014/main" val="3347426777"/>
                    </a:ext>
                  </a:extLst>
                </a:gridCol>
                <a:gridCol w="537699">
                  <a:extLst>
                    <a:ext uri="{9D8B030D-6E8A-4147-A177-3AD203B41FA5}">
                      <a16:colId xmlns:a16="http://schemas.microsoft.com/office/drawing/2014/main" val="875671890"/>
                    </a:ext>
                  </a:extLst>
                </a:gridCol>
                <a:gridCol w="694007">
                  <a:extLst>
                    <a:ext uri="{9D8B030D-6E8A-4147-A177-3AD203B41FA5}">
                      <a16:colId xmlns:a16="http://schemas.microsoft.com/office/drawing/2014/main" val="352235949"/>
                    </a:ext>
                  </a:extLst>
                </a:gridCol>
                <a:gridCol w="754895">
                  <a:extLst>
                    <a:ext uri="{9D8B030D-6E8A-4147-A177-3AD203B41FA5}">
                      <a16:colId xmlns:a16="http://schemas.microsoft.com/office/drawing/2014/main" val="1231598532"/>
                    </a:ext>
                  </a:extLst>
                </a:gridCol>
                <a:gridCol w="1033272">
                  <a:extLst>
                    <a:ext uri="{9D8B030D-6E8A-4147-A177-3AD203B41FA5}">
                      <a16:colId xmlns:a16="http://schemas.microsoft.com/office/drawing/2014/main" val="3116134758"/>
                    </a:ext>
                  </a:extLst>
                </a:gridCol>
                <a:gridCol w="512682">
                  <a:extLst>
                    <a:ext uri="{9D8B030D-6E8A-4147-A177-3AD203B41FA5}">
                      <a16:colId xmlns:a16="http://schemas.microsoft.com/office/drawing/2014/main" val="2796678513"/>
                    </a:ext>
                  </a:extLst>
                </a:gridCol>
                <a:gridCol w="662744">
                  <a:extLst>
                    <a:ext uri="{9D8B030D-6E8A-4147-A177-3AD203B41FA5}">
                      <a16:colId xmlns:a16="http://schemas.microsoft.com/office/drawing/2014/main" val="222229179"/>
                    </a:ext>
                  </a:extLst>
                </a:gridCol>
                <a:gridCol w="1050388">
                  <a:extLst>
                    <a:ext uri="{9D8B030D-6E8A-4147-A177-3AD203B41FA5}">
                      <a16:colId xmlns:a16="http://schemas.microsoft.com/office/drawing/2014/main" val="1582769549"/>
                    </a:ext>
                  </a:extLst>
                </a:gridCol>
                <a:gridCol w="850313">
                  <a:extLst>
                    <a:ext uri="{9D8B030D-6E8A-4147-A177-3AD203B41FA5}">
                      <a16:colId xmlns:a16="http://schemas.microsoft.com/office/drawing/2014/main" val="2751089908"/>
                    </a:ext>
                  </a:extLst>
                </a:gridCol>
                <a:gridCol w="875323">
                  <a:extLst>
                    <a:ext uri="{9D8B030D-6E8A-4147-A177-3AD203B41FA5}">
                      <a16:colId xmlns:a16="http://schemas.microsoft.com/office/drawing/2014/main" val="1604106643"/>
                    </a:ext>
                  </a:extLst>
                </a:gridCol>
                <a:gridCol w="1031632">
                  <a:extLst>
                    <a:ext uri="{9D8B030D-6E8A-4147-A177-3AD203B41FA5}">
                      <a16:colId xmlns:a16="http://schemas.microsoft.com/office/drawing/2014/main" val="2796934304"/>
                    </a:ext>
                  </a:extLst>
                </a:gridCol>
                <a:gridCol w="825304">
                  <a:extLst>
                    <a:ext uri="{9D8B030D-6E8A-4147-A177-3AD203B41FA5}">
                      <a16:colId xmlns:a16="http://schemas.microsoft.com/office/drawing/2014/main" val="197904629"/>
                    </a:ext>
                  </a:extLst>
                </a:gridCol>
                <a:gridCol w="706511">
                  <a:extLst>
                    <a:ext uri="{9D8B030D-6E8A-4147-A177-3AD203B41FA5}">
                      <a16:colId xmlns:a16="http://schemas.microsoft.com/office/drawing/2014/main" val="403244804"/>
                    </a:ext>
                  </a:extLst>
                </a:gridCol>
                <a:gridCol w="593968">
                  <a:extLst>
                    <a:ext uri="{9D8B030D-6E8A-4147-A177-3AD203B41FA5}">
                      <a16:colId xmlns:a16="http://schemas.microsoft.com/office/drawing/2014/main" val="1775959399"/>
                    </a:ext>
                  </a:extLst>
                </a:gridCol>
              </a:tblGrid>
              <a:tr h="582691">
                <a:tc>
                  <a:txBody>
                    <a:bodyPr/>
                    <a:lstStyle/>
                    <a:p>
                      <a:pPr algn="l" rtl="0" fontAlgn="ctr"/>
                      <a:endParaRPr lang="en-GB" sz="1100" u="none" strike="noStrike" kern="1200" noProof="0" dirty="0">
                        <a:solidFill>
                          <a:srgbClr val="002060"/>
                        </a:solidFill>
                        <a:effectLst/>
                        <a:latin typeface="Fira Sans" panose="020B0503050000020004" pitchFamily="34" charset="0"/>
                        <a:ea typeface="+mn-ea"/>
                        <a:cs typeface="Calibri Light" panose="020F0302020204030204" pitchFamily="34" charset="0"/>
                      </a:endParaRP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100" b="1" u="none" strike="noStrike" noProof="0">
                          <a:solidFill>
                            <a:schemeClr val="bg1"/>
                          </a:solidFill>
                          <a:effectLst/>
                          <a:latin typeface="Fira Sans" panose="020B0503050000020004" pitchFamily="34" charset="0"/>
                          <a:ea typeface="+mn-ea"/>
                          <a:cs typeface="Calibri Light" panose="020F0302020204030204" pitchFamily="34" charset="0"/>
                        </a:rPr>
                        <a:t>TOTAL</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3B2B4D"/>
                    </a:solidFill>
                  </a:tcPr>
                </a:tc>
                <a:tc>
                  <a:txBody>
                    <a:bodyPr/>
                    <a:lstStyle/>
                    <a:p>
                      <a:pPr algn="ctr" fontAlgn="ctr"/>
                      <a:r>
                        <a:rPr lang="fr-FR" sz="1100" b="1" u="none" strike="noStrike" cap="small" baseline="0" noProof="0">
                          <a:solidFill>
                            <a:schemeClr val="bg1"/>
                          </a:solidFill>
                          <a:effectLst/>
                          <a:latin typeface="Fira Sans" panose="020B0503050000020004" pitchFamily="34" charset="0"/>
                          <a:ea typeface="+mn-ea"/>
                          <a:cs typeface="Calibri Light" panose="020F0302020204030204" pitchFamily="34" charset="0"/>
                        </a:rPr>
                        <a:t>Au moins un problème de santé</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3B2B4D"/>
                    </a:solidFill>
                  </a:tcPr>
                </a:tc>
                <a:tc>
                  <a:txBody>
                    <a:bodyPr/>
                    <a:lstStyle/>
                    <a:p>
                      <a:pPr algn="ctr"/>
                      <a:r>
                        <a:rPr lang="fr-FR" sz="1000" b="0" u="none" strike="noStrike" noProof="0" dirty="0">
                          <a:solidFill>
                            <a:srgbClr val="3B2B4D"/>
                          </a:solidFill>
                          <a:effectLst/>
                          <a:latin typeface="Fira Sans" panose="020B0503050000020004" pitchFamily="34" charset="0"/>
                          <a:ea typeface="+mn-ea"/>
                          <a:cs typeface="Calibri Light" panose="020F0302020204030204" pitchFamily="34" charset="0"/>
                        </a:rPr>
                        <a:t>Maladies respiratoires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900" b="0" u="none" strike="noStrike" noProof="0" dirty="0">
                          <a:solidFill>
                            <a:srgbClr val="3B2B4D"/>
                          </a:solidFill>
                          <a:effectLst/>
                          <a:latin typeface="Fira Sans" panose="020B0503050000020004" pitchFamily="34" charset="0"/>
                          <a:ea typeface="+mn-ea"/>
                          <a:cs typeface="Calibri Light" panose="020F0302020204030204" pitchFamily="34" charset="0"/>
                        </a:rPr>
                        <a:t>Maladies cardiovasculaires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dirty="0">
                          <a:solidFill>
                            <a:srgbClr val="3B2B4D"/>
                          </a:solidFill>
                          <a:effectLst/>
                          <a:latin typeface="Fira Sans" panose="020B0503050000020004" pitchFamily="34" charset="0"/>
                          <a:ea typeface="+mn-ea"/>
                          <a:cs typeface="Calibri Light" panose="020F0302020204030204" pitchFamily="34" charset="0"/>
                        </a:rPr>
                        <a:t>Diabète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dirty="0">
                          <a:solidFill>
                            <a:srgbClr val="3B2B4D"/>
                          </a:solidFill>
                          <a:effectLst/>
                          <a:latin typeface="Fira Sans" panose="020B0503050000020004" pitchFamily="34" charset="0"/>
                          <a:ea typeface="+mn-ea"/>
                          <a:cs typeface="Calibri Light" panose="020F0302020204030204" pitchFamily="34" charset="0"/>
                        </a:rPr>
                        <a:t>Troubles digestifs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Troubles génito-urinaires et rénaux</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b="0" u="none" strike="noStrike" noProof="0" dirty="0">
                          <a:solidFill>
                            <a:srgbClr val="3B2B4D"/>
                          </a:solidFill>
                          <a:effectLst/>
                          <a:latin typeface="Fira Sans" panose="020B0503050000020004" pitchFamily="34" charset="0"/>
                          <a:ea typeface="+mn-ea"/>
                          <a:cs typeface="Calibri Light" panose="020F0302020204030204" pitchFamily="34" charset="0"/>
                        </a:rPr>
                        <a:t>Troubles neurologiques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0" u="none" strike="noStrike" noProof="0" dirty="0">
                          <a:solidFill>
                            <a:srgbClr val="3B2B4D"/>
                          </a:solidFill>
                          <a:effectLst/>
                          <a:latin typeface="Fira Sans" panose="020B0503050000020004" pitchFamily="34" charset="0"/>
                          <a:ea typeface="+mn-ea"/>
                          <a:cs typeface="Calibri Light" panose="020F0302020204030204" pitchFamily="34" charset="0"/>
                        </a:rPr>
                        <a:t>Maladie auto-immune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0" u="none" strike="noStrike" noProof="0" dirty="0">
                          <a:solidFill>
                            <a:srgbClr val="3B2B4D"/>
                          </a:solidFill>
                          <a:effectLst/>
                          <a:latin typeface="Fira Sans" panose="020B0503050000020004" pitchFamily="34" charset="0"/>
                          <a:ea typeface="+mn-ea"/>
                          <a:cs typeface="Calibri Light" panose="020F0302020204030204" pitchFamily="34" charset="0"/>
                        </a:rPr>
                        <a:t>Maladies ostéo-articulaires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Troubles de santé mentale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Cancer</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Allergies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r h="203264">
                <a:tc>
                  <a:txBody>
                    <a:bodyPr/>
                    <a:lstStyle/>
                    <a:p>
                      <a:pPr algn="l" rtl="0" fontAlgn="ctr"/>
                      <a:endParaRPr lang="en-GB" sz="800" b="0" i="1" u="none" strike="noStrike" noProof="0" dirty="0">
                        <a:solidFill>
                          <a:srgbClr val="3B2B4D"/>
                        </a:solidFill>
                        <a:effectLst/>
                        <a:latin typeface="Fira Sans" panose="020B0503050000020004" pitchFamily="34" charset="0"/>
                      </a:endParaRP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Base</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2 486</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417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587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259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685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423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150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401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632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662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156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1 117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20376265"/>
                  </a:ext>
                </a:extLst>
              </a:tr>
              <a:tr h="572099">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rPr>
                        <a:t>Le risque d’infections sexuellement transmissibles</a:t>
                      </a:r>
                    </a:p>
                  </a:txBody>
                  <a:tcPr marL="0" marR="0" marT="0" marB="0" anchor="ctr">
                    <a:lnL w="12700" cap="flat" cmpd="sng" algn="ctr">
                      <a:noFill/>
                      <a:prstDash val="sysDot"/>
                      <a:round/>
                      <a:headEnd type="none" w="med" len="med"/>
                      <a:tailEnd type="none" w="med" len="med"/>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67</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marR="0" algn="ctr" rtl="0" fontAlgn="ctr">
                        <a:lnSpc>
                          <a:spcPct val="100000"/>
                        </a:lnSpc>
                        <a:spcBef>
                          <a:spcPts val="0"/>
                        </a:spcBef>
                        <a:spcAft>
                          <a:spcPts val="0"/>
                        </a:spcAft>
                        <a:buClr>
                          <a:srgbClr val="000000"/>
                        </a:buClr>
                        <a:buFont typeface="Arial"/>
                        <a:buNone/>
                      </a:pPr>
                      <a:r>
                        <a:rPr lang="fr-FR" sz="1500" b="1" i="0" u="none" strike="noStrike" cap="none" noProof="0">
                          <a:solidFill>
                            <a:srgbClr val="000000"/>
                          </a:solidFill>
                          <a:effectLst/>
                          <a:latin typeface="Fira Sans" panose="020B0503050000020004" pitchFamily="34" charset="0"/>
                          <a:ea typeface="+mn-ea"/>
                          <a:cs typeface="+mn-cs"/>
                          <a:sym typeface="Arial"/>
                        </a:rPr>
                        <a:t>68</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64</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68</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62</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71</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sym typeface="Arial"/>
                        </a:rPr>
                        <a:t>74</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65</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68</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70</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67</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57</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69</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55415198"/>
                  </a:ext>
                </a:extLst>
              </a:tr>
              <a:tr h="758907">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La fertilité</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53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marR="0" algn="ctr" rtl="0" fontAlgn="ctr">
                        <a:lnSpc>
                          <a:spcPct val="100000"/>
                        </a:lnSpc>
                        <a:spcBef>
                          <a:spcPts val="0"/>
                        </a:spcBef>
                        <a:spcAft>
                          <a:spcPts val="0"/>
                        </a:spcAft>
                        <a:buClr>
                          <a:srgbClr val="000000"/>
                        </a:buClr>
                        <a:buFont typeface="Arial"/>
                        <a:buNone/>
                      </a:pPr>
                      <a:r>
                        <a:rPr lang="fr-FR" sz="1500" b="1" i="0" u="none" strike="noStrike" cap="none" noProof="0">
                          <a:solidFill>
                            <a:srgbClr val="000000"/>
                          </a:solidFill>
                          <a:effectLst/>
                          <a:latin typeface="Fira Sans" panose="020B0503050000020004" pitchFamily="34" charset="0"/>
                          <a:ea typeface="+mn-ea"/>
                          <a:cs typeface="+mn-cs"/>
                          <a:sym typeface="Arial"/>
                        </a:rPr>
                        <a:t>55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52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45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sym typeface="Arial"/>
                        </a:rPr>
                        <a:t>61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58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58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55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55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57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6761963"/>
                  </a:ext>
                </a:extLst>
              </a:tr>
              <a:tr h="1132523">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rPr>
                        <a:t>Le risque de fausse couche ou de complications pendant la grossesse</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marR="0" algn="ctr" rtl="0" fontAlgn="ctr">
                        <a:lnSpc>
                          <a:spcPct val="100000"/>
                        </a:lnSpc>
                        <a:spcBef>
                          <a:spcPts val="0"/>
                        </a:spcBef>
                        <a:spcAft>
                          <a:spcPts val="0"/>
                        </a:spcAft>
                        <a:buClr>
                          <a:srgbClr val="000000"/>
                        </a:buClr>
                        <a:buFont typeface="Arial"/>
                        <a:buNone/>
                      </a:pPr>
                      <a:r>
                        <a:rPr lang="fr-FR" sz="1500" b="1" i="0" u="none" strike="noStrike" cap="none" noProof="0">
                          <a:solidFill>
                            <a:srgbClr val="000000"/>
                          </a:solidFill>
                          <a:effectLst/>
                          <a:latin typeface="Fira Sans" panose="020B0503050000020004" pitchFamily="34" charset="0"/>
                          <a:ea typeface="+mn-ea"/>
                          <a:cs typeface="+mn-cs"/>
                          <a:sym typeface="Arial"/>
                        </a:rPr>
                        <a:t>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48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48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53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sym typeface="Arial"/>
                        </a:rPr>
                        <a:t>57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56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52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52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51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43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50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8679514"/>
                  </a:ext>
                </a:extLst>
              </a:tr>
              <a:tr h="945715">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rPr>
                        <a:t>Le risque de naissance prématurée</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45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marR="0" algn="ctr" rtl="0" fontAlgn="ctr">
                        <a:lnSpc>
                          <a:spcPct val="100000"/>
                        </a:lnSpc>
                        <a:spcBef>
                          <a:spcPts val="0"/>
                        </a:spcBef>
                        <a:spcAft>
                          <a:spcPts val="0"/>
                        </a:spcAft>
                        <a:buClr>
                          <a:srgbClr val="000000"/>
                        </a:buClr>
                        <a:buFont typeface="Arial"/>
                        <a:buNone/>
                      </a:pPr>
                      <a:r>
                        <a:rPr lang="fr-FR" sz="1500" b="1" i="0" u="none" strike="noStrike" cap="none" noProof="0">
                          <a:solidFill>
                            <a:srgbClr val="000000"/>
                          </a:solidFill>
                          <a:effectLst/>
                          <a:latin typeface="Fira Sans" panose="020B0503050000020004" pitchFamily="34" charset="0"/>
                          <a:ea typeface="+mn-ea"/>
                          <a:cs typeface="+mn-cs"/>
                          <a:sym typeface="Arial"/>
                        </a:rPr>
                        <a:t>45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45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40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sym typeface="Arial"/>
                        </a:rPr>
                        <a:t>51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sym typeface="Arial"/>
                        </a:rPr>
                        <a:t>54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sym typeface="Arial"/>
                        </a:rPr>
                        <a:t>51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45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41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dirty="0">
                          <a:solidFill>
                            <a:srgbClr val="000000"/>
                          </a:solidFill>
                          <a:effectLst/>
                          <a:latin typeface="Fira Sans" panose="020B0503050000020004" pitchFamily="34" charset="0"/>
                          <a:ea typeface="+mn-ea"/>
                          <a:cs typeface="+mn-cs"/>
                          <a:sym typeface="Arial"/>
                        </a:rPr>
                        <a:t>44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33262976"/>
                  </a:ext>
                </a:extLst>
              </a:tr>
            </a:tbl>
          </a:graphicData>
        </a:graphic>
      </p:graphicFrame>
      <p:grpSp>
        <p:nvGrpSpPr>
          <p:cNvPr id="2" name="Group 616">
            <a:extLst>
              <a:ext uri="{FF2B5EF4-FFF2-40B4-BE49-F238E27FC236}">
                <a16:creationId xmlns:a16="http://schemas.microsoft.com/office/drawing/2014/main" id="{EB15FD62-F75E-28CA-5991-FD437DEC6383}"/>
              </a:ext>
            </a:extLst>
          </p:cNvPr>
          <p:cNvGrpSpPr>
            <a:grpSpLocks noChangeAspect="1"/>
          </p:cNvGrpSpPr>
          <p:nvPr/>
        </p:nvGrpSpPr>
        <p:grpSpPr>
          <a:xfrm>
            <a:off x="11464040" y="173715"/>
            <a:ext cx="588597" cy="418324"/>
            <a:chOff x="2042518" y="1008064"/>
            <a:chExt cx="444500" cy="315913"/>
          </a:xfrm>
          <a:noFill/>
        </p:grpSpPr>
        <p:sp>
          <p:nvSpPr>
            <p:cNvPr id="6" name="Freeform 9">
              <a:extLst>
                <a:ext uri="{FF2B5EF4-FFF2-40B4-BE49-F238E27FC236}">
                  <a16:creationId xmlns:a16="http://schemas.microsoft.com/office/drawing/2014/main" id="{0267F69A-708A-1924-8B42-27CB3383BFEE}"/>
                </a:ext>
              </a:extLst>
            </p:cNvPr>
            <p:cNvSpPr>
              <a:spLocks/>
            </p:cNvSpPr>
            <p:nvPr/>
          </p:nvSpPr>
          <p:spPr bwMode="auto">
            <a:xfrm>
              <a:off x="2114551" y="1135064"/>
              <a:ext cx="330200" cy="188913"/>
            </a:xfrm>
            <a:custGeom>
              <a:avLst/>
              <a:gdLst/>
              <a:ahLst/>
              <a:cxnLst>
                <a:cxn ang="0">
                  <a:pos x="183" y="16"/>
                </a:cxn>
                <a:cxn ang="0">
                  <a:pos x="164" y="86"/>
                </a:cxn>
                <a:cxn ang="0">
                  <a:pos x="155" y="44"/>
                </a:cxn>
                <a:cxn ang="0">
                  <a:pos x="135" y="129"/>
                </a:cxn>
                <a:cxn ang="0">
                  <a:pos x="108" y="0"/>
                </a:cxn>
                <a:cxn ang="0">
                  <a:pos x="99" y="43"/>
                </a:cxn>
                <a:cxn ang="0">
                  <a:pos x="0" y="43"/>
                </a:cxn>
                <a:cxn ang="0">
                  <a:pos x="149" y="170"/>
                </a:cxn>
                <a:cxn ang="0">
                  <a:pos x="298" y="43"/>
                </a:cxn>
                <a:cxn ang="0">
                  <a:pos x="190" y="43"/>
                </a:cxn>
                <a:cxn ang="0">
                  <a:pos x="183" y="16"/>
                </a:cxn>
              </a:cxnLst>
              <a:rect l="0" t="0" r="r" b="b"/>
              <a:pathLst>
                <a:path w="298" h="170">
                  <a:moveTo>
                    <a:pt x="183" y="16"/>
                  </a:moveTo>
                  <a:cubicBezTo>
                    <a:pt x="164" y="86"/>
                    <a:pt x="164" y="86"/>
                    <a:pt x="164" y="86"/>
                  </a:cubicBezTo>
                  <a:cubicBezTo>
                    <a:pt x="155" y="44"/>
                    <a:pt x="155" y="44"/>
                    <a:pt x="155" y="44"/>
                  </a:cubicBezTo>
                  <a:cubicBezTo>
                    <a:pt x="135" y="129"/>
                    <a:pt x="135" y="129"/>
                    <a:pt x="135" y="129"/>
                  </a:cubicBezTo>
                  <a:cubicBezTo>
                    <a:pt x="108" y="0"/>
                    <a:pt x="108" y="0"/>
                    <a:pt x="108" y="0"/>
                  </a:cubicBezTo>
                  <a:cubicBezTo>
                    <a:pt x="99" y="43"/>
                    <a:pt x="99" y="43"/>
                    <a:pt x="99" y="43"/>
                  </a:cubicBezTo>
                  <a:cubicBezTo>
                    <a:pt x="0" y="43"/>
                    <a:pt x="0" y="43"/>
                    <a:pt x="0" y="43"/>
                  </a:cubicBezTo>
                  <a:cubicBezTo>
                    <a:pt x="34" y="91"/>
                    <a:pt x="99" y="127"/>
                    <a:pt x="149" y="170"/>
                  </a:cubicBezTo>
                  <a:cubicBezTo>
                    <a:pt x="199" y="128"/>
                    <a:pt x="264" y="91"/>
                    <a:pt x="298" y="43"/>
                  </a:cubicBezTo>
                  <a:cubicBezTo>
                    <a:pt x="190" y="43"/>
                    <a:pt x="190" y="43"/>
                    <a:pt x="190" y="43"/>
                  </a:cubicBezTo>
                  <a:lnTo>
                    <a:pt x="183" y="16"/>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7" name="Freeform 10">
              <a:extLst>
                <a:ext uri="{FF2B5EF4-FFF2-40B4-BE49-F238E27FC236}">
                  <a16:creationId xmlns:a16="http://schemas.microsoft.com/office/drawing/2014/main" id="{31064157-953B-427B-0F5C-EF25FD3EDD21}"/>
                </a:ext>
              </a:extLst>
            </p:cNvPr>
            <p:cNvSpPr>
              <a:spLocks/>
            </p:cNvSpPr>
            <p:nvPr/>
          </p:nvSpPr>
          <p:spPr bwMode="auto">
            <a:xfrm>
              <a:off x="2072680" y="1008064"/>
              <a:ext cx="385763" cy="211138"/>
            </a:xfrm>
            <a:custGeom>
              <a:avLst/>
              <a:gdLst/>
              <a:ahLst/>
              <a:cxnLst>
                <a:cxn ang="0">
                  <a:pos x="132" y="59"/>
                </a:cxn>
                <a:cxn ang="0">
                  <a:pos x="160" y="190"/>
                </a:cxn>
                <a:cxn ang="0">
                  <a:pos x="178" y="107"/>
                </a:cxn>
                <a:cxn ang="0">
                  <a:pos x="189" y="152"/>
                </a:cxn>
                <a:cxn ang="0">
                  <a:pos x="206" y="87"/>
                </a:cxn>
                <a:cxn ang="0">
                  <a:pos x="223" y="145"/>
                </a:cxn>
                <a:cxn ang="0">
                  <a:pos x="330" y="145"/>
                </a:cxn>
                <a:cxn ang="0">
                  <a:pos x="347" y="85"/>
                </a:cxn>
                <a:cxn ang="0">
                  <a:pos x="260" y="0"/>
                </a:cxn>
                <a:cxn ang="0">
                  <a:pos x="173" y="59"/>
                </a:cxn>
                <a:cxn ang="0">
                  <a:pos x="86" y="0"/>
                </a:cxn>
                <a:cxn ang="0">
                  <a:pos x="0" y="85"/>
                </a:cxn>
                <a:cxn ang="0">
                  <a:pos x="17" y="145"/>
                </a:cxn>
                <a:cxn ang="0">
                  <a:pos x="114" y="145"/>
                </a:cxn>
                <a:cxn ang="0">
                  <a:pos x="132" y="59"/>
                </a:cxn>
              </a:cxnLst>
              <a:rect l="0" t="0" r="r" b="b"/>
              <a:pathLst>
                <a:path w="347" h="190">
                  <a:moveTo>
                    <a:pt x="132" y="59"/>
                  </a:moveTo>
                  <a:cubicBezTo>
                    <a:pt x="160" y="190"/>
                    <a:pt x="160" y="190"/>
                    <a:pt x="160" y="190"/>
                  </a:cubicBezTo>
                  <a:cubicBezTo>
                    <a:pt x="178" y="107"/>
                    <a:pt x="178" y="107"/>
                    <a:pt x="178" y="107"/>
                  </a:cubicBezTo>
                  <a:cubicBezTo>
                    <a:pt x="189" y="152"/>
                    <a:pt x="189" y="152"/>
                    <a:pt x="189" y="152"/>
                  </a:cubicBezTo>
                  <a:cubicBezTo>
                    <a:pt x="206" y="87"/>
                    <a:pt x="206" y="87"/>
                    <a:pt x="206" y="87"/>
                  </a:cubicBezTo>
                  <a:cubicBezTo>
                    <a:pt x="223" y="145"/>
                    <a:pt x="223" y="145"/>
                    <a:pt x="223" y="145"/>
                  </a:cubicBezTo>
                  <a:cubicBezTo>
                    <a:pt x="330" y="145"/>
                    <a:pt x="330" y="145"/>
                    <a:pt x="330" y="145"/>
                  </a:cubicBezTo>
                  <a:cubicBezTo>
                    <a:pt x="340" y="127"/>
                    <a:pt x="347" y="107"/>
                    <a:pt x="347" y="85"/>
                  </a:cubicBezTo>
                  <a:cubicBezTo>
                    <a:pt x="347" y="38"/>
                    <a:pt x="308" y="0"/>
                    <a:pt x="260" y="0"/>
                  </a:cubicBezTo>
                  <a:cubicBezTo>
                    <a:pt x="215" y="0"/>
                    <a:pt x="173" y="34"/>
                    <a:pt x="173" y="59"/>
                  </a:cubicBezTo>
                  <a:cubicBezTo>
                    <a:pt x="173" y="33"/>
                    <a:pt x="131" y="0"/>
                    <a:pt x="86" y="0"/>
                  </a:cubicBezTo>
                  <a:cubicBezTo>
                    <a:pt x="38" y="0"/>
                    <a:pt x="0" y="38"/>
                    <a:pt x="0" y="85"/>
                  </a:cubicBezTo>
                  <a:cubicBezTo>
                    <a:pt x="0" y="107"/>
                    <a:pt x="6" y="127"/>
                    <a:pt x="17" y="145"/>
                  </a:cubicBezTo>
                  <a:cubicBezTo>
                    <a:pt x="114" y="145"/>
                    <a:pt x="114" y="145"/>
                    <a:pt x="114" y="145"/>
                  </a:cubicBezTo>
                  <a:lnTo>
                    <a:pt x="132" y="59"/>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9" name="Freeform 11">
              <a:extLst>
                <a:ext uri="{FF2B5EF4-FFF2-40B4-BE49-F238E27FC236}">
                  <a16:creationId xmlns:a16="http://schemas.microsoft.com/office/drawing/2014/main" id="{A2D27C30-C131-15A8-4A68-3FACD487A653}"/>
                </a:ext>
              </a:extLst>
            </p:cNvPr>
            <p:cNvSpPr>
              <a:spLocks/>
            </p:cNvSpPr>
            <p:nvPr/>
          </p:nvSpPr>
          <p:spPr bwMode="auto">
            <a:xfrm>
              <a:off x="2429868" y="1169989"/>
              <a:ext cx="57150" cy="12700"/>
            </a:xfrm>
            <a:custGeom>
              <a:avLst/>
              <a:gdLst/>
              <a:ahLst/>
              <a:cxnLst>
                <a:cxn ang="0">
                  <a:pos x="51" y="0"/>
                </a:cxn>
                <a:cxn ang="0">
                  <a:pos x="8" y="0"/>
                </a:cxn>
                <a:cxn ang="0">
                  <a:pos x="0" y="11"/>
                </a:cxn>
                <a:cxn ang="0">
                  <a:pos x="51" y="11"/>
                </a:cxn>
                <a:cxn ang="0">
                  <a:pos x="51" y="0"/>
                </a:cxn>
              </a:cxnLst>
              <a:rect l="0" t="0" r="r" b="b"/>
              <a:pathLst>
                <a:path w="51" h="11">
                  <a:moveTo>
                    <a:pt x="51" y="0"/>
                  </a:moveTo>
                  <a:cubicBezTo>
                    <a:pt x="8" y="0"/>
                    <a:pt x="8" y="0"/>
                    <a:pt x="8" y="0"/>
                  </a:cubicBezTo>
                  <a:cubicBezTo>
                    <a:pt x="5" y="4"/>
                    <a:pt x="3" y="7"/>
                    <a:pt x="0" y="11"/>
                  </a:cubicBezTo>
                  <a:cubicBezTo>
                    <a:pt x="51" y="11"/>
                    <a:pt x="51" y="11"/>
                    <a:pt x="51" y="11"/>
                  </a:cubicBezTo>
                  <a:lnTo>
                    <a:pt x="51" y="0"/>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10" name="Freeform 12">
              <a:extLst>
                <a:ext uri="{FF2B5EF4-FFF2-40B4-BE49-F238E27FC236}">
                  <a16:creationId xmlns:a16="http://schemas.microsoft.com/office/drawing/2014/main" id="{2832E647-A1C4-B2D0-F92E-0EE60B384664}"/>
                </a:ext>
              </a:extLst>
            </p:cNvPr>
            <p:cNvSpPr>
              <a:spLocks/>
            </p:cNvSpPr>
            <p:nvPr/>
          </p:nvSpPr>
          <p:spPr bwMode="auto">
            <a:xfrm>
              <a:off x="2042518" y="1169989"/>
              <a:ext cx="57150" cy="12700"/>
            </a:xfrm>
            <a:custGeom>
              <a:avLst/>
              <a:gdLst/>
              <a:ahLst/>
              <a:cxnLst>
                <a:cxn ang="0">
                  <a:pos x="0" y="0"/>
                </a:cxn>
                <a:cxn ang="0">
                  <a:pos x="0" y="11"/>
                </a:cxn>
                <a:cxn ang="0">
                  <a:pos x="51" y="11"/>
                </a:cxn>
                <a:cxn ang="0">
                  <a:pos x="44" y="0"/>
                </a:cxn>
                <a:cxn ang="0">
                  <a:pos x="0" y="0"/>
                </a:cxn>
              </a:cxnLst>
              <a:rect l="0" t="0" r="r" b="b"/>
              <a:pathLst>
                <a:path w="51" h="11">
                  <a:moveTo>
                    <a:pt x="0" y="0"/>
                  </a:moveTo>
                  <a:cubicBezTo>
                    <a:pt x="0" y="11"/>
                    <a:pt x="0" y="11"/>
                    <a:pt x="0" y="11"/>
                  </a:cubicBezTo>
                  <a:cubicBezTo>
                    <a:pt x="51" y="11"/>
                    <a:pt x="51" y="11"/>
                    <a:pt x="51" y="11"/>
                  </a:cubicBezTo>
                  <a:cubicBezTo>
                    <a:pt x="48" y="7"/>
                    <a:pt x="46" y="4"/>
                    <a:pt x="44" y="0"/>
                  </a:cubicBezTo>
                  <a:lnTo>
                    <a:pt x="0" y="0"/>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11" name="Freeform 13">
              <a:extLst>
                <a:ext uri="{FF2B5EF4-FFF2-40B4-BE49-F238E27FC236}">
                  <a16:creationId xmlns:a16="http://schemas.microsoft.com/office/drawing/2014/main" id="{1D53D8DB-DC86-D4D2-82FB-3A2BAC5B5A5B}"/>
                </a:ext>
              </a:extLst>
            </p:cNvPr>
            <p:cNvSpPr>
              <a:spLocks/>
            </p:cNvSpPr>
            <p:nvPr/>
          </p:nvSpPr>
          <p:spPr bwMode="auto">
            <a:xfrm>
              <a:off x="2106613" y="1074739"/>
              <a:ext cx="347663" cy="203200"/>
            </a:xfrm>
            <a:custGeom>
              <a:avLst/>
              <a:gdLst/>
              <a:ahLst/>
              <a:cxnLst>
                <a:cxn ang="0">
                  <a:pos x="206" y="86"/>
                </a:cxn>
                <a:cxn ang="0">
                  <a:pos x="189" y="28"/>
                </a:cxn>
                <a:cxn ang="0">
                  <a:pos x="172" y="93"/>
                </a:cxn>
                <a:cxn ang="0">
                  <a:pos x="161" y="48"/>
                </a:cxn>
                <a:cxn ang="0">
                  <a:pos x="143" y="131"/>
                </a:cxn>
                <a:cxn ang="0">
                  <a:pos x="115" y="0"/>
                </a:cxn>
                <a:cxn ang="0">
                  <a:pos x="97" y="86"/>
                </a:cxn>
                <a:cxn ang="0">
                  <a:pos x="0" y="86"/>
                </a:cxn>
                <a:cxn ang="0">
                  <a:pos x="7" y="97"/>
                </a:cxn>
                <a:cxn ang="0">
                  <a:pos x="106" y="97"/>
                </a:cxn>
                <a:cxn ang="0">
                  <a:pos x="115" y="54"/>
                </a:cxn>
                <a:cxn ang="0">
                  <a:pos x="142" y="183"/>
                </a:cxn>
                <a:cxn ang="0">
                  <a:pos x="162" y="98"/>
                </a:cxn>
                <a:cxn ang="0">
                  <a:pos x="171" y="140"/>
                </a:cxn>
                <a:cxn ang="0">
                  <a:pos x="190" y="70"/>
                </a:cxn>
                <a:cxn ang="0">
                  <a:pos x="197" y="97"/>
                </a:cxn>
                <a:cxn ang="0">
                  <a:pos x="305" y="97"/>
                </a:cxn>
                <a:cxn ang="0">
                  <a:pos x="313" y="86"/>
                </a:cxn>
                <a:cxn ang="0">
                  <a:pos x="206" y="86"/>
                </a:cxn>
              </a:cxnLst>
              <a:rect l="0" t="0" r="r" b="b"/>
              <a:pathLst>
                <a:path w="313" h="183">
                  <a:moveTo>
                    <a:pt x="206" y="86"/>
                  </a:moveTo>
                  <a:cubicBezTo>
                    <a:pt x="189" y="28"/>
                    <a:pt x="189" y="28"/>
                    <a:pt x="189" y="28"/>
                  </a:cubicBezTo>
                  <a:cubicBezTo>
                    <a:pt x="172" y="93"/>
                    <a:pt x="172" y="93"/>
                    <a:pt x="172" y="93"/>
                  </a:cubicBezTo>
                  <a:cubicBezTo>
                    <a:pt x="161" y="48"/>
                    <a:pt x="161" y="48"/>
                    <a:pt x="161" y="48"/>
                  </a:cubicBezTo>
                  <a:cubicBezTo>
                    <a:pt x="143" y="131"/>
                    <a:pt x="143" y="131"/>
                    <a:pt x="143" y="131"/>
                  </a:cubicBezTo>
                  <a:cubicBezTo>
                    <a:pt x="115" y="0"/>
                    <a:pt x="115" y="0"/>
                    <a:pt x="115" y="0"/>
                  </a:cubicBezTo>
                  <a:cubicBezTo>
                    <a:pt x="97" y="86"/>
                    <a:pt x="97" y="86"/>
                    <a:pt x="97" y="86"/>
                  </a:cubicBezTo>
                  <a:cubicBezTo>
                    <a:pt x="0" y="86"/>
                    <a:pt x="0" y="86"/>
                    <a:pt x="0" y="86"/>
                  </a:cubicBezTo>
                  <a:cubicBezTo>
                    <a:pt x="2" y="90"/>
                    <a:pt x="4" y="93"/>
                    <a:pt x="7" y="97"/>
                  </a:cubicBezTo>
                  <a:cubicBezTo>
                    <a:pt x="106" y="97"/>
                    <a:pt x="106" y="97"/>
                    <a:pt x="106" y="97"/>
                  </a:cubicBezTo>
                  <a:cubicBezTo>
                    <a:pt x="115" y="54"/>
                    <a:pt x="115" y="54"/>
                    <a:pt x="115" y="54"/>
                  </a:cubicBezTo>
                  <a:cubicBezTo>
                    <a:pt x="142" y="183"/>
                    <a:pt x="142" y="183"/>
                    <a:pt x="142" y="183"/>
                  </a:cubicBezTo>
                  <a:cubicBezTo>
                    <a:pt x="162" y="98"/>
                    <a:pt x="162" y="98"/>
                    <a:pt x="162" y="98"/>
                  </a:cubicBezTo>
                  <a:cubicBezTo>
                    <a:pt x="171" y="140"/>
                    <a:pt x="171" y="140"/>
                    <a:pt x="171" y="140"/>
                  </a:cubicBezTo>
                  <a:cubicBezTo>
                    <a:pt x="190" y="70"/>
                    <a:pt x="190" y="70"/>
                    <a:pt x="190" y="70"/>
                  </a:cubicBezTo>
                  <a:cubicBezTo>
                    <a:pt x="197" y="97"/>
                    <a:pt x="197" y="97"/>
                    <a:pt x="197" y="97"/>
                  </a:cubicBezTo>
                  <a:cubicBezTo>
                    <a:pt x="305" y="97"/>
                    <a:pt x="305" y="97"/>
                    <a:pt x="305" y="97"/>
                  </a:cubicBezTo>
                  <a:cubicBezTo>
                    <a:pt x="308" y="93"/>
                    <a:pt x="310" y="90"/>
                    <a:pt x="313" y="86"/>
                  </a:cubicBezTo>
                  <a:lnTo>
                    <a:pt x="206" y="86"/>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grpSp>
      <p:graphicFrame>
        <p:nvGraphicFramePr>
          <p:cNvPr id="14" name="Tableau 13">
            <a:extLst>
              <a:ext uri="{FF2B5EF4-FFF2-40B4-BE49-F238E27FC236}">
                <a16:creationId xmlns:a16="http://schemas.microsoft.com/office/drawing/2014/main" id="{C6F77E9C-92EE-4715-3A2F-5350E89B3DF5}"/>
              </a:ext>
            </a:extLst>
          </p:cNvPr>
          <p:cNvGraphicFramePr>
            <a:graphicFrameLocks noGrp="1"/>
          </p:cNvGraphicFramePr>
          <p:nvPr/>
        </p:nvGraphicFramePr>
        <p:xfrm>
          <a:off x="1" y="1898895"/>
          <a:ext cx="1592004" cy="411480"/>
        </p:xfrm>
        <a:graphic>
          <a:graphicData uri="http://schemas.openxmlformats.org/drawingml/2006/table">
            <a:tbl>
              <a:tblPr firstRow="1" bandRow="1">
                <a:tableStyleId>{5C22544A-7EE6-4342-B048-85BDC9FD1C3A}</a:tableStyleId>
              </a:tblPr>
              <a:tblGrid>
                <a:gridCol w="1592004">
                  <a:extLst>
                    <a:ext uri="{9D8B030D-6E8A-4147-A177-3AD203B41FA5}">
                      <a16:colId xmlns:a16="http://schemas.microsoft.com/office/drawing/2014/main" val="1778144427"/>
                    </a:ext>
                  </a:extLst>
                </a:gridCol>
              </a:tblGrid>
              <a:tr h="406400">
                <a:tc>
                  <a:txBody>
                    <a:bodyPr/>
                    <a:lstStyle/>
                    <a:p>
                      <a:pPr algn="ctr" fontAlgn="ctr"/>
                      <a:r>
                        <a:rPr lang="fr-FR" sz="1900" b="1" i="0" u="none" strike="noStrike" cap="none" noProof="0">
                          <a:solidFill>
                            <a:schemeClr val="bg1"/>
                          </a:solidFill>
                          <a:latin typeface="Fira Sans"/>
                          <a:ea typeface="+mn-ea"/>
                          <a:cs typeface="Calibri Light" panose="020F0302020204030204" pitchFamily="34" charset="0"/>
                          <a:sym typeface="Arial"/>
                        </a:rPr>
                        <a:t>% Oui</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B81179"/>
                    </a:solidFill>
                  </a:tcPr>
                </a:tc>
                <a:extLst>
                  <a:ext uri="{0D108BD9-81ED-4DB2-BD59-A6C34878D82A}">
                    <a16:rowId xmlns:a16="http://schemas.microsoft.com/office/drawing/2014/main" val="1673595827"/>
                  </a:ext>
                </a:extLst>
              </a:tr>
            </a:tbl>
          </a:graphicData>
        </a:graphic>
      </p:graphicFrame>
      <p:pic>
        <p:nvPicPr>
          <p:cNvPr id="18" name="Graphique 17" descr="Faire un zoom avant contour">
            <a:extLst>
              <a:ext uri="{FF2B5EF4-FFF2-40B4-BE49-F238E27FC236}">
                <a16:creationId xmlns:a16="http://schemas.microsoft.com/office/drawing/2014/main" id="{EA6A7963-BE18-7F42-D656-3DB2E02C33D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596422">
            <a:off x="92625" y="1063943"/>
            <a:ext cx="483260" cy="483260"/>
          </a:xfrm>
          <a:prstGeom prst="rect">
            <a:avLst/>
          </a:prstGeom>
        </p:spPr>
      </p:pic>
      <p:graphicFrame>
        <p:nvGraphicFramePr>
          <p:cNvPr id="13" name="Tableau 12">
            <a:extLst>
              <a:ext uri="{FF2B5EF4-FFF2-40B4-BE49-F238E27FC236}">
                <a16:creationId xmlns:a16="http://schemas.microsoft.com/office/drawing/2014/main" id="{978A42E1-30D4-1A49-E17D-436A601B8B6E}"/>
              </a:ext>
            </a:extLst>
          </p:cNvPr>
          <p:cNvGraphicFramePr>
            <a:graphicFrameLocks noGrp="1"/>
          </p:cNvGraphicFramePr>
          <p:nvPr>
            <p:extLst>
              <p:ext uri="{D42A27DB-BD31-4B8C-83A1-F6EECF244321}">
                <p14:modId xmlns:p14="http://schemas.microsoft.com/office/powerpoint/2010/main" val="1472757125"/>
              </p:ext>
            </p:extLst>
          </p:nvPr>
        </p:nvGraphicFramePr>
        <p:xfrm>
          <a:off x="3875301" y="6278598"/>
          <a:ext cx="4001690" cy="533400"/>
        </p:xfrm>
        <a:graphic>
          <a:graphicData uri="http://schemas.openxmlformats.org/drawingml/2006/table">
            <a:tbl>
              <a:tblPr firstRow="1" bandRow="1">
                <a:tableStyleId>{5C22544A-7EE6-4342-B048-85BDC9FD1C3A}</a:tableStyleId>
              </a:tblPr>
              <a:tblGrid>
                <a:gridCol w="2000845">
                  <a:extLst>
                    <a:ext uri="{9D8B030D-6E8A-4147-A177-3AD203B41FA5}">
                      <a16:colId xmlns:a16="http://schemas.microsoft.com/office/drawing/2014/main" val="1778144427"/>
                    </a:ext>
                  </a:extLst>
                </a:gridCol>
                <a:gridCol w="2000845">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à au moins un problème de santé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à au moins un problème de santé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9" name="Ellipse 18">
            <a:extLst>
              <a:ext uri="{FF2B5EF4-FFF2-40B4-BE49-F238E27FC236}">
                <a16:creationId xmlns:a16="http://schemas.microsoft.com/office/drawing/2014/main" id="{EE77A05A-1AF4-74BB-3DE3-9938A1CE2758}"/>
              </a:ext>
            </a:extLst>
          </p:cNvPr>
          <p:cNvSpPr/>
          <p:nvPr/>
        </p:nvSpPr>
        <p:spPr>
          <a:xfrm>
            <a:off x="3875301" y="6403766"/>
            <a:ext cx="144000" cy="141532"/>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20" name="Ellipse 19">
            <a:extLst>
              <a:ext uri="{FF2B5EF4-FFF2-40B4-BE49-F238E27FC236}">
                <a16:creationId xmlns:a16="http://schemas.microsoft.com/office/drawing/2014/main" id="{9CC127D7-E116-C870-F1E3-7714BEE705F9}"/>
              </a:ext>
            </a:extLst>
          </p:cNvPr>
          <p:cNvSpPr/>
          <p:nvPr/>
        </p:nvSpPr>
        <p:spPr>
          <a:xfrm>
            <a:off x="5876146" y="6403766"/>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graphicFrame>
        <p:nvGraphicFramePr>
          <p:cNvPr id="21" name="Tableau 20">
            <a:extLst>
              <a:ext uri="{FF2B5EF4-FFF2-40B4-BE49-F238E27FC236}">
                <a16:creationId xmlns:a16="http://schemas.microsoft.com/office/drawing/2014/main" id="{52C39B57-08AD-160E-B655-91CE10E08424}"/>
              </a:ext>
            </a:extLst>
          </p:cNvPr>
          <p:cNvGraphicFramePr>
            <a:graphicFrameLocks noGrp="1"/>
          </p:cNvGraphicFramePr>
          <p:nvPr/>
        </p:nvGraphicFramePr>
        <p:xfrm>
          <a:off x="766288" y="6251272"/>
          <a:ext cx="2781710" cy="533400"/>
        </p:xfrm>
        <a:graphic>
          <a:graphicData uri="http://schemas.openxmlformats.org/drawingml/2006/table">
            <a:tbl>
              <a:tblPr firstRow="1" bandRow="1">
                <a:tableStyleId>{5C22544A-7EE6-4342-B048-85BDC9FD1C3A}</a:tableStyleId>
              </a:tblPr>
              <a:tblGrid>
                <a:gridCol w="1390855">
                  <a:extLst>
                    <a:ext uri="{9D8B030D-6E8A-4147-A177-3AD203B41FA5}">
                      <a16:colId xmlns:a16="http://schemas.microsoft.com/office/drawing/2014/main" val="1778144427"/>
                    </a:ext>
                  </a:extLst>
                </a:gridCol>
                <a:gridCol w="1390855">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22" name="Ellipse 21">
            <a:extLst>
              <a:ext uri="{FF2B5EF4-FFF2-40B4-BE49-F238E27FC236}">
                <a16:creationId xmlns:a16="http://schemas.microsoft.com/office/drawing/2014/main" id="{900A7941-B272-7B11-DAE3-AF8D5BF288A6}"/>
              </a:ext>
            </a:extLst>
          </p:cNvPr>
          <p:cNvSpPr/>
          <p:nvPr/>
        </p:nvSpPr>
        <p:spPr>
          <a:xfrm>
            <a:off x="731399" y="6403766"/>
            <a:ext cx="144000" cy="141532"/>
          </a:xfrm>
          <a:prstGeom prst="ellipse">
            <a:avLst/>
          </a:prstGeom>
          <a:noFill/>
          <a:ln w="19050">
            <a:solidFill>
              <a:srgbClr val="CAD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23" name="Ellipse 22">
            <a:extLst>
              <a:ext uri="{FF2B5EF4-FFF2-40B4-BE49-F238E27FC236}">
                <a16:creationId xmlns:a16="http://schemas.microsoft.com/office/drawing/2014/main" id="{2D51B7E2-4437-28E0-1040-76A45F297249}"/>
              </a:ext>
            </a:extLst>
          </p:cNvPr>
          <p:cNvSpPr/>
          <p:nvPr/>
        </p:nvSpPr>
        <p:spPr>
          <a:xfrm>
            <a:off x="2097639" y="6403766"/>
            <a:ext cx="144000" cy="141532"/>
          </a:xfrm>
          <a:prstGeom prst="ellipse">
            <a:avLst/>
          </a:prstGeom>
          <a:noFill/>
          <a:ln w="19050">
            <a:solidFill>
              <a:srgbClr val="FFC1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3" name="Google Shape;115;p17">
            <a:extLst>
              <a:ext uri="{FF2B5EF4-FFF2-40B4-BE49-F238E27FC236}">
                <a16:creationId xmlns:a16="http://schemas.microsoft.com/office/drawing/2014/main" id="{516A7844-934D-0F77-EC39-B4E71459343D}"/>
              </a:ext>
            </a:extLst>
          </p:cNvPr>
          <p:cNvSpPr txBox="1"/>
          <p:nvPr/>
        </p:nvSpPr>
        <p:spPr>
          <a:xfrm>
            <a:off x="777681" y="268025"/>
            <a:ext cx="10729200"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2133">
                <a:solidFill>
                  <a:srgbClr val="29193E"/>
                </a:solidFill>
                <a:latin typeface="Fira Sans ExtraBold"/>
                <a:ea typeface="Fira Sans ExtraBold"/>
                <a:cs typeface="Fira Sans ExtraBold"/>
                <a:sym typeface="Fira Sans ExtraBold"/>
              </a:rPr>
              <a:t>Les problèmes de santé ne permettent pas de mieux comprendre l’équilibre du microbiote vaginal. </a:t>
            </a:r>
          </a:p>
        </p:txBody>
      </p:sp>
      <p:sp>
        <p:nvSpPr>
          <p:cNvPr id="8" name="Google Shape;116;p17">
            <a:extLst>
              <a:ext uri="{FF2B5EF4-FFF2-40B4-BE49-F238E27FC236}">
                <a16:creationId xmlns:a16="http://schemas.microsoft.com/office/drawing/2014/main" id="{1E1E93FE-28B3-B233-B4B7-64C3881403B0}"/>
              </a:ext>
            </a:extLst>
          </p:cNvPr>
          <p:cNvSpPr txBox="1"/>
          <p:nvPr/>
        </p:nvSpPr>
        <p:spPr>
          <a:xfrm>
            <a:off x="777681" y="1122853"/>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a:solidFill>
                  <a:srgbClr val="A59DAE"/>
                </a:solidFill>
                <a:latin typeface="Fira Sans"/>
                <a:ea typeface="Fira Sans"/>
                <a:cs typeface="Fira Sans"/>
                <a:sym typeface="Fira Sans"/>
              </a:rPr>
              <a:t>Pensez-vous que les déséquilibres du microbiote vaginal puissent avoir un impact sur :</a:t>
            </a:r>
          </a:p>
          <a:p>
            <a:pPr defTabSz="1219170">
              <a:buClr>
                <a:srgbClr val="000000"/>
              </a:buClr>
              <a:defRPr/>
            </a:pPr>
            <a:r>
              <a:rPr lang="fr-FR" sz="1333" i="1">
                <a:solidFill>
                  <a:srgbClr val="A59DAE"/>
                </a:solidFill>
                <a:latin typeface="Fira Sans"/>
                <a:ea typeface="Fira Sans"/>
                <a:cs typeface="Fira Sans"/>
                <a:sym typeface="Fira Sans"/>
              </a:rPr>
              <a:t>Base : Femmes (n = 3 872)</a:t>
            </a:r>
          </a:p>
        </p:txBody>
      </p:sp>
    </p:spTree>
    <p:extLst>
      <p:ext uri="{BB962C8B-B14F-4D97-AF65-F5344CB8AC3E}">
        <p14:creationId xmlns:p14="http://schemas.microsoft.com/office/powerpoint/2010/main" val="31785495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1"/>
        <p:cNvGrpSpPr/>
        <p:nvPr/>
      </p:nvGrpSpPr>
      <p:grpSpPr>
        <a:xfrm>
          <a:off x="0" y="0"/>
          <a:ext cx="0" cy="0"/>
          <a:chOff x="0" y="0"/>
          <a:chExt cx="0" cy="0"/>
        </a:xfrm>
      </p:grpSpPr>
      <p:sp>
        <p:nvSpPr>
          <p:cNvPr id="115" name="Google Shape;115;p17"/>
          <p:cNvSpPr txBox="1"/>
          <p:nvPr/>
        </p:nvSpPr>
        <p:spPr>
          <a:xfrm>
            <a:off x="720000" y="223101"/>
            <a:ext cx="10729200" cy="492400"/>
          </a:xfrm>
          <a:prstGeom prst="rect">
            <a:avLst/>
          </a:prstGeom>
          <a:noFill/>
          <a:ln>
            <a:noFill/>
          </a:ln>
        </p:spPr>
        <p:txBody>
          <a:bodyPr spcFirstLastPara="1" wrap="square" lIns="0" tIns="96000" rIns="0" bIns="96000" anchor="t" anchorCtr="0">
            <a:noAutofit/>
          </a:bodyPr>
          <a:lstStyle/>
          <a:p>
            <a:pPr defTabSz="1219170">
              <a:defRPr/>
            </a:pPr>
            <a:r>
              <a:rPr lang="fr-FR" sz="2133">
                <a:solidFill>
                  <a:srgbClr val="29193E"/>
                </a:solidFill>
                <a:latin typeface="Fira Sans ExtraBold"/>
                <a:ea typeface="Fira Sans ExtraBold"/>
                <a:cs typeface="Fira Sans ExtraBold"/>
                <a:sym typeface="Fira Sans ExtraBold"/>
              </a:rPr>
              <a:t>Les informations fournies par les professionnels de santé concernant le microbiote vaginal ne montrent aucune amélioration cette année.</a:t>
            </a:r>
          </a:p>
        </p:txBody>
      </p:sp>
      <p:sp>
        <p:nvSpPr>
          <p:cNvPr id="8" name="Rectangle 7">
            <a:extLst>
              <a:ext uri="{FF2B5EF4-FFF2-40B4-BE49-F238E27FC236}">
                <a16:creationId xmlns:a16="http://schemas.microsoft.com/office/drawing/2014/main" id="{8DBC48CF-B634-FD25-99FD-A380F1C08F02}"/>
              </a:ext>
            </a:extLst>
          </p:cNvPr>
          <p:cNvSpPr/>
          <p:nvPr/>
        </p:nvSpPr>
        <p:spPr>
          <a:xfrm>
            <a:off x="881241" y="1773793"/>
            <a:ext cx="9780663" cy="1118319"/>
          </a:xfrm>
          <a:prstGeom prst="rect">
            <a:avLst/>
          </a:prstGeom>
        </p:spPr>
        <p:txBody>
          <a:bodyPr wrap="square">
            <a:spAutoFit/>
          </a:bodyPr>
          <a:lstStyle/>
          <a:p>
            <a:pPr algn="ctr" defTabSz="1219170">
              <a:defRPr/>
            </a:pPr>
            <a:r>
              <a:rPr lang="fr-FR" sz="2400" dirty="0">
                <a:solidFill>
                  <a:srgbClr val="29193E"/>
                </a:solidFill>
                <a:latin typeface="Fira Sans ExtraBold"/>
                <a:cs typeface="Arial"/>
                <a:sym typeface="Arial"/>
              </a:rPr>
              <a:t>30 % </a:t>
            </a:r>
            <a:r>
              <a:rPr lang="fr-FR" sz="1400" dirty="0">
                <a:solidFill>
                  <a:srgbClr val="29193E"/>
                </a:solidFill>
                <a:latin typeface="Fira Sans ExtraBold"/>
                <a:cs typeface="Arial"/>
                <a:sym typeface="Arial"/>
              </a:rPr>
              <a:t> des personnes interrogées ont reçu TOUTES CES INFORMATIONS, au moins une fois </a:t>
            </a:r>
            <a:r>
              <a:rPr lang="fr-FR" sz="1200" i="1" dirty="0">
                <a:solidFill>
                  <a:prstClr val="white">
                    <a:lumMod val="65000"/>
                  </a:prstClr>
                </a:solidFill>
                <a:latin typeface="Fira Sans ExtraBold"/>
                <a:cs typeface="Arial"/>
                <a:sym typeface="Arial"/>
              </a:rPr>
              <a:t>(-2 points par rapport à 2025)</a:t>
            </a:r>
          </a:p>
          <a:p>
            <a:pPr algn="ctr" defTabSz="1219170">
              <a:defRPr/>
            </a:pPr>
            <a:r>
              <a:rPr lang="fr-FR" sz="1400" dirty="0">
                <a:solidFill>
                  <a:srgbClr val="36274A"/>
                </a:solidFill>
                <a:latin typeface="Fira Sans ExtraBold"/>
                <a:cs typeface="Arial"/>
                <a:sym typeface="Arial"/>
              </a:rPr>
              <a:t>10 % des personnes interrogées ont reçu </a:t>
            </a:r>
            <a:r>
              <a:rPr lang="fr-FR" sz="1400" u="sng" dirty="0">
                <a:solidFill>
                  <a:srgbClr val="36274A"/>
                </a:solidFill>
                <a:latin typeface="Fira Sans ExtraBold"/>
                <a:cs typeface="Arial"/>
                <a:sym typeface="Arial"/>
              </a:rPr>
              <a:t>toutes ces informations à plusieurs reprises</a:t>
            </a:r>
            <a:r>
              <a:rPr lang="fr-FR" sz="1400" dirty="0">
                <a:solidFill>
                  <a:srgbClr val="36274A"/>
                </a:solidFill>
                <a:latin typeface="Fira Sans ExtraBold"/>
                <a:cs typeface="Arial"/>
                <a:sym typeface="Arial"/>
              </a:rPr>
              <a:t> </a:t>
            </a:r>
            <a:r>
              <a:rPr lang="fr-FR" sz="1200" i="1" dirty="0">
                <a:solidFill>
                  <a:prstClr val="white">
                    <a:lumMod val="65000"/>
                  </a:prstClr>
                </a:solidFill>
                <a:latin typeface="Fira Sans ExtraBold"/>
                <a:cs typeface="Arial"/>
                <a:sym typeface="Arial"/>
              </a:rPr>
              <a:t>(-1 point par rapport à 2025)</a:t>
            </a:r>
          </a:p>
          <a:p>
            <a:pPr algn="ctr" defTabSz="1219170">
              <a:defRPr/>
            </a:pPr>
            <a:endParaRPr lang="en-GB" sz="1400" u="sng" dirty="0">
              <a:solidFill>
                <a:srgbClr val="36274A"/>
              </a:solidFill>
              <a:latin typeface="Fira Sans ExtraBold"/>
            </a:endParaRPr>
          </a:p>
          <a:p>
            <a:pPr algn="ctr" defTabSz="1219170">
              <a:defRPr/>
            </a:pPr>
            <a:endParaRPr lang="en-GB" sz="1467" dirty="0">
              <a:solidFill>
                <a:srgbClr val="29193E"/>
              </a:solidFill>
              <a:latin typeface="Fira Sans ExtraBold"/>
            </a:endParaRPr>
          </a:p>
        </p:txBody>
      </p:sp>
      <p:graphicFrame>
        <p:nvGraphicFramePr>
          <p:cNvPr id="14" name="Graphique 13">
            <a:extLst>
              <a:ext uri="{FF2B5EF4-FFF2-40B4-BE49-F238E27FC236}">
                <a16:creationId xmlns:a16="http://schemas.microsoft.com/office/drawing/2014/main" id="{E8419E69-77CA-7358-8C34-12544BE1E8E1}"/>
              </a:ext>
            </a:extLst>
          </p:cNvPr>
          <p:cNvGraphicFramePr/>
          <p:nvPr/>
        </p:nvGraphicFramePr>
        <p:xfrm>
          <a:off x="2886968" y="2756651"/>
          <a:ext cx="6825293" cy="33604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Tableau 14">
            <a:extLst>
              <a:ext uri="{FF2B5EF4-FFF2-40B4-BE49-F238E27FC236}">
                <a16:creationId xmlns:a16="http://schemas.microsoft.com/office/drawing/2014/main" id="{0D28A275-9BE9-3FB0-5B82-F5B65575DC00}"/>
              </a:ext>
            </a:extLst>
          </p:cNvPr>
          <p:cNvGraphicFramePr>
            <a:graphicFrameLocks noGrp="1"/>
          </p:cNvGraphicFramePr>
          <p:nvPr/>
        </p:nvGraphicFramePr>
        <p:xfrm>
          <a:off x="594760" y="2905119"/>
          <a:ext cx="4626683" cy="3084071"/>
        </p:xfrm>
        <a:graphic>
          <a:graphicData uri="http://schemas.openxmlformats.org/drawingml/2006/table">
            <a:tbl>
              <a:tblPr>
                <a:tableStyleId>{5C22544A-7EE6-4342-B048-85BDC9FD1C3A}</a:tableStyleId>
              </a:tblPr>
              <a:tblGrid>
                <a:gridCol w="4626683">
                  <a:extLst>
                    <a:ext uri="{9D8B030D-6E8A-4147-A177-3AD203B41FA5}">
                      <a16:colId xmlns:a16="http://schemas.microsoft.com/office/drawing/2014/main" val="3347426777"/>
                    </a:ext>
                  </a:extLst>
                </a:gridCol>
              </a:tblGrid>
              <a:tr h="889281">
                <a:tc>
                  <a:txBody>
                    <a:bodyPr/>
                    <a:lstStyle/>
                    <a:p>
                      <a:pPr algn="r" rtl="0" fontAlgn="ctr"/>
                      <a:r>
                        <a:rPr lang="fr-FR" sz="1300" b="0" i="0" u="none" strike="noStrike" noProof="0">
                          <a:solidFill>
                            <a:srgbClr val="29193E"/>
                          </a:solidFill>
                          <a:effectLst/>
                          <a:latin typeface="Fira Sans" panose="020B0503050000020004" pitchFamily="34" charset="0"/>
                        </a:rPr>
                        <a:t>Vous sensibiliser sur l’importance de préserver le plus </a:t>
                      </a:r>
                    </a:p>
                    <a:p>
                      <a:pPr algn="r" rtl="0" fontAlgn="ctr"/>
                      <a:r>
                        <a:rPr lang="fr-FR" sz="1300" b="0" i="0" u="none" strike="noStrike" noProof="0">
                          <a:solidFill>
                            <a:srgbClr val="29193E"/>
                          </a:solidFill>
                          <a:effectLst/>
                          <a:latin typeface="Fira Sans" panose="020B0503050000020004" pitchFamily="34" charset="0"/>
                        </a:rPr>
                        <a:t>possible l’équilibre de votre microbiote</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1097395">
                <a:tc>
                  <a:txBody>
                    <a:bodyPr/>
                    <a:lstStyle/>
                    <a:p>
                      <a:pPr algn="r" rtl="0" fontAlgn="ctr"/>
                      <a:r>
                        <a:rPr lang="fr-FR" sz="1300" b="0" i="0" u="none" strike="noStrike" noProof="0">
                          <a:solidFill>
                            <a:srgbClr val="29193E"/>
                          </a:solidFill>
                          <a:effectLst/>
                          <a:latin typeface="Fira Sans" panose="020B0503050000020004" pitchFamily="34" charset="0"/>
                        </a:rPr>
                        <a:t>Vous expliquer les bons comportements à avoir pour </a:t>
                      </a:r>
                    </a:p>
                    <a:p>
                      <a:pPr algn="r" rtl="0" fontAlgn="ctr"/>
                      <a:r>
                        <a:rPr lang="fr-FR" sz="1300" b="0" i="0" u="none" strike="noStrike" noProof="0">
                          <a:solidFill>
                            <a:srgbClr val="29193E"/>
                          </a:solidFill>
                          <a:effectLst/>
                          <a:latin typeface="Fira Sans" panose="020B0503050000020004" pitchFamily="34" charset="0"/>
                        </a:rPr>
                        <a:t>maintenir un bon équilibre au sein de votre </a:t>
                      </a:r>
                    </a:p>
                    <a:p>
                      <a:pPr algn="r" rtl="0" fontAlgn="ctr"/>
                      <a:r>
                        <a:rPr lang="fr-FR" sz="1300" b="0" i="0" u="none" strike="noStrike" noProof="0">
                          <a:solidFill>
                            <a:srgbClr val="29193E"/>
                          </a:solidFill>
                          <a:effectLst/>
                          <a:latin typeface="Fira Sans" panose="020B0503050000020004" pitchFamily="34" charset="0"/>
                        </a:rPr>
                        <a:t>microbiote vaginal</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84219406"/>
                  </a:ext>
                </a:extLst>
              </a:tr>
              <a:tr h="1097395">
                <a:tc>
                  <a:txBody>
                    <a:bodyPr/>
                    <a:lstStyle/>
                    <a:p>
                      <a:pPr algn="r" rtl="0" fontAlgn="ctr"/>
                      <a:r>
                        <a:rPr lang="fr-FR" sz="1300" b="0" i="0" u="none" strike="noStrike" noProof="0">
                          <a:solidFill>
                            <a:srgbClr val="29193E"/>
                          </a:solidFill>
                          <a:effectLst/>
                          <a:latin typeface="Fira Sans" panose="020B0503050000020004" pitchFamily="34" charset="0"/>
                        </a:rPr>
                        <a:t>Vous expliquer ce qu’est le microbiote vaginal, </a:t>
                      </a:r>
                    </a:p>
                    <a:p>
                      <a:pPr algn="r" rtl="0" fontAlgn="ctr"/>
                      <a:r>
                        <a:rPr lang="fr-FR" sz="1300" b="0" i="0" u="none" strike="noStrike" noProof="0">
                          <a:solidFill>
                            <a:srgbClr val="29193E"/>
                          </a:solidFill>
                          <a:effectLst/>
                          <a:latin typeface="Fira Sans" panose="020B0503050000020004" pitchFamily="34" charset="0"/>
                        </a:rPr>
                        <a:t>ainsi que son rôle et sa fonction</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3030941"/>
                  </a:ext>
                </a:extLst>
              </a:tr>
            </a:tbl>
          </a:graphicData>
        </a:graphic>
      </p:graphicFrame>
      <p:graphicFrame>
        <p:nvGraphicFramePr>
          <p:cNvPr id="16" name="Tableau 15">
            <a:extLst>
              <a:ext uri="{FF2B5EF4-FFF2-40B4-BE49-F238E27FC236}">
                <a16:creationId xmlns:a16="http://schemas.microsoft.com/office/drawing/2014/main" id="{C7466897-3FB0-3AFE-CEF9-D8A962B10AF6}"/>
              </a:ext>
            </a:extLst>
          </p:cNvPr>
          <p:cNvGraphicFramePr>
            <a:graphicFrameLocks noGrp="1"/>
          </p:cNvGraphicFramePr>
          <p:nvPr/>
        </p:nvGraphicFramePr>
        <p:xfrm>
          <a:off x="5276247" y="5876111"/>
          <a:ext cx="4436015" cy="432000"/>
        </p:xfrm>
        <a:graphic>
          <a:graphicData uri="http://schemas.openxmlformats.org/drawingml/2006/table">
            <a:tbl>
              <a:tblPr firstRow="1" bandRow="1">
                <a:tableStyleId>{5C22544A-7EE6-4342-B048-85BDC9FD1C3A}</a:tableStyleId>
              </a:tblPr>
              <a:tblGrid>
                <a:gridCol w="1605280">
                  <a:extLst>
                    <a:ext uri="{9D8B030D-6E8A-4147-A177-3AD203B41FA5}">
                      <a16:colId xmlns:a16="http://schemas.microsoft.com/office/drawing/2014/main" val="1778144427"/>
                    </a:ext>
                  </a:extLst>
                </a:gridCol>
                <a:gridCol w="1351867">
                  <a:extLst>
                    <a:ext uri="{9D8B030D-6E8A-4147-A177-3AD203B41FA5}">
                      <a16:colId xmlns:a16="http://schemas.microsoft.com/office/drawing/2014/main" val="663113065"/>
                    </a:ext>
                  </a:extLst>
                </a:gridCol>
                <a:gridCol w="1478868">
                  <a:extLst>
                    <a:ext uri="{9D8B030D-6E8A-4147-A177-3AD203B41FA5}">
                      <a16:colId xmlns:a16="http://schemas.microsoft.com/office/drawing/2014/main" val="2108411334"/>
                    </a:ext>
                  </a:extLst>
                </a:gridCol>
              </a:tblGrid>
              <a:tr h="432000">
                <a:tc>
                  <a:txBody>
                    <a:bodyPr/>
                    <a:lstStyle/>
                    <a:p>
                      <a:pPr algn="ctr"/>
                      <a:r>
                        <a:rPr lang="fr-FR" sz="1200" b="0" i="0" u="none" strike="noStrike" cap="none" noProof="0">
                          <a:solidFill>
                            <a:srgbClr val="29193E"/>
                          </a:solidFill>
                          <a:latin typeface="Fira Sans SemiBold" panose="020B0604020202020204" pitchFamily="34" charset="0"/>
                          <a:ea typeface="+mn-ea"/>
                          <a:cs typeface="Calibri Light" panose="020F0302020204030204" pitchFamily="34" charset="0"/>
                          <a:sym typeface="Arial"/>
                        </a:rPr>
                        <a:t>Oui, plusieurs fois</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i="0" u="none" strike="noStrike" cap="none" noProof="0">
                          <a:solidFill>
                            <a:srgbClr val="29193E"/>
                          </a:solidFill>
                          <a:latin typeface="Fira Sans SemiBold" panose="020B0604020202020204" pitchFamily="34" charset="0"/>
                          <a:ea typeface="+mn-ea"/>
                          <a:cs typeface="Calibri Light" panose="020F0302020204030204" pitchFamily="34" charset="0"/>
                          <a:sym typeface="Arial"/>
                        </a:rPr>
                        <a:t>Oui, une fois</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i="0" u="none" strike="noStrike" cap="none" noProof="0">
                          <a:solidFill>
                            <a:srgbClr val="29193E"/>
                          </a:solidFill>
                          <a:latin typeface="Fira Sans SemiBold" panose="020B0604020202020204" pitchFamily="34" charset="0"/>
                          <a:ea typeface="+mn-ea"/>
                          <a:cs typeface="Calibri Light" panose="020F0302020204030204" pitchFamily="34" charset="0"/>
                          <a:sym typeface="Arial"/>
                        </a:rPr>
                        <a:t>Non, jamais</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7" name="Ellipse 16">
            <a:extLst>
              <a:ext uri="{FF2B5EF4-FFF2-40B4-BE49-F238E27FC236}">
                <a16:creationId xmlns:a16="http://schemas.microsoft.com/office/drawing/2014/main" id="{A9D358DB-A33C-6B9B-7644-4CD44A8474B7}"/>
              </a:ext>
            </a:extLst>
          </p:cNvPr>
          <p:cNvSpPr/>
          <p:nvPr/>
        </p:nvSpPr>
        <p:spPr>
          <a:xfrm>
            <a:off x="5180247" y="5996111"/>
            <a:ext cx="192000" cy="192000"/>
          </a:xfrm>
          <a:prstGeom prst="ellipse">
            <a:avLst/>
          </a:prstGeom>
          <a:solidFill>
            <a:srgbClr val="B51A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8" name="Ellipse 17">
            <a:extLst>
              <a:ext uri="{FF2B5EF4-FFF2-40B4-BE49-F238E27FC236}">
                <a16:creationId xmlns:a16="http://schemas.microsoft.com/office/drawing/2014/main" id="{1EC5B74C-5FC1-94DA-37C4-CA6884D5AAD2}"/>
              </a:ext>
            </a:extLst>
          </p:cNvPr>
          <p:cNvSpPr/>
          <p:nvPr/>
        </p:nvSpPr>
        <p:spPr>
          <a:xfrm>
            <a:off x="6900961" y="6020605"/>
            <a:ext cx="192000" cy="192000"/>
          </a:xfrm>
          <a:prstGeom prst="ellipse">
            <a:avLst/>
          </a:prstGeom>
          <a:solidFill>
            <a:srgbClr val="D68C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9" name="Ellipse 18">
            <a:extLst>
              <a:ext uri="{FF2B5EF4-FFF2-40B4-BE49-F238E27FC236}">
                <a16:creationId xmlns:a16="http://schemas.microsoft.com/office/drawing/2014/main" id="{06458C20-1D07-917A-2CD0-E7CD8D49280D}"/>
              </a:ext>
            </a:extLst>
          </p:cNvPr>
          <p:cNvSpPr/>
          <p:nvPr/>
        </p:nvSpPr>
        <p:spPr>
          <a:xfrm>
            <a:off x="8342691" y="5996111"/>
            <a:ext cx="192000" cy="192000"/>
          </a:xfrm>
          <a:prstGeom prst="ellipse">
            <a:avLst/>
          </a:prstGeom>
          <a:solidFill>
            <a:srgbClr val="3B2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graphicFrame>
        <p:nvGraphicFramePr>
          <p:cNvPr id="20" name="Tableau 19">
            <a:extLst>
              <a:ext uri="{FF2B5EF4-FFF2-40B4-BE49-F238E27FC236}">
                <a16:creationId xmlns:a16="http://schemas.microsoft.com/office/drawing/2014/main" id="{156BFE9E-0315-687A-D8C3-6B82870A6B8E}"/>
              </a:ext>
            </a:extLst>
          </p:cNvPr>
          <p:cNvGraphicFramePr>
            <a:graphicFrameLocks noGrp="1"/>
          </p:cNvGraphicFramePr>
          <p:nvPr/>
        </p:nvGraphicFramePr>
        <p:xfrm>
          <a:off x="9203123" y="2460112"/>
          <a:ext cx="2246077" cy="432000"/>
        </p:xfrm>
        <a:graphic>
          <a:graphicData uri="http://schemas.openxmlformats.org/drawingml/2006/table">
            <a:tbl>
              <a:tblPr firstRow="1" bandRow="1">
                <a:tableStyleId>{5C22544A-7EE6-4342-B048-85BDC9FD1C3A}</a:tableStyleId>
              </a:tblPr>
              <a:tblGrid>
                <a:gridCol w="2246077">
                  <a:extLst>
                    <a:ext uri="{9D8B030D-6E8A-4147-A177-3AD203B41FA5}">
                      <a16:colId xmlns:a16="http://schemas.microsoft.com/office/drawing/2014/main" val="1778144427"/>
                    </a:ext>
                  </a:extLst>
                </a:gridCol>
              </a:tblGrid>
              <a:tr h="432000">
                <a:tc>
                  <a:txBody>
                    <a:bodyPr/>
                    <a:lstStyle/>
                    <a:p>
                      <a:pPr algn="ctr" fontAlgn="ctr"/>
                      <a:r>
                        <a:rPr lang="fr-FR" sz="1900" b="1" i="0" u="none" strike="noStrike" cap="none" noProof="0">
                          <a:solidFill>
                            <a:srgbClr val="B81179"/>
                          </a:solidFill>
                          <a:latin typeface="Fira Sans"/>
                          <a:ea typeface="+mn-ea"/>
                          <a:cs typeface="Calibri Light" panose="020F0302020204030204" pitchFamily="34" charset="0"/>
                          <a:sym typeface="Arial"/>
                        </a:rPr>
                        <a:t>% Oui</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graphicFrame>
        <p:nvGraphicFramePr>
          <p:cNvPr id="21" name="Tableau 16">
            <a:extLst>
              <a:ext uri="{FF2B5EF4-FFF2-40B4-BE49-F238E27FC236}">
                <a16:creationId xmlns:a16="http://schemas.microsoft.com/office/drawing/2014/main" id="{3B433C94-171B-BC3B-C244-3C9C8D037550}"/>
              </a:ext>
            </a:extLst>
          </p:cNvPr>
          <p:cNvGraphicFramePr>
            <a:graphicFrameLocks noGrp="1"/>
          </p:cNvGraphicFramePr>
          <p:nvPr/>
        </p:nvGraphicFramePr>
        <p:xfrm>
          <a:off x="10014789" y="2805289"/>
          <a:ext cx="756481" cy="3182631"/>
        </p:xfrm>
        <a:graphic>
          <a:graphicData uri="http://schemas.openxmlformats.org/drawingml/2006/table">
            <a:tbl>
              <a:tblPr firstRow="1" bandRow="1">
                <a:tableStyleId>{2D5ABB26-0587-4C30-8999-92F81FD0307C}</a:tableStyleId>
              </a:tblPr>
              <a:tblGrid>
                <a:gridCol w="756481">
                  <a:extLst>
                    <a:ext uri="{9D8B030D-6E8A-4147-A177-3AD203B41FA5}">
                      <a16:colId xmlns:a16="http://schemas.microsoft.com/office/drawing/2014/main" val="2695830627"/>
                    </a:ext>
                  </a:extLst>
                </a:gridCol>
              </a:tblGrid>
              <a:tr h="1060877">
                <a:tc>
                  <a:txBody>
                    <a:bodyPr/>
                    <a:lstStyle/>
                    <a:p>
                      <a:pPr marL="0" algn="ctr" defTabSz="914400" rtl="0" eaLnBrk="1" fontAlgn="ctr" latinLnBrk="0" hangingPunct="1"/>
                      <a:r>
                        <a:rPr lang="fr-FR" sz="1600" b="1" i="0" u="none" strike="noStrike" cap="none" noProof="0">
                          <a:solidFill>
                            <a:srgbClr val="B81179"/>
                          </a:solidFill>
                          <a:effectLst/>
                          <a:latin typeface="Fira Sans" panose="020B0503050000020004" pitchFamily="34" charset="0"/>
                          <a:ea typeface="+mn-ea"/>
                          <a:cs typeface="Calibri" panose="020F0502020204030204" pitchFamily="34" charset="0"/>
                          <a:sym typeface="Arial"/>
                        </a:rPr>
                        <a:t>40</a:t>
                      </a:r>
                    </a:p>
                  </a:txBody>
                  <a:tcPr marL="12700" marR="12700" marT="12700" marB="0" anchor="ctr"/>
                </a:tc>
                <a:extLst>
                  <a:ext uri="{0D108BD9-81ED-4DB2-BD59-A6C34878D82A}">
                    <a16:rowId xmlns:a16="http://schemas.microsoft.com/office/drawing/2014/main" val="2755049241"/>
                  </a:ext>
                </a:extLst>
              </a:tr>
              <a:tr h="1060877">
                <a:tc>
                  <a:txBody>
                    <a:bodyPr/>
                    <a:lstStyle/>
                    <a:p>
                      <a:pPr algn="ctr" fontAlgn="ctr"/>
                      <a:r>
                        <a:rPr lang="fr-FR" sz="1600" b="1" i="0" u="none" strike="noStrike" cap="none" noProof="0">
                          <a:solidFill>
                            <a:srgbClr val="B81179"/>
                          </a:solidFill>
                          <a:effectLst/>
                          <a:latin typeface="Fira Sans" panose="020B0503050000020004" pitchFamily="34" charset="0"/>
                          <a:ea typeface="+mn-ea"/>
                          <a:cs typeface="Calibri" panose="020F0502020204030204" pitchFamily="34" charset="0"/>
                          <a:sym typeface="Arial"/>
                        </a:rPr>
                        <a:t>40</a:t>
                      </a:r>
                    </a:p>
                  </a:txBody>
                  <a:tcPr marL="10160" marR="10160" marT="10160" marB="0" anchor="ctr"/>
                </a:tc>
                <a:extLst>
                  <a:ext uri="{0D108BD9-81ED-4DB2-BD59-A6C34878D82A}">
                    <a16:rowId xmlns:a16="http://schemas.microsoft.com/office/drawing/2014/main" val="3012727223"/>
                  </a:ext>
                </a:extLst>
              </a:tr>
              <a:tr h="1060877">
                <a:tc>
                  <a:txBody>
                    <a:bodyPr/>
                    <a:lstStyle/>
                    <a:p>
                      <a:pPr algn="ctr" fontAlgn="ctr"/>
                      <a:r>
                        <a:rPr lang="fr-FR" sz="1600" b="1" i="0" u="none" strike="noStrike" cap="none" noProof="0">
                          <a:solidFill>
                            <a:srgbClr val="B81179"/>
                          </a:solidFill>
                          <a:effectLst/>
                          <a:latin typeface="Fira Sans" panose="020B0503050000020004" pitchFamily="34" charset="0"/>
                          <a:ea typeface="+mn-ea"/>
                          <a:cs typeface="Calibri" panose="020F0502020204030204" pitchFamily="34" charset="0"/>
                          <a:sym typeface="Arial"/>
                        </a:rPr>
                        <a:t>36</a:t>
                      </a:r>
                    </a:p>
                  </a:txBody>
                  <a:tcPr marL="10160" marR="10160" marT="10160" marB="0" anchor="ctr"/>
                </a:tc>
                <a:extLst>
                  <a:ext uri="{0D108BD9-81ED-4DB2-BD59-A6C34878D82A}">
                    <a16:rowId xmlns:a16="http://schemas.microsoft.com/office/drawing/2014/main" val="430340148"/>
                  </a:ext>
                </a:extLst>
              </a:tr>
            </a:tbl>
          </a:graphicData>
        </a:graphic>
      </p:graphicFrame>
      <p:sp>
        <p:nvSpPr>
          <p:cNvPr id="2" name="Google Shape;116;p17">
            <a:extLst>
              <a:ext uri="{FF2B5EF4-FFF2-40B4-BE49-F238E27FC236}">
                <a16:creationId xmlns:a16="http://schemas.microsoft.com/office/drawing/2014/main" id="{49ED287B-9EF9-9F25-FB24-FAB09FFABD43}"/>
              </a:ext>
            </a:extLst>
          </p:cNvPr>
          <p:cNvSpPr txBox="1"/>
          <p:nvPr/>
        </p:nvSpPr>
        <p:spPr>
          <a:xfrm>
            <a:off x="720000" y="1082272"/>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a:solidFill>
                  <a:srgbClr val="A59DAE"/>
                </a:solidFill>
                <a:latin typeface="Fira Sans"/>
                <a:ea typeface="Fira Sans"/>
                <a:cs typeface="Fira Sans"/>
                <a:sym typeface="Fira Sans"/>
              </a:rPr>
              <a:t>Des professionnels de santé vous ont-ils parlé des points suivants ? * </a:t>
            </a:r>
          </a:p>
          <a:p>
            <a:pPr defTabSz="1219170">
              <a:buClr>
                <a:srgbClr val="000000"/>
              </a:buClr>
              <a:defRPr/>
            </a:pPr>
            <a:r>
              <a:rPr lang="fr-FR" sz="1333" i="1">
                <a:solidFill>
                  <a:srgbClr val="A59DAE"/>
                </a:solidFill>
                <a:latin typeface="Fira Sans"/>
                <a:ea typeface="Fira Sans"/>
                <a:cs typeface="Fira Sans"/>
                <a:sym typeface="Fira Sans"/>
              </a:rPr>
              <a:t>Base : Femmes (n = 3 872)</a:t>
            </a:r>
          </a:p>
        </p:txBody>
      </p:sp>
      <p:pic>
        <p:nvPicPr>
          <p:cNvPr id="3" name="Graphique 2" descr="Globe terrestre : Europe et Afrique">
            <a:extLst>
              <a:ext uri="{FF2B5EF4-FFF2-40B4-BE49-F238E27FC236}">
                <a16:creationId xmlns:a16="http://schemas.microsoft.com/office/drawing/2014/main" id="{AE1F289A-FD17-9D7A-7477-71A37B3A370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683" y="1030740"/>
            <a:ext cx="568443" cy="568443"/>
          </a:xfrm>
          <a:prstGeom prst="rect">
            <a:avLst/>
          </a:prstGeom>
        </p:spPr>
      </p:pic>
      <p:sp>
        <p:nvSpPr>
          <p:cNvPr id="7" name="ZoneTexte 6">
            <a:extLst>
              <a:ext uri="{FF2B5EF4-FFF2-40B4-BE49-F238E27FC236}">
                <a16:creationId xmlns:a16="http://schemas.microsoft.com/office/drawing/2014/main" id="{0823C8F5-3A9F-1585-0847-347308E1D08A}"/>
              </a:ext>
            </a:extLst>
          </p:cNvPr>
          <p:cNvSpPr txBox="1"/>
          <p:nvPr/>
        </p:nvSpPr>
        <p:spPr>
          <a:xfrm>
            <a:off x="634353" y="6160995"/>
            <a:ext cx="4069329" cy="256545"/>
          </a:xfrm>
          <a:prstGeom prst="rect">
            <a:avLst/>
          </a:prstGeom>
          <a:noFill/>
        </p:spPr>
        <p:txBody>
          <a:bodyPr wrap="square">
            <a:spAutoFit/>
          </a:bodyPr>
          <a:lstStyle/>
          <a:p>
            <a:pPr defTabSz="1219170">
              <a:defRPr/>
            </a:pPr>
            <a:r>
              <a:rPr lang="fr-FR" sz="1067" b="1">
                <a:solidFill>
                  <a:srgbClr val="29193E"/>
                </a:solidFill>
                <a:latin typeface="Fira Sans Condensed Thin" panose="020B0303050000020004" pitchFamily="34" charset="0"/>
                <a:ea typeface="Fira Sans ExtraBold"/>
                <a:cs typeface="Fira Sans ExtraBold"/>
                <a:sym typeface="Fira Sans ExtraBold"/>
              </a:rPr>
              <a:t>*La formulation de cette question été légèrement modifiée cette année</a:t>
            </a:r>
          </a:p>
        </p:txBody>
      </p:sp>
      <p:pic>
        <p:nvPicPr>
          <p:cNvPr id="5" name="Graphique 4" descr="Profil silhouette féminine">
            <a:extLst>
              <a:ext uri="{FF2B5EF4-FFF2-40B4-BE49-F238E27FC236}">
                <a16:creationId xmlns:a16="http://schemas.microsoft.com/office/drawing/2014/main" id="{EA79CE64-DEF9-9EB6-D798-3D171E9388E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471800" y="92431"/>
            <a:ext cx="639997" cy="640000"/>
          </a:xfrm>
          <a:prstGeom prst="rect">
            <a:avLst/>
          </a:prstGeom>
        </p:spPr>
      </p:pic>
      <p:graphicFrame>
        <p:nvGraphicFramePr>
          <p:cNvPr id="11" name="Tableau 10">
            <a:extLst>
              <a:ext uri="{FF2B5EF4-FFF2-40B4-BE49-F238E27FC236}">
                <a16:creationId xmlns:a16="http://schemas.microsoft.com/office/drawing/2014/main" id="{AE7139DF-CA4C-BC3F-BDD3-660153C1F31F}"/>
              </a:ext>
            </a:extLst>
          </p:cNvPr>
          <p:cNvGraphicFramePr>
            <a:graphicFrameLocks noGrp="1"/>
          </p:cNvGraphicFramePr>
          <p:nvPr>
            <p:extLst>
              <p:ext uri="{D42A27DB-BD31-4B8C-83A1-F6EECF244321}">
                <p14:modId xmlns:p14="http://schemas.microsoft.com/office/powerpoint/2010/main" val="585113080"/>
              </p:ext>
            </p:extLst>
          </p:nvPr>
        </p:nvGraphicFramePr>
        <p:xfrm>
          <a:off x="10968515" y="2196917"/>
          <a:ext cx="1035953" cy="3651711"/>
        </p:xfrm>
        <a:graphic>
          <a:graphicData uri="http://schemas.openxmlformats.org/drawingml/2006/table">
            <a:tbl>
              <a:tblPr>
                <a:tableStyleId>{5C22544A-7EE6-4342-B048-85BDC9FD1C3A}</a:tableStyleId>
              </a:tblPr>
              <a:tblGrid>
                <a:gridCol w="1035953">
                  <a:extLst>
                    <a:ext uri="{9D8B030D-6E8A-4147-A177-3AD203B41FA5}">
                      <a16:colId xmlns:a16="http://schemas.microsoft.com/office/drawing/2014/main" val="1231598532"/>
                    </a:ext>
                  </a:extLst>
                </a:gridCol>
              </a:tblGrid>
              <a:tr h="724452">
                <a:tc>
                  <a:txBody>
                    <a:bodyPr/>
                    <a:lstStyle/>
                    <a:p>
                      <a:pPr algn="ctr"/>
                      <a:r>
                        <a:rPr lang="fr-FR" sz="1200" b="1" u="none" strike="noStrike" noProof="0" dirty="0">
                          <a:solidFill>
                            <a:srgbClr val="3B2B4D"/>
                          </a:solidFill>
                          <a:effectLst/>
                          <a:latin typeface="Fira Sans" panose="020B0503050000020004" pitchFamily="34" charset="0"/>
                          <a:ea typeface="+mn-ea"/>
                          <a:cs typeface="Calibri Light" panose="020F0302020204030204" pitchFamily="34" charset="0"/>
                        </a:rPr>
                        <a:t>Rappel 2025</a:t>
                      </a:r>
                    </a:p>
                    <a:p>
                      <a:pPr algn="ctr"/>
                      <a:r>
                        <a:rPr lang="fr-FR" sz="1200" b="1" i="1" u="none" strike="noStrike" noProof="0" dirty="0">
                          <a:solidFill>
                            <a:srgbClr val="3B2B4D"/>
                          </a:solidFill>
                          <a:effectLst/>
                          <a:latin typeface="Fira Sans" panose="020B0503050000020004" pitchFamily="34" charset="0"/>
                          <a:ea typeface="+mn-ea"/>
                          <a:cs typeface="Calibri Light" panose="020F0302020204030204" pitchFamily="34" charset="0"/>
                        </a:rPr>
                        <a:t>% Oui</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913337444"/>
                  </a:ext>
                </a:extLst>
              </a:tr>
              <a:tr h="907037">
                <a:tc>
                  <a:txBody>
                    <a:bodyPr/>
                    <a:lstStyle/>
                    <a:p>
                      <a:pPr algn="ctr" fontAlgn="ctr"/>
                      <a:r>
                        <a:rPr lang="fr-FR" sz="1400" b="0" i="0" u="none" strike="noStrike" noProof="0">
                          <a:solidFill>
                            <a:srgbClr val="000000"/>
                          </a:solidFill>
                          <a:effectLst/>
                          <a:latin typeface="Fira Sans" panose="020B0503050000020004" pitchFamily="34" charset="0"/>
                        </a:rPr>
                        <a:t>42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55415198"/>
                  </a:ext>
                </a:extLst>
              </a:tr>
              <a:tr h="1189751">
                <a:tc>
                  <a:txBody>
                    <a:bodyPr/>
                    <a:lstStyle/>
                    <a:p>
                      <a:pPr marL="0" algn="ctr" defTabSz="914400" rtl="0" eaLnBrk="1" fontAlgn="ctr" latinLnBrk="0" hangingPunct="1"/>
                      <a:r>
                        <a:rPr lang="fr-FR" sz="1400" b="0" i="0" u="none" strike="noStrike" noProof="0">
                          <a:solidFill>
                            <a:srgbClr val="000000"/>
                          </a:solidFill>
                          <a:effectLst/>
                          <a:latin typeface="Fira Sans" panose="020B0503050000020004" pitchFamily="34" charset="0"/>
                          <a:ea typeface="+mn-ea"/>
                          <a:cs typeface="+mn-cs"/>
                        </a:rPr>
                        <a:t>42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96761963"/>
                  </a:ext>
                </a:extLst>
              </a:tr>
              <a:tr h="830471">
                <a:tc>
                  <a:txBody>
                    <a:bodyPr/>
                    <a:lstStyle/>
                    <a:p>
                      <a:pPr marL="0" algn="ctr" defTabSz="914400" rtl="0" eaLnBrk="1" fontAlgn="ctr" latinLnBrk="0" hangingPunct="1"/>
                      <a:r>
                        <a:rPr lang="fr-FR" sz="1400" b="0" i="0" u="none" strike="noStrike" noProof="0" dirty="0">
                          <a:solidFill>
                            <a:srgbClr val="000000"/>
                          </a:solidFill>
                          <a:effectLst/>
                          <a:latin typeface="Fira Sans" panose="020B0503050000020004" pitchFamily="34" charset="0"/>
                          <a:ea typeface="+mn-ea"/>
                          <a:cs typeface="+mn-cs"/>
                        </a:rPr>
                        <a:t>37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49803906"/>
                  </a:ext>
                </a:extLst>
              </a:tr>
            </a:tbl>
          </a:graphicData>
        </a:graphic>
      </p:graphicFrame>
    </p:spTree>
    <p:extLst>
      <p:ext uri="{BB962C8B-B14F-4D97-AF65-F5344CB8AC3E}">
        <p14:creationId xmlns:p14="http://schemas.microsoft.com/office/powerpoint/2010/main" val="42436644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1">
          <a:extLst>
            <a:ext uri="{FF2B5EF4-FFF2-40B4-BE49-F238E27FC236}">
              <a16:creationId xmlns:a16="http://schemas.microsoft.com/office/drawing/2014/main" id="{FB2E8CD7-F566-5584-AF81-364A88FD8C06}"/>
            </a:ext>
          </a:extLst>
        </p:cNvPr>
        <p:cNvGrpSpPr/>
        <p:nvPr/>
      </p:nvGrpSpPr>
      <p:grpSpPr>
        <a:xfrm>
          <a:off x="0" y="0"/>
          <a:ext cx="0" cy="0"/>
          <a:chOff x="0" y="0"/>
          <a:chExt cx="0" cy="0"/>
        </a:xfrm>
      </p:grpSpPr>
      <p:graphicFrame>
        <p:nvGraphicFramePr>
          <p:cNvPr id="30" name="Tableau 29">
            <a:extLst>
              <a:ext uri="{FF2B5EF4-FFF2-40B4-BE49-F238E27FC236}">
                <a16:creationId xmlns:a16="http://schemas.microsoft.com/office/drawing/2014/main" id="{6AAD6FDD-61F9-DFAE-4813-AF28E3D0D11A}"/>
              </a:ext>
            </a:extLst>
          </p:cNvPr>
          <p:cNvGraphicFramePr>
            <a:graphicFrameLocks noGrp="1"/>
          </p:cNvGraphicFramePr>
          <p:nvPr/>
        </p:nvGraphicFramePr>
        <p:xfrm>
          <a:off x="731402" y="3335967"/>
          <a:ext cx="7037917" cy="368164"/>
        </p:xfrm>
        <a:graphic>
          <a:graphicData uri="http://schemas.openxmlformats.org/drawingml/2006/table">
            <a:tbl>
              <a:tblPr firstRow="1" bandRow="1">
                <a:tableStyleId>{5940675A-B579-460E-94D1-54222C63F5DA}</a:tableStyleId>
              </a:tblPr>
              <a:tblGrid>
                <a:gridCol w="7037917">
                  <a:extLst>
                    <a:ext uri="{9D8B030D-6E8A-4147-A177-3AD203B41FA5}">
                      <a16:colId xmlns:a16="http://schemas.microsoft.com/office/drawing/2014/main" val="1803067312"/>
                    </a:ext>
                  </a:extLst>
                </a:gridCol>
              </a:tblGrid>
              <a:tr h="368164">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300" noProof="0">
                          <a:solidFill>
                            <a:schemeClr val="bg1"/>
                          </a:solidFill>
                          <a:latin typeface="Fira Sans" panose="020B0503050000020004" pitchFamily="34" charset="0"/>
                          <a:ea typeface="+mn-ea"/>
                          <a:cs typeface="+mn-cs"/>
                        </a:rPr>
                        <a:t>Niveau de connaissances sur le microbiote vaginal</a:t>
                      </a:r>
                    </a:p>
                  </a:txBody>
                  <a:tcPr marL="11289" marR="11289" marT="11289" marB="0" anchor="ctr">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solidFill>
                      <a:srgbClr val="3B2B4D"/>
                    </a:solidFill>
                  </a:tcPr>
                </a:tc>
                <a:extLst>
                  <a:ext uri="{0D108BD9-81ED-4DB2-BD59-A6C34878D82A}">
                    <a16:rowId xmlns:a16="http://schemas.microsoft.com/office/drawing/2014/main" val="2738125109"/>
                  </a:ext>
                </a:extLst>
              </a:tr>
            </a:tbl>
          </a:graphicData>
        </a:graphic>
      </p:graphicFrame>
      <p:sp>
        <p:nvSpPr>
          <p:cNvPr id="115" name="Google Shape;115;p17">
            <a:extLst>
              <a:ext uri="{FF2B5EF4-FFF2-40B4-BE49-F238E27FC236}">
                <a16:creationId xmlns:a16="http://schemas.microsoft.com/office/drawing/2014/main" id="{3D719765-A91F-4AC2-6DC8-8E857F58B1B9}"/>
              </a:ext>
            </a:extLst>
          </p:cNvPr>
          <p:cNvSpPr txBox="1"/>
          <p:nvPr/>
        </p:nvSpPr>
        <p:spPr>
          <a:xfrm>
            <a:off x="731399" y="227729"/>
            <a:ext cx="11110743" cy="492400"/>
          </a:xfrm>
          <a:prstGeom prst="rect">
            <a:avLst/>
          </a:prstGeom>
          <a:noFill/>
          <a:ln>
            <a:noFill/>
          </a:ln>
        </p:spPr>
        <p:txBody>
          <a:bodyPr spcFirstLastPara="1" wrap="square" lIns="0" tIns="96000" rIns="0" bIns="96000" anchor="t" anchorCtr="0">
            <a:noAutofit/>
          </a:bodyPr>
          <a:lstStyle/>
          <a:p>
            <a:pPr defTabSz="1219170">
              <a:defRPr/>
            </a:pPr>
            <a:r>
              <a:rPr lang="fr-FR" sz="2133">
                <a:solidFill>
                  <a:srgbClr val="29193E"/>
                </a:solidFill>
                <a:latin typeface="Fira Sans ExtraBold"/>
                <a:ea typeface="Fira Sans ExtraBold"/>
                <a:cs typeface="Fira Sans ExtraBold"/>
                <a:sym typeface="Fira Sans ExtraBold"/>
              </a:rPr>
              <a:t>Lorsqu’elles reçoivent des informations médicales sur le microbiote vaginal, les femmes font preuve d’une meilleure compréhension de ce sujet.</a:t>
            </a:r>
          </a:p>
        </p:txBody>
      </p:sp>
      <p:sp>
        <p:nvSpPr>
          <p:cNvPr id="116" name="Google Shape;116;p17">
            <a:extLst>
              <a:ext uri="{FF2B5EF4-FFF2-40B4-BE49-F238E27FC236}">
                <a16:creationId xmlns:a16="http://schemas.microsoft.com/office/drawing/2014/main" id="{D4C90241-DDE2-74C6-05DE-0BBF953F86BB}"/>
              </a:ext>
            </a:extLst>
          </p:cNvPr>
          <p:cNvSpPr txBox="1"/>
          <p:nvPr/>
        </p:nvSpPr>
        <p:spPr>
          <a:xfrm>
            <a:off x="731399" y="1460605"/>
            <a:ext cx="10729200" cy="244800"/>
          </a:xfrm>
          <a:prstGeom prst="rect">
            <a:avLst/>
          </a:prstGeom>
          <a:noFill/>
          <a:ln>
            <a:noFill/>
          </a:ln>
        </p:spPr>
        <p:txBody>
          <a:bodyPr spcFirstLastPara="1" wrap="square" lIns="0" tIns="0" rIns="0" bIns="0" anchor="t" anchorCtr="0">
            <a:noAutofit/>
          </a:bodyPr>
          <a:lstStyle/>
          <a:p>
            <a:pPr defTabSz="1219170">
              <a:defRPr/>
            </a:pPr>
            <a:r>
              <a:rPr lang="fr-FR" sz="1333" i="1">
                <a:solidFill>
                  <a:srgbClr val="A59DAE"/>
                </a:solidFill>
                <a:latin typeface="Fira Sans"/>
                <a:ea typeface="Fira Sans"/>
                <a:cs typeface="Fira Sans"/>
                <a:sym typeface="Fira Sans"/>
              </a:rPr>
              <a:t>Des professionnels de santé vous ont-ils parlé des points suivants ?</a:t>
            </a:r>
          </a:p>
        </p:txBody>
      </p:sp>
      <p:sp>
        <p:nvSpPr>
          <p:cNvPr id="7" name="Google Shape;115;p17">
            <a:extLst>
              <a:ext uri="{FF2B5EF4-FFF2-40B4-BE49-F238E27FC236}">
                <a16:creationId xmlns:a16="http://schemas.microsoft.com/office/drawing/2014/main" id="{8EAB1760-2522-4784-3B2E-0EB815CD8297}"/>
              </a:ext>
            </a:extLst>
          </p:cNvPr>
          <p:cNvSpPr txBox="1"/>
          <p:nvPr/>
        </p:nvSpPr>
        <p:spPr>
          <a:xfrm>
            <a:off x="731396" y="1004346"/>
            <a:ext cx="11411921" cy="492400"/>
          </a:xfrm>
          <a:prstGeom prst="rect">
            <a:avLst/>
          </a:prstGeom>
          <a:noFill/>
          <a:ln>
            <a:noFill/>
          </a:ln>
        </p:spPr>
        <p:txBody>
          <a:bodyPr spcFirstLastPara="1" wrap="square" lIns="0" tIns="96000" rIns="0" bIns="96000" anchor="t" anchorCtr="0">
            <a:noAutofit/>
          </a:bodyPr>
          <a:lstStyle/>
          <a:p>
            <a:pPr defTabSz="1219170">
              <a:defRPr/>
            </a:pPr>
            <a:r>
              <a:rPr lang="fr-FR" sz="1500" dirty="0">
                <a:solidFill>
                  <a:srgbClr val="200F40"/>
                </a:solidFill>
                <a:latin typeface="Fira Sans Condensed" panose="020B0503050000020004" pitchFamily="34" charset="0"/>
                <a:ea typeface="Fira Sans ExtraBold"/>
                <a:cs typeface="Fira Sans ExtraBold"/>
                <a:sym typeface="Fira Sans ExtraBold"/>
              </a:rPr>
              <a:t>Femmes ayant reçu à plusieurs reprises, de la part de professionnels de santé, toutes les informations concernant le microbiote vaginal</a:t>
            </a:r>
            <a:r>
              <a:rPr lang="fr-FR" sz="1000" dirty="0">
                <a:solidFill>
                  <a:srgbClr val="200F40"/>
                </a:solidFill>
                <a:latin typeface="Fira Sans Condensed" panose="020B0503050000020004" pitchFamily="34" charset="0"/>
                <a:ea typeface="Fira Sans ExtraBold"/>
                <a:cs typeface="Fira Sans ExtraBold"/>
                <a:sym typeface="Fira Sans ExtraBold"/>
              </a:rPr>
              <a:t>(n = 421) </a:t>
            </a:r>
          </a:p>
        </p:txBody>
      </p:sp>
      <p:graphicFrame>
        <p:nvGraphicFramePr>
          <p:cNvPr id="25" name="Tableau 24">
            <a:extLst>
              <a:ext uri="{FF2B5EF4-FFF2-40B4-BE49-F238E27FC236}">
                <a16:creationId xmlns:a16="http://schemas.microsoft.com/office/drawing/2014/main" id="{E3592045-80EE-8D8A-77E4-E6B67ADBA26F}"/>
              </a:ext>
            </a:extLst>
          </p:cNvPr>
          <p:cNvGraphicFramePr>
            <a:graphicFrameLocks noGrp="1"/>
          </p:cNvGraphicFramePr>
          <p:nvPr/>
        </p:nvGraphicFramePr>
        <p:xfrm>
          <a:off x="731399" y="2740124"/>
          <a:ext cx="7037917" cy="510258"/>
        </p:xfrm>
        <a:graphic>
          <a:graphicData uri="http://schemas.openxmlformats.org/drawingml/2006/table">
            <a:tbl>
              <a:tblPr firstRow="1" bandRow="1">
                <a:tableStyleId>{5940675A-B579-460E-94D1-54222C63F5DA}</a:tableStyleId>
              </a:tblPr>
              <a:tblGrid>
                <a:gridCol w="4961052">
                  <a:extLst>
                    <a:ext uri="{9D8B030D-6E8A-4147-A177-3AD203B41FA5}">
                      <a16:colId xmlns:a16="http://schemas.microsoft.com/office/drawing/2014/main" val="2118893135"/>
                    </a:ext>
                  </a:extLst>
                </a:gridCol>
                <a:gridCol w="2076865">
                  <a:extLst>
                    <a:ext uri="{9D8B030D-6E8A-4147-A177-3AD203B41FA5}">
                      <a16:colId xmlns:a16="http://schemas.microsoft.com/office/drawing/2014/main" val="2548730888"/>
                    </a:ext>
                  </a:extLst>
                </a:gridCol>
              </a:tblGrid>
              <a:tr h="255129">
                <a:tc>
                  <a:txBody>
                    <a:bodyPr/>
                    <a:lstStyle/>
                    <a:p>
                      <a:pPr algn="ctr" rtl="0" fontAlgn="ctr"/>
                      <a:r>
                        <a:rPr lang="fr-FR" sz="1300" noProof="0">
                          <a:solidFill>
                            <a:schemeClr val="tx1">
                              <a:lumMod val="50000"/>
                              <a:lumOff val="50000"/>
                            </a:schemeClr>
                          </a:solidFill>
                          <a:latin typeface="Fira Sans" panose="020B0503050000020004" pitchFamily="34" charset="0"/>
                          <a:ea typeface="+mn-ea"/>
                          <a:cs typeface="+mn-cs"/>
                        </a:rPr>
                        <a:t>Savent exactement ce qu’est le « microbiote vaginal »</a:t>
                      </a:r>
                    </a:p>
                  </a:txBody>
                  <a:tcPr marL="11289" marR="11289" marT="11289" marB="0" anchor="ctr">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noFill/>
                  </a:tcPr>
                </a:tc>
                <a:tc>
                  <a:txBody>
                    <a:bodyPr/>
                    <a:lstStyle/>
                    <a:p>
                      <a:pPr algn="ctr" rtl="0" fontAlgn="ctr"/>
                      <a:r>
                        <a:rPr lang="fr-FR" sz="1600" b="1" i="0" u="none" strike="noStrike" noProof="0">
                          <a:solidFill>
                            <a:srgbClr val="CAD300"/>
                          </a:solidFill>
                          <a:effectLst/>
                          <a:latin typeface="Fira Sans" panose="020B0503050000020004" pitchFamily="34" charset="0"/>
                          <a:ea typeface="+mn-ea"/>
                          <a:cs typeface="+mn-cs"/>
                        </a:rPr>
                        <a:t>54 %</a:t>
                      </a:r>
                      <a:r>
                        <a:rPr lang="fr-FR" sz="1600" b="1" i="0" u="none" strike="noStrike" noProof="0">
                          <a:solidFill>
                            <a:srgbClr val="FFC107"/>
                          </a:solidFill>
                          <a:effectLst/>
                          <a:latin typeface="Fira Sans" panose="020B0503050000020004" pitchFamily="34" charset="0"/>
                          <a:ea typeface="+mn-ea"/>
                          <a:cs typeface="+mn-cs"/>
                        </a:rPr>
                        <a:t> </a:t>
                      </a:r>
                      <a:r>
                        <a:rPr lang="fr-FR" sz="1300" b="0" i="0" u="none" strike="noStrike" noProof="0">
                          <a:solidFill>
                            <a:srgbClr val="7F7F7F"/>
                          </a:solidFill>
                          <a:effectLst/>
                          <a:latin typeface="Fira Sans" panose="020B0503050000020004" pitchFamily="34" charset="0"/>
                          <a:ea typeface="+mn-ea"/>
                          <a:cs typeface="+mn-cs"/>
                        </a:rPr>
                        <a:t>contre 23 %*</a:t>
                      </a:r>
                    </a:p>
                  </a:txBody>
                  <a:tcPr marL="11289" marR="11289" marT="11289" marB="0" anchor="ctr">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noFill/>
                  </a:tcPr>
                </a:tc>
                <a:extLst>
                  <a:ext uri="{0D108BD9-81ED-4DB2-BD59-A6C34878D82A}">
                    <a16:rowId xmlns:a16="http://schemas.microsoft.com/office/drawing/2014/main" val="4196253105"/>
                  </a:ext>
                </a:extLst>
              </a:tr>
              <a:tr h="255129">
                <a:tc>
                  <a:txBody>
                    <a:bodyPr/>
                    <a:lstStyle/>
                    <a:p>
                      <a:pPr marL="0" algn="ctr" defTabSz="914400" rtl="0" eaLnBrk="1" fontAlgn="ctr" latinLnBrk="0" hangingPunct="1"/>
                      <a:r>
                        <a:rPr lang="fr-FR" sz="1300" noProof="0">
                          <a:solidFill>
                            <a:schemeClr val="tx1">
                              <a:lumMod val="50000"/>
                              <a:lumOff val="50000"/>
                            </a:schemeClr>
                          </a:solidFill>
                          <a:latin typeface="Fira Sans" panose="020B0503050000020004" pitchFamily="34" charset="0"/>
                          <a:ea typeface="+mn-ea"/>
                          <a:cs typeface="+mn-cs"/>
                        </a:rPr>
                        <a:t>Sous-total « Connaissent le microbiote »</a:t>
                      </a:r>
                    </a:p>
                  </a:txBody>
                  <a:tcPr marL="11289" marR="11289" marT="11289" marB="0" anchor="ctr">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noFill/>
                  </a:tcPr>
                </a:tc>
                <a:tc>
                  <a:txBody>
                    <a:bodyPr/>
                    <a:lstStyle/>
                    <a:p>
                      <a:pPr marL="0" marR="0" lvl="0" indent="0" algn="ctr" defTabSz="1219170" rtl="0" eaLnBrk="1" fontAlgn="ctr" latinLnBrk="0" hangingPunct="1">
                        <a:lnSpc>
                          <a:spcPct val="100000"/>
                        </a:lnSpc>
                        <a:spcBef>
                          <a:spcPts val="0"/>
                        </a:spcBef>
                        <a:spcAft>
                          <a:spcPts val="0"/>
                        </a:spcAft>
                        <a:buClrTx/>
                        <a:buSzTx/>
                        <a:buFontTx/>
                        <a:buNone/>
                        <a:tabLst/>
                        <a:defRPr/>
                      </a:pPr>
                      <a:r>
                        <a:rPr lang="fr-FR" sz="1600" b="1" i="0" u="none" strike="noStrike" noProof="0">
                          <a:solidFill>
                            <a:srgbClr val="CAD300"/>
                          </a:solidFill>
                          <a:effectLst/>
                          <a:latin typeface="Fira Sans" panose="020B0503050000020004" pitchFamily="34" charset="0"/>
                          <a:ea typeface="+mn-ea"/>
                          <a:cs typeface="+mn-cs"/>
                        </a:rPr>
                        <a:t>81 %</a:t>
                      </a:r>
                      <a:r>
                        <a:rPr lang="fr-FR" sz="1600" b="1" i="0" u="none" strike="noStrike" noProof="0">
                          <a:solidFill>
                            <a:srgbClr val="FFC107"/>
                          </a:solidFill>
                          <a:effectLst/>
                          <a:latin typeface="Fira Sans" panose="020B0503050000020004" pitchFamily="34" charset="0"/>
                          <a:ea typeface="+mn-ea"/>
                          <a:cs typeface="+mn-cs"/>
                        </a:rPr>
                        <a:t> </a:t>
                      </a:r>
                      <a:r>
                        <a:rPr lang="fr-FR" sz="1300" b="0" i="0" u="none" strike="noStrike" noProof="0">
                          <a:solidFill>
                            <a:srgbClr val="7F7F7F"/>
                          </a:solidFill>
                          <a:effectLst/>
                          <a:latin typeface="Fira Sans" panose="020B0503050000020004" pitchFamily="34" charset="0"/>
                          <a:ea typeface="+mn-ea"/>
                          <a:cs typeface="+mn-cs"/>
                        </a:rPr>
                        <a:t>contre 56 %</a:t>
                      </a:r>
                    </a:p>
                  </a:txBody>
                  <a:tcPr marL="11289" marR="11289" marT="11289" marB="0" anchor="ctr">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noFill/>
                  </a:tcPr>
                </a:tc>
                <a:extLst>
                  <a:ext uri="{0D108BD9-81ED-4DB2-BD59-A6C34878D82A}">
                    <a16:rowId xmlns:a16="http://schemas.microsoft.com/office/drawing/2014/main" val="1876810225"/>
                  </a:ext>
                </a:extLst>
              </a:tr>
            </a:tbl>
          </a:graphicData>
        </a:graphic>
      </p:graphicFrame>
      <p:graphicFrame>
        <p:nvGraphicFramePr>
          <p:cNvPr id="26" name="Tableau 25">
            <a:extLst>
              <a:ext uri="{FF2B5EF4-FFF2-40B4-BE49-F238E27FC236}">
                <a16:creationId xmlns:a16="http://schemas.microsoft.com/office/drawing/2014/main" id="{250754E6-BEC2-FC7B-500F-A62191EA8AA3}"/>
              </a:ext>
            </a:extLst>
          </p:cNvPr>
          <p:cNvGraphicFramePr>
            <a:graphicFrameLocks noGrp="1"/>
          </p:cNvGraphicFramePr>
          <p:nvPr/>
        </p:nvGraphicFramePr>
        <p:xfrm>
          <a:off x="731399" y="3699581"/>
          <a:ext cx="7037917" cy="255129"/>
        </p:xfrm>
        <a:graphic>
          <a:graphicData uri="http://schemas.openxmlformats.org/drawingml/2006/table">
            <a:tbl>
              <a:tblPr firstRow="1" bandRow="1">
                <a:tableStyleId>{5940675A-B579-460E-94D1-54222C63F5DA}</a:tableStyleId>
              </a:tblPr>
              <a:tblGrid>
                <a:gridCol w="4961052">
                  <a:extLst>
                    <a:ext uri="{9D8B030D-6E8A-4147-A177-3AD203B41FA5}">
                      <a16:colId xmlns:a16="http://schemas.microsoft.com/office/drawing/2014/main" val="1803067312"/>
                    </a:ext>
                  </a:extLst>
                </a:gridCol>
                <a:gridCol w="2076865">
                  <a:extLst>
                    <a:ext uri="{9D8B030D-6E8A-4147-A177-3AD203B41FA5}">
                      <a16:colId xmlns:a16="http://schemas.microsoft.com/office/drawing/2014/main" val="657373513"/>
                    </a:ext>
                  </a:extLst>
                </a:gridCol>
              </a:tblGrid>
              <a:tr h="255129">
                <a:tc>
                  <a:txBody>
                    <a:bodyPr/>
                    <a:lstStyle/>
                    <a:p>
                      <a:pPr algn="ctr" rtl="0" fontAlgn="ctr"/>
                      <a:r>
                        <a:rPr lang="fr-FR" sz="1300" noProof="0">
                          <a:solidFill>
                            <a:schemeClr val="tx1">
                              <a:lumMod val="50000"/>
                              <a:lumOff val="50000"/>
                            </a:schemeClr>
                          </a:solidFill>
                          <a:latin typeface="Fira Sans" panose="020B0503050000020004" pitchFamily="34" charset="0"/>
                          <a:ea typeface="+mn-ea"/>
                          <a:cs typeface="+mn-cs"/>
                        </a:rPr>
                        <a:t>Moyenne des bonnes réponses</a:t>
                      </a:r>
                    </a:p>
                  </a:txBody>
                  <a:tcPr marL="11289" marR="11289" marT="11289" marB="0" anchor="ctr">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noFill/>
                  </a:tcPr>
                </a:tc>
                <a:tc>
                  <a:txBody>
                    <a:bodyPr/>
                    <a:lstStyle/>
                    <a:p>
                      <a:pPr algn="ctr" rtl="0" fontAlgn="ctr"/>
                      <a:r>
                        <a:rPr lang="fr-FR" sz="1600" b="1" i="0" u="none" strike="noStrike" noProof="0">
                          <a:solidFill>
                            <a:srgbClr val="CAD300"/>
                          </a:solidFill>
                          <a:effectLst/>
                          <a:latin typeface="Fira Sans" panose="020B0503050000020004" pitchFamily="34" charset="0"/>
                          <a:ea typeface="+mn-ea"/>
                          <a:cs typeface="+mn-cs"/>
                        </a:rPr>
                        <a:t>7,8/11</a:t>
                      </a:r>
                      <a:r>
                        <a:rPr lang="fr-FR" sz="1600" b="0" i="0" u="none" strike="noStrike" noProof="0">
                          <a:solidFill>
                            <a:srgbClr val="7F7F7F"/>
                          </a:solidFill>
                          <a:effectLst/>
                          <a:latin typeface="Fira Sans" panose="020B0503050000020004" pitchFamily="34" charset="0"/>
                          <a:ea typeface="+mn-ea"/>
                          <a:cs typeface="+mn-cs"/>
                        </a:rPr>
                        <a:t> </a:t>
                      </a:r>
                      <a:r>
                        <a:rPr lang="fr-FR" sz="1300" b="0" i="0" u="none" strike="noStrike" noProof="0">
                          <a:solidFill>
                            <a:srgbClr val="7F7F7F"/>
                          </a:solidFill>
                          <a:effectLst/>
                          <a:latin typeface="Fira Sans" panose="020B0503050000020004" pitchFamily="34" charset="0"/>
                          <a:ea typeface="+mn-ea"/>
                          <a:cs typeface="+mn-cs"/>
                        </a:rPr>
                        <a:t>contre 5,8/11</a:t>
                      </a:r>
                    </a:p>
                  </a:txBody>
                  <a:tcPr marL="11289" marR="11289" marT="11289" marB="0" anchor="ctr">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noFill/>
                  </a:tcPr>
                </a:tc>
                <a:extLst>
                  <a:ext uri="{0D108BD9-81ED-4DB2-BD59-A6C34878D82A}">
                    <a16:rowId xmlns:a16="http://schemas.microsoft.com/office/drawing/2014/main" val="2738125109"/>
                  </a:ext>
                </a:extLst>
              </a:tr>
            </a:tbl>
          </a:graphicData>
        </a:graphic>
      </p:graphicFrame>
      <p:graphicFrame>
        <p:nvGraphicFramePr>
          <p:cNvPr id="29" name="Tableau 28">
            <a:extLst>
              <a:ext uri="{FF2B5EF4-FFF2-40B4-BE49-F238E27FC236}">
                <a16:creationId xmlns:a16="http://schemas.microsoft.com/office/drawing/2014/main" id="{47CE947B-49C2-5C3A-9E25-A9D59C45797D}"/>
              </a:ext>
            </a:extLst>
          </p:cNvPr>
          <p:cNvGraphicFramePr>
            <a:graphicFrameLocks noGrp="1"/>
          </p:cNvGraphicFramePr>
          <p:nvPr/>
        </p:nvGraphicFramePr>
        <p:xfrm>
          <a:off x="731402" y="2370847"/>
          <a:ext cx="7037917" cy="368164"/>
        </p:xfrm>
        <a:graphic>
          <a:graphicData uri="http://schemas.openxmlformats.org/drawingml/2006/table">
            <a:tbl>
              <a:tblPr firstRow="1" bandRow="1">
                <a:tableStyleId>{5940675A-B579-460E-94D1-54222C63F5DA}</a:tableStyleId>
              </a:tblPr>
              <a:tblGrid>
                <a:gridCol w="7037917">
                  <a:extLst>
                    <a:ext uri="{9D8B030D-6E8A-4147-A177-3AD203B41FA5}">
                      <a16:colId xmlns:a16="http://schemas.microsoft.com/office/drawing/2014/main" val="1803067312"/>
                    </a:ext>
                  </a:extLst>
                </a:gridCol>
              </a:tblGrid>
              <a:tr h="368164">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300" noProof="0">
                          <a:solidFill>
                            <a:schemeClr val="bg1"/>
                          </a:solidFill>
                          <a:latin typeface="Fira Sans" panose="020B0503050000020004" pitchFamily="34" charset="0"/>
                          <a:ea typeface="+mn-ea"/>
                          <a:cs typeface="+mn-cs"/>
                        </a:rPr>
                        <a:t>Connaissance du microbiote vaginal et de sa diversité</a:t>
                      </a:r>
                    </a:p>
                  </a:txBody>
                  <a:tcPr marL="11289" marR="11289" marT="11289" marB="0" anchor="ctr">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solidFill>
                      <a:srgbClr val="3B2B4D"/>
                    </a:solidFill>
                  </a:tcPr>
                </a:tc>
                <a:extLst>
                  <a:ext uri="{0D108BD9-81ED-4DB2-BD59-A6C34878D82A}">
                    <a16:rowId xmlns:a16="http://schemas.microsoft.com/office/drawing/2014/main" val="2738125109"/>
                  </a:ext>
                </a:extLst>
              </a:tr>
            </a:tbl>
          </a:graphicData>
        </a:graphic>
      </p:graphicFrame>
      <p:sp>
        <p:nvSpPr>
          <p:cNvPr id="3" name="ZoneTexte 2">
            <a:extLst>
              <a:ext uri="{FF2B5EF4-FFF2-40B4-BE49-F238E27FC236}">
                <a16:creationId xmlns:a16="http://schemas.microsoft.com/office/drawing/2014/main" id="{753FE385-A2F9-3EC3-53C3-20E389AF8F30}"/>
              </a:ext>
            </a:extLst>
          </p:cNvPr>
          <p:cNvSpPr txBox="1"/>
          <p:nvPr/>
        </p:nvSpPr>
        <p:spPr>
          <a:xfrm>
            <a:off x="617127" y="6015893"/>
            <a:ext cx="5555075" cy="646331"/>
          </a:xfrm>
          <a:prstGeom prst="rect">
            <a:avLst/>
          </a:prstGeom>
          <a:noFill/>
        </p:spPr>
        <p:txBody>
          <a:bodyPr wrap="square">
            <a:spAutoFit/>
          </a:bodyPr>
          <a:lstStyle/>
          <a:p>
            <a:pPr defTabSz="1219170">
              <a:defRPr/>
            </a:pPr>
            <a:r>
              <a:rPr lang="fr-FR" sz="1200" i="1">
                <a:solidFill>
                  <a:srgbClr val="29193E"/>
                </a:solidFill>
                <a:latin typeface="Fira Sans" panose="020B0503050000020004" pitchFamily="34" charset="0"/>
                <a:sym typeface="Fira Sans ExtraBold"/>
              </a:rPr>
              <a:t>* Note de lecture : </a:t>
            </a:r>
            <a:r>
              <a:rPr lang="fr-FR" sz="1200">
                <a:solidFill>
                  <a:srgbClr val="29193E"/>
                </a:solidFill>
                <a:latin typeface="Fira Sans" panose="020B0503050000020004" pitchFamily="34" charset="0"/>
                <a:sym typeface="Fira Sans ExtraBold"/>
              </a:rPr>
              <a:t>Parmi les femmes qui ont reçu plusieurs fois toutes les informations sur le microbiote vaginal de la part des professionnels de santé, 54 % savent précisément ce qu’est le microbiote vaginal, contre 23 % pour l’ensemble des femmes.</a:t>
            </a:r>
          </a:p>
        </p:txBody>
      </p:sp>
      <p:pic>
        <p:nvPicPr>
          <p:cNvPr id="5" name="Graphique 4" descr="Globe terrestre : Europe et Afrique">
            <a:extLst>
              <a:ext uri="{FF2B5EF4-FFF2-40B4-BE49-F238E27FC236}">
                <a16:creationId xmlns:a16="http://schemas.microsoft.com/office/drawing/2014/main" id="{C7C3AFFD-1B2C-3780-8723-2C1F1A445AF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683" y="1104073"/>
            <a:ext cx="568443" cy="568443"/>
          </a:xfrm>
          <a:prstGeom prst="rect">
            <a:avLst/>
          </a:prstGeom>
        </p:spPr>
      </p:pic>
      <p:graphicFrame>
        <p:nvGraphicFramePr>
          <p:cNvPr id="4" name="Tableau 3">
            <a:extLst>
              <a:ext uri="{FF2B5EF4-FFF2-40B4-BE49-F238E27FC236}">
                <a16:creationId xmlns:a16="http://schemas.microsoft.com/office/drawing/2014/main" id="{2033442E-8509-00BB-A9AC-8426D6F5E7F5}"/>
              </a:ext>
            </a:extLst>
          </p:cNvPr>
          <p:cNvGraphicFramePr>
            <a:graphicFrameLocks noGrp="1"/>
          </p:cNvGraphicFramePr>
          <p:nvPr>
            <p:extLst>
              <p:ext uri="{D42A27DB-BD31-4B8C-83A1-F6EECF244321}">
                <p14:modId xmlns:p14="http://schemas.microsoft.com/office/powerpoint/2010/main" val="3935026061"/>
              </p:ext>
            </p:extLst>
          </p:nvPr>
        </p:nvGraphicFramePr>
        <p:xfrm>
          <a:off x="731402" y="4029791"/>
          <a:ext cx="7037917" cy="368164"/>
        </p:xfrm>
        <a:graphic>
          <a:graphicData uri="http://schemas.openxmlformats.org/drawingml/2006/table">
            <a:tbl>
              <a:tblPr firstRow="1" bandRow="1">
                <a:tableStyleId>{5940675A-B579-460E-94D1-54222C63F5DA}</a:tableStyleId>
              </a:tblPr>
              <a:tblGrid>
                <a:gridCol w="7037917">
                  <a:extLst>
                    <a:ext uri="{9D8B030D-6E8A-4147-A177-3AD203B41FA5}">
                      <a16:colId xmlns:a16="http://schemas.microsoft.com/office/drawing/2014/main" val="1803067312"/>
                    </a:ext>
                  </a:extLst>
                </a:gridCol>
              </a:tblGrid>
              <a:tr h="368164">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200" noProof="0" dirty="0">
                          <a:solidFill>
                            <a:schemeClr val="bg1"/>
                          </a:solidFill>
                          <a:latin typeface="Fira Sans" panose="020B0503050000020004" pitchFamily="34" charset="0"/>
                          <a:ea typeface="+mn-ea"/>
                          <a:cs typeface="+mn-cs"/>
                        </a:rPr>
                        <a:t>Connaissances relatives aux conséquences sur la santé d’un déséquilibre du microbiote vaginal</a:t>
                      </a:r>
                    </a:p>
                  </a:txBody>
                  <a:tcPr marL="11289" marR="11289" marT="11289" marB="0" anchor="ctr">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solidFill>
                      <a:srgbClr val="3B2B4D"/>
                    </a:solidFill>
                  </a:tcPr>
                </a:tc>
                <a:extLst>
                  <a:ext uri="{0D108BD9-81ED-4DB2-BD59-A6C34878D82A}">
                    <a16:rowId xmlns:a16="http://schemas.microsoft.com/office/drawing/2014/main" val="2738125109"/>
                  </a:ext>
                </a:extLst>
              </a:tr>
            </a:tbl>
          </a:graphicData>
        </a:graphic>
      </p:graphicFrame>
      <p:graphicFrame>
        <p:nvGraphicFramePr>
          <p:cNvPr id="6" name="Tableau 5">
            <a:extLst>
              <a:ext uri="{FF2B5EF4-FFF2-40B4-BE49-F238E27FC236}">
                <a16:creationId xmlns:a16="http://schemas.microsoft.com/office/drawing/2014/main" id="{82C3BA21-D26A-1678-A6B1-0588255979FC}"/>
              </a:ext>
            </a:extLst>
          </p:cNvPr>
          <p:cNvGraphicFramePr>
            <a:graphicFrameLocks noGrp="1"/>
          </p:cNvGraphicFramePr>
          <p:nvPr/>
        </p:nvGraphicFramePr>
        <p:xfrm>
          <a:off x="731399" y="4393405"/>
          <a:ext cx="7037917" cy="255129"/>
        </p:xfrm>
        <a:graphic>
          <a:graphicData uri="http://schemas.openxmlformats.org/drawingml/2006/table">
            <a:tbl>
              <a:tblPr firstRow="1" bandRow="1">
                <a:tableStyleId>{5940675A-B579-460E-94D1-54222C63F5DA}</a:tableStyleId>
              </a:tblPr>
              <a:tblGrid>
                <a:gridCol w="4961052">
                  <a:extLst>
                    <a:ext uri="{9D8B030D-6E8A-4147-A177-3AD203B41FA5}">
                      <a16:colId xmlns:a16="http://schemas.microsoft.com/office/drawing/2014/main" val="1803067312"/>
                    </a:ext>
                  </a:extLst>
                </a:gridCol>
                <a:gridCol w="2076865">
                  <a:extLst>
                    <a:ext uri="{9D8B030D-6E8A-4147-A177-3AD203B41FA5}">
                      <a16:colId xmlns:a16="http://schemas.microsoft.com/office/drawing/2014/main" val="657373513"/>
                    </a:ext>
                  </a:extLst>
                </a:gridCol>
              </a:tblGrid>
              <a:tr h="255129">
                <a:tc>
                  <a:txBody>
                    <a:bodyPr/>
                    <a:lstStyle/>
                    <a:p>
                      <a:pPr algn="ctr" rtl="0" fontAlgn="ctr"/>
                      <a:r>
                        <a:rPr lang="fr-FR" sz="1300" noProof="0">
                          <a:solidFill>
                            <a:schemeClr val="tx1">
                              <a:lumMod val="50000"/>
                              <a:lumOff val="50000"/>
                            </a:schemeClr>
                          </a:solidFill>
                          <a:latin typeface="Fira Sans" panose="020B0503050000020004" pitchFamily="34" charset="0"/>
                          <a:ea typeface="+mn-ea"/>
                          <a:cs typeface="+mn-cs"/>
                        </a:rPr>
                        <a:t>En connaissent tous les aspects</a:t>
                      </a:r>
                    </a:p>
                  </a:txBody>
                  <a:tcPr marL="11289" marR="11289" marT="11289" marB="0" anchor="ctr">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noFill/>
                  </a:tcPr>
                </a:tc>
                <a:tc>
                  <a:txBody>
                    <a:bodyPr/>
                    <a:lstStyle/>
                    <a:p>
                      <a:pPr algn="ctr" rtl="0" fontAlgn="ctr"/>
                      <a:r>
                        <a:rPr lang="fr-FR" sz="1600" b="1" i="0" u="none" strike="noStrike" noProof="0">
                          <a:solidFill>
                            <a:srgbClr val="CAD300"/>
                          </a:solidFill>
                          <a:effectLst/>
                          <a:latin typeface="Fira Sans" panose="020B0503050000020004" pitchFamily="34" charset="0"/>
                          <a:ea typeface="+mn-ea"/>
                          <a:cs typeface="+mn-cs"/>
                        </a:rPr>
                        <a:t>55 %</a:t>
                      </a:r>
                      <a:r>
                        <a:rPr lang="fr-FR" sz="1600" b="0" i="0" u="none" strike="noStrike" noProof="0">
                          <a:solidFill>
                            <a:srgbClr val="7F7F7F"/>
                          </a:solidFill>
                          <a:effectLst/>
                          <a:latin typeface="Fira Sans" panose="020B0503050000020004" pitchFamily="34" charset="0"/>
                          <a:ea typeface="+mn-ea"/>
                          <a:cs typeface="+mn-cs"/>
                        </a:rPr>
                        <a:t> </a:t>
                      </a:r>
                      <a:r>
                        <a:rPr lang="fr-FR" sz="1300" b="0" i="0" u="none" strike="noStrike" noProof="0">
                          <a:solidFill>
                            <a:srgbClr val="7F7F7F"/>
                          </a:solidFill>
                          <a:effectLst/>
                          <a:latin typeface="Fira Sans" panose="020B0503050000020004" pitchFamily="34" charset="0"/>
                          <a:ea typeface="+mn-ea"/>
                          <a:cs typeface="+mn-cs"/>
                        </a:rPr>
                        <a:t>contre 30 %</a:t>
                      </a:r>
                    </a:p>
                  </a:txBody>
                  <a:tcPr marL="11289" marR="11289" marT="11289" marB="0" anchor="ctr">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noFill/>
                  </a:tcPr>
                </a:tc>
                <a:extLst>
                  <a:ext uri="{0D108BD9-81ED-4DB2-BD59-A6C34878D82A}">
                    <a16:rowId xmlns:a16="http://schemas.microsoft.com/office/drawing/2014/main" val="2738125109"/>
                  </a:ext>
                </a:extLst>
              </a:tr>
            </a:tbl>
          </a:graphicData>
        </a:graphic>
      </p:graphicFrame>
      <p:graphicFrame>
        <p:nvGraphicFramePr>
          <p:cNvPr id="8" name="Tableau 7">
            <a:extLst>
              <a:ext uri="{FF2B5EF4-FFF2-40B4-BE49-F238E27FC236}">
                <a16:creationId xmlns:a16="http://schemas.microsoft.com/office/drawing/2014/main" id="{82F1AC50-B0FA-6E83-DBAF-1B82128603DE}"/>
              </a:ext>
            </a:extLst>
          </p:cNvPr>
          <p:cNvGraphicFramePr>
            <a:graphicFrameLocks noGrp="1"/>
          </p:cNvGraphicFramePr>
          <p:nvPr/>
        </p:nvGraphicFramePr>
        <p:xfrm>
          <a:off x="731399" y="4730675"/>
          <a:ext cx="7037917" cy="368164"/>
        </p:xfrm>
        <a:graphic>
          <a:graphicData uri="http://schemas.openxmlformats.org/drawingml/2006/table">
            <a:tbl>
              <a:tblPr firstRow="1" bandRow="1">
                <a:tableStyleId>{5940675A-B579-460E-94D1-54222C63F5DA}</a:tableStyleId>
              </a:tblPr>
              <a:tblGrid>
                <a:gridCol w="7037917">
                  <a:extLst>
                    <a:ext uri="{9D8B030D-6E8A-4147-A177-3AD203B41FA5}">
                      <a16:colId xmlns:a16="http://schemas.microsoft.com/office/drawing/2014/main" val="1803067312"/>
                    </a:ext>
                  </a:extLst>
                </a:gridCol>
              </a:tblGrid>
              <a:tr h="368164">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300" noProof="0">
                          <a:solidFill>
                            <a:schemeClr val="bg1"/>
                          </a:solidFill>
                          <a:latin typeface="Fira Sans" panose="020B0503050000020004" pitchFamily="34" charset="0"/>
                          <a:ea typeface="+mn-ea"/>
                          <a:cs typeface="+mn-cs"/>
                        </a:rPr>
                        <a:t>Parler de ses préoccupations en matière de santé intime avec les professionnels de santé</a:t>
                      </a:r>
                    </a:p>
                  </a:txBody>
                  <a:tcPr marL="11289" marR="11289" marT="11289" marB="0" anchor="ctr">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solidFill>
                      <a:srgbClr val="3B2B4D"/>
                    </a:solidFill>
                  </a:tcPr>
                </a:tc>
                <a:extLst>
                  <a:ext uri="{0D108BD9-81ED-4DB2-BD59-A6C34878D82A}">
                    <a16:rowId xmlns:a16="http://schemas.microsoft.com/office/drawing/2014/main" val="2738125109"/>
                  </a:ext>
                </a:extLst>
              </a:tr>
            </a:tbl>
          </a:graphicData>
        </a:graphic>
      </p:graphicFrame>
      <p:graphicFrame>
        <p:nvGraphicFramePr>
          <p:cNvPr id="9" name="Tableau 8">
            <a:extLst>
              <a:ext uri="{FF2B5EF4-FFF2-40B4-BE49-F238E27FC236}">
                <a16:creationId xmlns:a16="http://schemas.microsoft.com/office/drawing/2014/main" id="{B8F96F49-A27C-F33A-3BF9-897A4769E875}"/>
              </a:ext>
            </a:extLst>
          </p:cNvPr>
          <p:cNvGraphicFramePr>
            <a:graphicFrameLocks noGrp="1"/>
          </p:cNvGraphicFramePr>
          <p:nvPr/>
        </p:nvGraphicFramePr>
        <p:xfrm>
          <a:off x="731396" y="5094289"/>
          <a:ext cx="7037917" cy="407529"/>
        </p:xfrm>
        <a:graphic>
          <a:graphicData uri="http://schemas.openxmlformats.org/drawingml/2006/table">
            <a:tbl>
              <a:tblPr firstRow="1" bandRow="1">
                <a:tableStyleId>{5940675A-B579-460E-94D1-54222C63F5DA}</a:tableStyleId>
              </a:tblPr>
              <a:tblGrid>
                <a:gridCol w="4961052">
                  <a:extLst>
                    <a:ext uri="{9D8B030D-6E8A-4147-A177-3AD203B41FA5}">
                      <a16:colId xmlns:a16="http://schemas.microsoft.com/office/drawing/2014/main" val="1803067312"/>
                    </a:ext>
                  </a:extLst>
                </a:gridCol>
                <a:gridCol w="2076865">
                  <a:extLst>
                    <a:ext uri="{9D8B030D-6E8A-4147-A177-3AD203B41FA5}">
                      <a16:colId xmlns:a16="http://schemas.microsoft.com/office/drawing/2014/main" val="657373513"/>
                    </a:ext>
                  </a:extLst>
                </a:gridCol>
              </a:tblGrid>
              <a:tr h="255129">
                <a:tc>
                  <a:txBody>
                    <a:bodyPr/>
                    <a:lstStyle/>
                    <a:p>
                      <a:pPr algn="ctr" rtl="0" fontAlgn="ctr"/>
                      <a:r>
                        <a:rPr lang="fr-FR" sz="1300" noProof="0">
                          <a:solidFill>
                            <a:schemeClr val="tx1">
                              <a:lumMod val="50000"/>
                              <a:lumOff val="50000"/>
                            </a:schemeClr>
                          </a:solidFill>
                          <a:latin typeface="Fira Sans" panose="020B0503050000020004" pitchFamily="34" charset="0"/>
                          <a:ea typeface="+mn-ea"/>
                          <a:cs typeface="+mn-cs"/>
                        </a:rPr>
                        <a:t>Je n’aurais aucun mal à aborder toutes mes préoccupations avec un professionnel de santé</a:t>
                      </a:r>
                    </a:p>
                  </a:txBody>
                  <a:tcPr marL="11289" marR="11289" marT="11289" marB="0" anchor="ctr">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noFill/>
                  </a:tcPr>
                </a:tc>
                <a:tc>
                  <a:txBody>
                    <a:bodyPr/>
                    <a:lstStyle/>
                    <a:p>
                      <a:pPr algn="ctr" rtl="0" fontAlgn="ctr"/>
                      <a:r>
                        <a:rPr lang="fr-FR" sz="1600" b="1" i="0" u="none" strike="noStrike" noProof="0">
                          <a:solidFill>
                            <a:srgbClr val="CAD300"/>
                          </a:solidFill>
                          <a:effectLst/>
                          <a:latin typeface="Fira Sans" panose="020B0503050000020004" pitchFamily="34" charset="0"/>
                          <a:ea typeface="+mn-ea"/>
                          <a:cs typeface="+mn-cs"/>
                        </a:rPr>
                        <a:t>75 %</a:t>
                      </a:r>
                      <a:r>
                        <a:rPr lang="fr-FR" sz="1600" b="0" i="0" u="none" strike="noStrike" noProof="0">
                          <a:solidFill>
                            <a:srgbClr val="7F7F7F"/>
                          </a:solidFill>
                          <a:effectLst/>
                          <a:latin typeface="Fira Sans" panose="020B0503050000020004" pitchFamily="34" charset="0"/>
                          <a:ea typeface="+mn-ea"/>
                          <a:cs typeface="+mn-cs"/>
                        </a:rPr>
                        <a:t> </a:t>
                      </a:r>
                      <a:r>
                        <a:rPr lang="fr-FR" sz="1300" b="0" i="0" u="none" strike="noStrike" noProof="0">
                          <a:solidFill>
                            <a:srgbClr val="7F7F7F"/>
                          </a:solidFill>
                          <a:effectLst/>
                          <a:latin typeface="Fira Sans" panose="020B0503050000020004" pitchFamily="34" charset="0"/>
                          <a:ea typeface="+mn-ea"/>
                          <a:cs typeface="+mn-cs"/>
                        </a:rPr>
                        <a:t>contre 52 %</a:t>
                      </a:r>
                    </a:p>
                  </a:txBody>
                  <a:tcPr marL="11289" marR="11289" marT="11289" marB="0" anchor="ctr">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noFill/>
                  </a:tcPr>
                </a:tc>
                <a:extLst>
                  <a:ext uri="{0D108BD9-81ED-4DB2-BD59-A6C34878D82A}">
                    <a16:rowId xmlns:a16="http://schemas.microsoft.com/office/drawing/2014/main" val="2738125109"/>
                  </a:ext>
                </a:extLst>
              </a:tr>
            </a:tbl>
          </a:graphicData>
        </a:graphic>
      </p:graphicFrame>
    </p:spTree>
    <p:extLst>
      <p:ext uri="{BB962C8B-B14F-4D97-AF65-F5344CB8AC3E}">
        <p14:creationId xmlns:p14="http://schemas.microsoft.com/office/powerpoint/2010/main" val="25469069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1871C283-3BA1-80F2-832D-66DF9CCBD09D}"/>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335E0AC2-5D53-3851-9C7F-9FF6C89B2C6F}"/>
              </a:ext>
            </a:extLst>
          </p:cNvPr>
          <p:cNvGraphicFramePr>
            <a:graphicFrameLocks noGrp="1"/>
          </p:cNvGraphicFramePr>
          <p:nvPr>
            <p:extLst>
              <p:ext uri="{D42A27DB-BD31-4B8C-83A1-F6EECF244321}">
                <p14:modId xmlns:p14="http://schemas.microsoft.com/office/powerpoint/2010/main" val="4234689475"/>
              </p:ext>
            </p:extLst>
          </p:nvPr>
        </p:nvGraphicFramePr>
        <p:xfrm>
          <a:off x="197726" y="2012359"/>
          <a:ext cx="11914076" cy="3478665"/>
        </p:xfrm>
        <a:graphic>
          <a:graphicData uri="http://schemas.openxmlformats.org/drawingml/2006/table">
            <a:tbl>
              <a:tblPr>
                <a:tableStyleId>{5C22544A-7EE6-4342-B048-85BDC9FD1C3A}</a:tableStyleId>
              </a:tblPr>
              <a:tblGrid>
                <a:gridCol w="2800211">
                  <a:extLst>
                    <a:ext uri="{9D8B030D-6E8A-4147-A177-3AD203B41FA5}">
                      <a16:colId xmlns:a16="http://schemas.microsoft.com/office/drawing/2014/main" val="3347426777"/>
                    </a:ext>
                  </a:extLst>
                </a:gridCol>
                <a:gridCol w="607591">
                  <a:extLst>
                    <a:ext uri="{9D8B030D-6E8A-4147-A177-3AD203B41FA5}">
                      <a16:colId xmlns:a16="http://schemas.microsoft.com/office/drawing/2014/main" val="875671890"/>
                    </a:ext>
                  </a:extLst>
                </a:gridCol>
                <a:gridCol w="607591">
                  <a:extLst>
                    <a:ext uri="{9D8B030D-6E8A-4147-A177-3AD203B41FA5}">
                      <a16:colId xmlns:a16="http://schemas.microsoft.com/office/drawing/2014/main" val="1231598532"/>
                    </a:ext>
                  </a:extLst>
                </a:gridCol>
                <a:gridCol w="607591">
                  <a:extLst>
                    <a:ext uri="{9D8B030D-6E8A-4147-A177-3AD203B41FA5}">
                      <a16:colId xmlns:a16="http://schemas.microsoft.com/office/drawing/2014/main" val="3116134758"/>
                    </a:ext>
                  </a:extLst>
                </a:gridCol>
                <a:gridCol w="607591">
                  <a:extLst>
                    <a:ext uri="{9D8B030D-6E8A-4147-A177-3AD203B41FA5}">
                      <a16:colId xmlns:a16="http://schemas.microsoft.com/office/drawing/2014/main" val="2796678513"/>
                    </a:ext>
                  </a:extLst>
                </a:gridCol>
                <a:gridCol w="607591">
                  <a:extLst>
                    <a:ext uri="{9D8B030D-6E8A-4147-A177-3AD203B41FA5}">
                      <a16:colId xmlns:a16="http://schemas.microsoft.com/office/drawing/2014/main" val="222229179"/>
                    </a:ext>
                  </a:extLst>
                </a:gridCol>
                <a:gridCol w="607591">
                  <a:extLst>
                    <a:ext uri="{9D8B030D-6E8A-4147-A177-3AD203B41FA5}">
                      <a16:colId xmlns:a16="http://schemas.microsoft.com/office/drawing/2014/main" val="1582769549"/>
                    </a:ext>
                  </a:extLst>
                </a:gridCol>
                <a:gridCol w="607591">
                  <a:extLst>
                    <a:ext uri="{9D8B030D-6E8A-4147-A177-3AD203B41FA5}">
                      <a16:colId xmlns:a16="http://schemas.microsoft.com/office/drawing/2014/main" val="2751089908"/>
                    </a:ext>
                  </a:extLst>
                </a:gridCol>
                <a:gridCol w="607591">
                  <a:extLst>
                    <a:ext uri="{9D8B030D-6E8A-4147-A177-3AD203B41FA5}">
                      <a16:colId xmlns:a16="http://schemas.microsoft.com/office/drawing/2014/main" val="1604106643"/>
                    </a:ext>
                  </a:extLst>
                </a:gridCol>
                <a:gridCol w="607591">
                  <a:extLst>
                    <a:ext uri="{9D8B030D-6E8A-4147-A177-3AD203B41FA5}">
                      <a16:colId xmlns:a16="http://schemas.microsoft.com/office/drawing/2014/main" val="1531193460"/>
                    </a:ext>
                  </a:extLst>
                </a:gridCol>
                <a:gridCol w="607591">
                  <a:extLst>
                    <a:ext uri="{9D8B030D-6E8A-4147-A177-3AD203B41FA5}">
                      <a16:colId xmlns:a16="http://schemas.microsoft.com/office/drawing/2014/main" val="2796934304"/>
                    </a:ext>
                  </a:extLst>
                </a:gridCol>
                <a:gridCol w="607591">
                  <a:extLst>
                    <a:ext uri="{9D8B030D-6E8A-4147-A177-3AD203B41FA5}">
                      <a16:colId xmlns:a16="http://schemas.microsoft.com/office/drawing/2014/main" val="2313834577"/>
                    </a:ext>
                  </a:extLst>
                </a:gridCol>
                <a:gridCol w="607591">
                  <a:extLst>
                    <a:ext uri="{9D8B030D-6E8A-4147-A177-3AD203B41FA5}">
                      <a16:colId xmlns:a16="http://schemas.microsoft.com/office/drawing/2014/main" val="1330327679"/>
                    </a:ext>
                  </a:extLst>
                </a:gridCol>
                <a:gridCol w="607591">
                  <a:extLst>
                    <a:ext uri="{9D8B030D-6E8A-4147-A177-3AD203B41FA5}">
                      <a16:colId xmlns:a16="http://schemas.microsoft.com/office/drawing/2014/main" val="988016917"/>
                    </a:ext>
                  </a:extLst>
                </a:gridCol>
                <a:gridCol w="607591">
                  <a:extLst>
                    <a:ext uri="{9D8B030D-6E8A-4147-A177-3AD203B41FA5}">
                      <a16:colId xmlns:a16="http://schemas.microsoft.com/office/drawing/2014/main" val="3449812934"/>
                    </a:ext>
                  </a:extLst>
                </a:gridCol>
                <a:gridCol w="607591">
                  <a:extLst>
                    <a:ext uri="{9D8B030D-6E8A-4147-A177-3AD203B41FA5}">
                      <a16:colId xmlns:a16="http://schemas.microsoft.com/office/drawing/2014/main" val="1999469526"/>
                    </a:ext>
                  </a:extLst>
                </a:gridCol>
              </a:tblGrid>
              <a:tr h="348391">
                <a:tc>
                  <a:txBody>
                    <a:bodyPr/>
                    <a:lstStyle/>
                    <a:p>
                      <a:pPr algn="l" rtl="0" fontAlgn="ctr"/>
                      <a:endParaRPr lang="en-GB" sz="1400" u="none" strike="noStrike" kern="1200" noProof="0" dirty="0">
                        <a:solidFill>
                          <a:srgbClr val="002060"/>
                        </a:solidFill>
                        <a:effectLst/>
                        <a:latin typeface="Fira Sans" panose="020B0503050000020004" pitchFamily="34" charset="0"/>
                        <a:ea typeface="+mn-ea"/>
                        <a:cs typeface="Calibri Light" panose="020F0302020204030204" pitchFamily="34" charset="0"/>
                      </a:endParaRP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100" b="1" u="none" strike="noStrike" noProof="0">
                          <a:solidFill>
                            <a:schemeClr val="bg1"/>
                          </a:solidFill>
                          <a:effectLst/>
                          <a:latin typeface="Fira Sans" panose="020B0503050000020004" pitchFamily="34" charset="0"/>
                          <a:ea typeface="+mn-ea"/>
                          <a:cs typeface="Calibri Light" panose="020F0302020204030204" pitchFamily="34" charset="0"/>
                        </a:rPr>
                        <a:t>TOTAL</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3B2B4D"/>
                    </a:solidFill>
                  </a:tcPr>
                </a:tc>
                <a:tc>
                  <a:txBody>
                    <a:bodyPr/>
                    <a:lstStyle/>
                    <a:p>
                      <a:pPr algn="ctr"/>
                      <a:r>
                        <a:rPr lang="fr-FR" sz="1100" b="1" u="none" strike="noStrike" noProof="0">
                          <a:solidFill>
                            <a:srgbClr val="3B2B4D"/>
                          </a:solidFill>
                          <a:effectLst/>
                          <a:latin typeface="Fira Sans" panose="020B0503050000020004" pitchFamily="34" charset="0"/>
                          <a:ea typeface="+mn-ea"/>
                          <a:cs typeface="Calibri Light" panose="020F0302020204030204" pitchFamily="34" charset="0"/>
                        </a:rPr>
                        <a:t>ÉTATS-UNIS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000" b="1" u="none" strike="noStrike" noProof="0" dirty="0">
                          <a:solidFill>
                            <a:srgbClr val="3B2B4D"/>
                          </a:solidFill>
                          <a:effectLst/>
                          <a:latin typeface="Fira Sans" panose="020B0503050000020004" pitchFamily="34" charset="0"/>
                          <a:ea typeface="+mn-ea"/>
                          <a:cs typeface="Calibri Light" panose="020F0302020204030204" pitchFamily="34" charset="0"/>
                        </a:rPr>
                        <a:t>AMÉRIQUE LATINE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Brésil</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dirty="0">
                          <a:solidFill>
                            <a:srgbClr val="3B2B4D"/>
                          </a:solidFill>
                          <a:effectLst/>
                          <a:latin typeface="Fira Sans" panose="020B0503050000020004" pitchFamily="34" charset="0"/>
                          <a:ea typeface="+mn-ea"/>
                          <a:cs typeface="Calibri Light" panose="020F0302020204030204" pitchFamily="34" charset="0"/>
                        </a:rPr>
                        <a:t>Mexique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1" u="none" strike="noStrike" noProof="0">
                          <a:solidFill>
                            <a:srgbClr val="3B2B4D"/>
                          </a:solidFill>
                          <a:effectLst/>
                          <a:latin typeface="Fira Sans" panose="020B0503050000020004" pitchFamily="34" charset="0"/>
                          <a:ea typeface="+mn-ea"/>
                          <a:cs typeface="Calibri Light" panose="020F0302020204030204" pitchFamily="34" charset="0"/>
                        </a:rPr>
                        <a:t>EUROPE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France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u="none" strike="noStrike" noProof="0" dirty="0">
                          <a:solidFill>
                            <a:srgbClr val="3B2B4D"/>
                          </a:solidFill>
                          <a:effectLst/>
                          <a:latin typeface="Fira Sans" panose="020B0503050000020004" pitchFamily="34" charset="0"/>
                          <a:ea typeface="+mn-ea"/>
                          <a:cs typeface="Calibri Light" panose="020F0302020204030204" pitchFamily="34" charset="0"/>
                        </a:rPr>
                        <a:t>Allemagne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Italie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Portugal</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Pologne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Finlande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fr-FR" sz="1100" b="1" u="none" strike="noStrike" noProof="0">
                          <a:solidFill>
                            <a:srgbClr val="3B2B4D"/>
                          </a:solidFill>
                          <a:effectLst/>
                          <a:latin typeface="Fira Sans" panose="020B0503050000020004" pitchFamily="34" charset="0"/>
                          <a:ea typeface="+mn-ea"/>
                          <a:cs typeface="Calibri Light" panose="020F0302020204030204" pitchFamily="34" charset="0"/>
                        </a:rPr>
                        <a:t>ASIE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Chine</a:t>
                      </a:r>
                    </a:p>
                  </a:txBody>
                  <a:tcPr marL="0" marR="0" marT="0"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Vietnam</a:t>
                      </a:r>
                    </a:p>
                  </a:txBody>
                  <a:tcPr marL="0" marR="0" marT="0"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r h="148591">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Base</a:t>
                      </a:r>
                    </a:p>
                  </a:txBody>
                  <a:tcPr marL="0" marR="0" marT="0" marB="0" anchor="ctr">
                    <a:lnL w="12700" cap="flat" cmpd="sng" algn="ctr">
                      <a:noFill/>
                      <a:prstDash val="sysDot"/>
                      <a:round/>
                      <a:headEnd type="none" w="med" len="med"/>
                      <a:tailEnd type="none" w="med" len="med"/>
                    </a:lnL>
                    <a:lnR w="12700" cmpd="sng">
                      <a:noFill/>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3 872</a:t>
                      </a:r>
                    </a:p>
                  </a:txBody>
                  <a:tcPr marL="6351" marR="6351" marT="6351" marB="0" anchor="ctr">
                    <a:lnL w="12700" cmpd="sng">
                      <a:noFill/>
                    </a:lnL>
                    <a:lnR w="12700" cmpd="sng">
                      <a:noFill/>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788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520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1 824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537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246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998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507</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491</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7367128"/>
                  </a:ext>
                </a:extLst>
              </a:tr>
              <a:tr h="641815">
                <a:tc>
                  <a:txBody>
                    <a:bodyPr/>
                    <a:lstStyle/>
                    <a:p>
                      <a:pPr algn="r" rtl="0" fontAlgn="ctr"/>
                      <a:r>
                        <a:rPr lang="fr-FR" sz="1200" b="1" i="0" u="none" strike="noStrike" noProof="0">
                          <a:solidFill>
                            <a:srgbClr val="200F40"/>
                          </a:solidFill>
                          <a:effectLst/>
                          <a:latin typeface="Fira Sans" panose="020B0503050000020004" pitchFamily="34" charset="0"/>
                        </a:rPr>
                        <a:t>% ont reçu TOUTES CES INFORMATIONS, au moins une fois</a:t>
                      </a:r>
                    </a:p>
                  </a:txBody>
                  <a:tcPr marL="0" marR="0" marT="0" marB="0" anchor="ctr">
                    <a:lnL w="12700" cap="flat" cmpd="sng" algn="ctr">
                      <a:noFill/>
                      <a:prstDash val="sysDot"/>
                      <a:round/>
                      <a:headEnd type="none" w="med" len="med"/>
                      <a:tailEnd type="none" w="med" len="med"/>
                    </a:lnL>
                    <a:lnR w="12700" cap="flat" cmpd="sng" algn="ctr">
                      <a:solidFill>
                        <a:srgbClr val="F6EDE6"/>
                      </a:solidFill>
                      <a:prstDash val="sysDot"/>
                      <a:round/>
                      <a:headEnd type="none" w="med" len="med"/>
                      <a:tailEnd type="none" w="med" len="med"/>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30</a:t>
                      </a:r>
                    </a:p>
                  </a:txBody>
                  <a:tcPr marL="6351" marR="6351" marT="6351" marB="0" anchor="ctr">
                    <a:lnL w="12700" cap="flat" cmpd="sng" algn="ctr">
                      <a:solidFill>
                        <a:srgbClr val="F6EDE6"/>
                      </a:solidFill>
                      <a:prstDash val="sysDot"/>
                      <a:round/>
                      <a:headEnd type="none" w="med" len="med"/>
                      <a:tailEnd type="none" w="med" len="med"/>
                    </a:lnL>
                    <a:lnR w="12700" cmpd="sng">
                      <a:noFill/>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rPr>
                        <a:t>20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36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39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22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17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15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27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24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18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54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50</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59</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solidFill>
                      <a:srgbClr val="F2E9E2"/>
                    </a:solidFill>
                  </a:tcPr>
                </a:tc>
                <a:extLst>
                  <a:ext uri="{0D108BD9-81ED-4DB2-BD59-A6C34878D82A}">
                    <a16:rowId xmlns:a16="http://schemas.microsoft.com/office/drawing/2014/main" val="3106415858"/>
                  </a:ext>
                </a:extLst>
              </a:tr>
              <a:tr h="641815">
                <a:tc>
                  <a:txBody>
                    <a:bodyPr/>
                    <a:lstStyle/>
                    <a:p>
                      <a:pPr algn="r" rtl="0" fontAlgn="ctr"/>
                      <a:r>
                        <a:rPr lang="fr-FR" sz="1100" b="0" i="0" u="none" strike="noStrike" noProof="0">
                          <a:solidFill>
                            <a:srgbClr val="29193E"/>
                          </a:solidFill>
                          <a:effectLst/>
                          <a:latin typeface="Fira Sans" panose="020B0503050000020004" pitchFamily="34" charset="0"/>
                        </a:rPr>
                        <a:t>Vous sensibiliser sur l’importance de préserver le plus possible l’équilibre de votre microbiote vaginal</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40</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rPr>
                        <a:t>28</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49</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45</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52</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30</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25</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19</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37</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42</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32</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26</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66</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61</a:t>
                      </a:r>
                    </a:p>
                  </a:txBody>
                  <a:tcPr marL="6351" marR="6351" marT="6351" marB="0" anchor="ctr">
                    <a:lnL w="12700" cmpd="sng">
                      <a:noFill/>
                    </a:lnL>
                    <a:lnR w="12700" cap="flat" cmpd="sng" algn="ctr">
                      <a:noFill/>
                      <a:prstDash val="sysDot"/>
                      <a:round/>
                      <a:headEnd type="none" w="med" len="med"/>
                      <a:tailEnd type="none" w="med" len="med"/>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71</a:t>
                      </a:r>
                    </a:p>
                  </a:txBody>
                  <a:tcPr marL="6351" marR="6351" marT="6351" marB="0" anchor="ctr">
                    <a:lnL w="12700" cmpd="sng">
                      <a:noFill/>
                    </a:lnL>
                    <a:lnR w="12700" cap="flat" cmpd="sng" algn="ctr">
                      <a:noFill/>
                      <a:prstDash val="sysDot"/>
                      <a:round/>
                      <a:headEnd type="none" w="med" len="med"/>
                      <a:tailEnd type="none" w="med" len="med"/>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876157">
                <a:tc>
                  <a:txBody>
                    <a:bodyPr/>
                    <a:lstStyle/>
                    <a:p>
                      <a:pPr algn="r" rtl="0" fontAlgn="ctr"/>
                      <a:r>
                        <a:rPr lang="fr-FR" sz="1100" b="0" i="0" u="none" strike="noStrike" noProof="0">
                          <a:solidFill>
                            <a:srgbClr val="29193E"/>
                          </a:solidFill>
                          <a:effectLst/>
                          <a:latin typeface="Fira Sans" panose="020B0503050000020004" pitchFamily="34" charset="0"/>
                        </a:rPr>
                        <a:t>Vous expliquer les bons comportements à avoir pour maintenir le plus possible un bon équilibre au sein de votre microbiote vaginal</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40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rPr>
                        <a:t>27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50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47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52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30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25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20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31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28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65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62</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67</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6761963"/>
                  </a:ext>
                </a:extLst>
              </a:tr>
              <a:tr h="821896">
                <a:tc>
                  <a:txBody>
                    <a:bodyPr/>
                    <a:lstStyle/>
                    <a:p>
                      <a:pPr algn="r" rtl="0" fontAlgn="ctr"/>
                      <a:r>
                        <a:rPr lang="fr-FR" sz="1100" b="0" i="0" u="none" strike="noStrike" noProof="0">
                          <a:solidFill>
                            <a:srgbClr val="29193E"/>
                          </a:solidFill>
                          <a:effectLst/>
                          <a:latin typeface="Fira Sans" panose="020B0503050000020004" pitchFamily="34" charset="0"/>
                        </a:rPr>
                        <a:t>Vous expliquer ce qu’est le microbiote, ainsi que son rôle et sa fonction</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36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rPr>
                        <a:t>24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42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45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27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21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19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29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21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63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55</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dirty="0">
                          <a:solidFill>
                            <a:srgbClr val="CAD300"/>
                          </a:solidFill>
                          <a:effectLst/>
                          <a:latin typeface="Fira Sans" panose="020B0503050000020004" pitchFamily="34" charset="0"/>
                          <a:ea typeface="+mn-ea"/>
                          <a:cs typeface="+mn-cs"/>
                        </a:rPr>
                        <a:t>71</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9803906"/>
                  </a:ext>
                </a:extLst>
              </a:tr>
            </a:tbl>
          </a:graphicData>
        </a:graphic>
      </p:graphicFrame>
      <p:graphicFrame>
        <p:nvGraphicFramePr>
          <p:cNvPr id="8" name="Tableau 7">
            <a:extLst>
              <a:ext uri="{FF2B5EF4-FFF2-40B4-BE49-F238E27FC236}">
                <a16:creationId xmlns:a16="http://schemas.microsoft.com/office/drawing/2014/main" id="{215233CE-8256-6A31-70BE-AE15C72811C9}"/>
              </a:ext>
            </a:extLst>
          </p:cNvPr>
          <p:cNvGraphicFramePr>
            <a:graphicFrameLocks noGrp="1"/>
          </p:cNvGraphicFramePr>
          <p:nvPr/>
        </p:nvGraphicFramePr>
        <p:xfrm>
          <a:off x="1" y="2012357"/>
          <a:ext cx="1592004" cy="411480"/>
        </p:xfrm>
        <a:graphic>
          <a:graphicData uri="http://schemas.openxmlformats.org/drawingml/2006/table">
            <a:tbl>
              <a:tblPr firstRow="1" bandRow="1">
                <a:tableStyleId>{5C22544A-7EE6-4342-B048-85BDC9FD1C3A}</a:tableStyleId>
              </a:tblPr>
              <a:tblGrid>
                <a:gridCol w="1592004">
                  <a:extLst>
                    <a:ext uri="{9D8B030D-6E8A-4147-A177-3AD203B41FA5}">
                      <a16:colId xmlns:a16="http://schemas.microsoft.com/office/drawing/2014/main" val="1778144427"/>
                    </a:ext>
                  </a:extLst>
                </a:gridCol>
              </a:tblGrid>
              <a:tr h="406400">
                <a:tc>
                  <a:txBody>
                    <a:bodyPr/>
                    <a:lstStyle/>
                    <a:p>
                      <a:pPr algn="ctr" fontAlgn="ctr"/>
                      <a:r>
                        <a:rPr lang="fr-FR" sz="1900" b="1" i="0" u="none" strike="noStrike" cap="none" noProof="0">
                          <a:solidFill>
                            <a:schemeClr val="bg1"/>
                          </a:solidFill>
                          <a:latin typeface="Fira Sans"/>
                          <a:ea typeface="+mn-ea"/>
                          <a:cs typeface="Calibri Light" panose="020F0302020204030204" pitchFamily="34" charset="0"/>
                          <a:sym typeface="Arial"/>
                        </a:rPr>
                        <a:t>% Oui</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B81179"/>
                    </a:solidFill>
                  </a:tcPr>
                </a:tc>
                <a:extLst>
                  <a:ext uri="{0D108BD9-81ED-4DB2-BD59-A6C34878D82A}">
                    <a16:rowId xmlns:a16="http://schemas.microsoft.com/office/drawing/2014/main" val="1673595827"/>
                  </a:ext>
                </a:extLst>
              </a:tr>
            </a:tbl>
          </a:graphicData>
        </a:graphic>
      </p:graphicFrame>
      <p:graphicFrame>
        <p:nvGraphicFramePr>
          <p:cNvPr id="9" name="Tableau 8">
            <a:extLst>
              <a:ext uri="{FF2B5EF4-FFF2-40B4-BE49-F238E27FC236}">
                <a16:creationId xmlns:a16="http://schemas.microsoft.com/office/drawing/2014/main" id="{D1156E05-EC93-2C95-1E37-FAE0CB296FBB}"/>
              </a:ext>
            </a:extLst>
          </p:cNvPr>
          <p:cNvGraphicFramePr>
            <a:graphicFrameLocks noGrp="1"/>
          </p:cNvGraphicFramePr>
          <p:nvPr/>
        </p:nvGraphicFramePr>
        <p:xfrm>
          <a:off x="3090787" y="6251733"/>
          <a:ext cx="4685182" cy="432000"/>
        </p:xfrm>
        <a:graphic>
          <a:graphicData uri="http://schemas.openxmlformats.org/drawingml/2006/table">
            <a:tbl>
              <a:tblPr firstRow="1" bandRow="1">
                <a:tableStyleId>{5C22544A-7EE6-4342-B048-85BDC9FD1C3A}</a:tableStyleId>
              </a:tblPr>
              <a:tblGrid>
                <a:gridCol w="2342591">
                  <a:extLst>
                    <a:ext uri="{9D8B030D-6E8A-4147-A177-3AD203B41FA5}">
                      <a16:colId xmlns:a16="http://schemas.microsoft.com/office/drawing/2014/main" val="1778144427"/>
                    </a:ext>
                  </a:extLst>
                </a:gridCol>
                <a:gridCol w="2342591">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0" name="Ellipse 9">
            <a:extLst>
              <a:ext uri="{FF2B5EF4-FFF2-40B4-BE49-F238E27FC236}">
                <a16:creationId xmlns:a16="http://schemas.microsoft.com/office/drawing/2014/main" id="{3F40D50C-A12D-6CE8-97C6-838F05939809}"/>
              </a:ext>
            </a:extLst>
          </p:cNvPr>
          <p:cNvSpPr/>
          <p:nvPr/>
        </p:nvSpPr>
        <p:spPr>
          <a:xfrm>
            <a:off x="3125235" y="6404227"/>
            <a:ext cx="144000" cy="141532"/>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1" name="Ellipse 10">
            <a:extLst>
              <a:ext uri="{FF2B5EF4-FFF2-40B4-BE49-F238E27FC236}">
                <a16:creationId xmlns:a16="http://schemas.microsoft.com/office/drawing/2014/main" id="{20566FBA-182A-464E-4DB0-8D0C5325DD76}"/>
              </a:ext>
            </a:extLst>
          </p:cNvPr>
          <p:cNvSpPr/>
          <p:nvPr/>
        </p:nvSpPr>
        <p:spPr>
          <a:xfrm>
            <a:off x="5478589" y="6404227"/>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C107"/>
              </a:solidFill>
              <a:latin typeface="Arial"/>
              <a:sym typeface="Arial"/>
            </a:endParaRPr>
          </a:p>
        </p:txBody>
      </p:sp>
      <p:sp>
        <p:nvSpPr>
          <p:cNvPr id="2" name="Google Shape;115;p17">
            <a:extLst>
              <a:ext uri="{FF2B5EF4-FFF2-40B4-BE49-F238E27FC236}">
                <a16:creationId xmlns:a16="http://schemas.microsoft.com/office/drawing/2014/main" id="{6C0884F6-E4F8-6B32-EA52-55A175106D7A}"/>
              </a:ext>
            </a:extLst>
          </p:cNvPr>
          <p:cNvSpPr txBox="1"/>
          <p:nvPr/>
        </p:nvSpPr>
        <p:spPr>
          <a:xfrm>
            <a:off x="585216" y="236900"/>
            <a:ext cx="10863984"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dirty="0">
                <a:solidFill>
                  <a:srgbClr val="29193E"/>
                </a:solidFill>
                <a:latin typeface="Fira Sans ExtraBold"/>
                <a:ea typeface="Fira Sans ExtraBold"/>
                <a:cs typeface="Fira Sans ExtraBold"/>
                <a:sym typeface="Fira Sans ExtraBold"/>
              </a:rPr>
              <a:t>Parmi les femmes, ce sont les répondantes d’Amérique latine et d’Asie qui sont les plus susceptibles de déclarer avoir reçu des informations sur le microbiote vaginal de la part de professionnels de santé.</a:t>
            </a:r>
          </a:p>
        </p:txBody>
      </p:sp>
      <p:sp>
        <p:nvSpPr>
          <p:cNvPr id="5" name="Google Shape;116;p17">
            <a:extLst>
              <a:ext uri="{FF2B5EF4-FFF2-40B4-BE49-F238E27FC236}">
                <a16:creationId xmlns:a16="http://schemas.microsoft.com/office/drawing/2014/main" id="{E3DE7AE1-F43A-482A-71CE-FE776563C60F}"/>
              </a:ext>
            </a:extLst>
          </p:cNvPr>
          <p:cNvSpPr txBox="1"/>
          <p:nvPr/>
        </p:nvSpPr>
        <p:spPr>
          <a:xfrm>
            <a:off x="720000" y="1085804"/>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a:solidFill>
                  <a:srgbClr val="A59DAE"/>
                </a:solidFill>
                <a:latin typeface="Fira Sans"/>
                <a:ea typeface="Fira Sans"/>
                <a:cs typeface="Fira Sans"/>
                <a:sym typeface="Fira Sans"/>
              </a:rPr>
              <a:t>Des professionnels de santé vous ont-ils parlé des points suivants ? * </a:t>
            </a:r>
          </a:p>
          <a:p>
            <a:pPr defTabSz="1219170">
              <a:buClr>
                <a:srgbClr val="000000"/>
              </a:buClr>
              <a:defRPr/>
            </a:pPr>
            <a:r>
              <a:rPr lang="fr-FR" sz="1333" i="1">
                <a:solidFill>
                  <a:srgbClr val="A59DAE"/>
                </a:solidFill>
                <a:latin typeface="Fira Sans"/>
                <a:ea typeface="Fira Sans"/>
                <a:cs typeface="Fira Sans"/>
                <a:sym typeface="Fira Sans"/>
              </a:rPr>
              <a:t>Base : Femmes (n = 3 872)</a:t>
            </a:r>
          </a:p>
        </p:txBody>
      </p:sp>
      <p:pic>
        <p:nvPicPr>
          <p:cNvPr id="12" name="Graphique 11" descr="Faire un zoom avant contour">
            <a:extLst>
              <a:ext uri="{FF2B5EF4-FFF2-40B4-BE49-F238E27FC236}">
                <a16:creationId xmlns:a16="http://schemas.microsoft.com/office/drawing/2014/main" id="{5A9D9A28-7535-F5EE-D185-8911FC53984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596422">
            <a:off x="92625" y="999777"/>
            <a:ext cx="483260" cy="483260"/>
          </a:xfrm>
          <a:prstGeom prst="rect">
            <a:avLst/>
          </a:prstGeom>
        </p:spPr>
      </p:pic>
      <p:pic>
        <p:nvPicPr>
          <p:cNvPr id="13" name="Graphique 12" descr="Profil silhouette féminine">
            <a:extLst>
              <a:ext uri="{FF2B5EF4-FFF2-40B4-BE49-F238E27FC236}">
                <a16:creationId xmlns:a16="http://schemas.microsoft.com/office/drawing/2014/main" id="{D9AA51B5-3253-7605-CC41-5EBC4025B22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71800" y="92431"/>
            <a:ext cx="639997" cy="640000"/>
          </a:xfrm>
          <a:prstGeom prst="rect">
            <a:avLst/>
          </a:prstGeom>
        </p:spPr>
      </p:pic>
      <p:sp>
        <p:nvSpPr>
          <p:cNvPr id="17" name="ZoneTexte 6">
            <a:extLst>
              <a:ext uri="{FF2B5EF4-FFF2-40B4-BE49-F238E27FC236}">
                <a16:creationId xmlns:a16="http://schemas.microsoft.com/office/drawing/2014/main" id="{1C635A8E-D361-75C7-6FD5-B4F3B6092D8C}"/>
              </a:ext>
            </a:extLst>
          </p:cNvPr>
          <p:cNvSpPr txBox="1"/>
          <p:nvPr/>
        </p:nvSpPr>
        <p:spPr>
          <a:xfrm>
            <a:off x="658515" y="6260506"/>
            <a:ext cx="2145645" cy="420756"/>
          </a:xfrm>
          <a:prstGeom prst="rect">
            <a:avLst/>
          </a:prstGeom>
          <a:noFill/>
        </p:spPr>
        <p:txBody>
          <a:bodyPr wrap="square">
            <a:spAutoFit/>
          </a:bodyPr>
          <a:lstStyle/>
          <a:p>
            <a:pPr defTabSz="1219170">
              <a:defRPr/>
            </a:pPr>
            <a:r>
              <a:rPr lang="fr-FR" sz="1067" b="1" dirty="0">
                <a:solidFill>
                  <a:srgbClr val="29193E"/>
                </a:solidFill>
                <a:latin typeface="Fira Sans Condensed Thin" panose="020B0303050000020004" pitchFamily="34" charset="0"/>
                <a:ea typeface="Fira Sans ExtraBold"/>
                <a:cs typeface="Fira Sans ExtraBold"/>
                <a:sym typeface="Fira Sans ExtraBold"/>
              </a:rPr>
              <a:t>*La formulation de cette question été légèrement modifiée cette année</a:t>
            </a:r>
          </a:p>
        </p:txBody>
      </p:sp>
    </p:spTree>
    <p:extLst>
      <p:ext uri="{BB962C8B-B14F-4D97-AF65-F5344CB8AC3E}">
        <p14:creationId xmlns:p14="http://schemas.microsoft.com/office/powerpoint/2010/main" val="9466246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1">
          <a:extLst>
            <a:ext uri="{FF2B5EF4-FFF2-40B4-BE49-F238E27FC236}">
              <a16:creationId xmlns:a16="http://schemas.microsoft.com/office/drawing/2014/main" id="{DEC5B9BE-2061-DF7C-E5B5-F9C6814B9012}"/>
            </a:ext>
          </a:extLst>
        </p:cNvPr>
        <p:cNvGrpSpPr/>
        <p:nvPr/>
      </p:nvGrpSpPr>
      <p:grpSpPr>
        <a:xfrm>
          <a:off x="0" y="0"/>
          <a:ext cx="0" cy="0"/>
          <a:chOff x="0" y="0"/>
          <a:chExt cx="0" cy="0"/>
        </a:xfrm>
      </p:grpSpPr>
      <p:sp>
        <p:nvSpPr>
          <p:cNvPr id="115" name="Google Shape;115;p17">
            <a:extLst>
              <a:ext uri="{FF2B5EF4-FFF2-40B4-BE49-F238E27FC236}">
                <a16:creationId xmlns:a16="http://schemas.microsoft.com/office/drawing/2014/main" id="{A1C2F5F1-41C7-9F85-B7D4-ED4FD2697821}"/>
              </a:ext>
            </a:extLst>
          </p:cNvPr>
          <p:cNvSpPr txBox="1"/>
          <p:nvPr/>
        </p:nvSpPr>
        <p:spPr>
          <a:xfrm>
            <a:off x="720000" y="239591"/>
            <a:ext cx="10729200" cy="492400"/>
          </a:xfrm>
          <a:prstGeom prst="rect">
            <a:avLst/>
          </a:prstGeom>
          <a:noFill/>
          <a:ln>
            <a:noFill/>
          </a:ln>
        </p:spPr>
        <p:txBody>
          <a:bodyPr spcFirstLastPara="1" wrap="square" lIns="0" tIns="96000" rIns="0" bIns="96000" anchor="t" anchorCtr="0">
            <a:noAutofit/>
          </a:bodyPr>
          <a:lstStyle/>
          <a:p>
            <a:pPr defTabSz="1219170">
              <a:defRPr/>
            </a:pPr>
            <a:r>
              <a:rPr lang="fr-FR" sz="2133">
                <a:solidFill>
                  <a:srgbClr val="29193E"/>
                </a:solidFill>
                <a:latin typeface="Fira Sans ExtraBold"/>
                <a:ea typeface="Fira Sans ExtraBold"/>
                <a:cs typeface="Fira Sans ExtraBold"/>
                <a:sym typeface="Fira Sans ExtraBold"/>
              </a:rPr>
              <a:t>Au cours des deux dernières années, les informations fournies par les professionnels de santé aux femmes concernant le microbiote vaginal n’ont guère évolué.</a:t>
            </a:r>
          </a:p>
        </p:txBody>
      </p:sp>
      <p:sp>
        <p:nvSpPr>
          <p:cNvPr id="2" name="Google Shape;116;p17">
            <a:extLst>
              <a:ext uri="{FF2B5EF4-FFF2-40B4-BE49-F238E27FC236}">
                <a16:creationId xmlns:a16="http://schemas.microsoft.com/office/drawing/2014/main" id="{ED0BAF97-9228-2782-389E-8B3851E4F5B2}"/>
              </a:ext>
            </a:extLst>
          </p:cNvPr>
          <p:cNvSpPr txBox="1"/>
          <p:nvPr/>
        </p:nvSpPr>
        <p:spPr>
          <a:xfrm>
            <a:off x="720000" y="1073107"/>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a:solidFill>
                  <a:srgbClr val="A59DAE"/>
                </a:solidFill>
                <a:latin typeface="Fira Sans"/>
                <a:ea typeface="Fira Sans"/>
                <a:cs typeface="Fira Sans"/>
                <a:sym typeface="Fira Sans"/>
              </a:rPr>
              <a:t>Des professionnels de santé vous ont-ils parlé des points suivants ? </a:t>
            </a:r>
          </a:p>
          <a:p>
            <a:pPr defTabSz="1219170">
              <a:buClr>
                <a:srgbClr val="000000"/>
              </a:buClr>
              <a:defRPr/>
            </a:pPr>
            <a:r>
              <a:rPr lang="fr-FR" sz="1333" i="1">
                <a:solidFill>
                  <a:srgbClr val="A59DAE"/>
                </a:solidFill>
                <a:latin typeface="Fira Sans"/>
                <a:ea typeface="Fira Sans"/>
                <a:cs typeface="Fira Sans"/>
                <a:sym typeface="Fira Sans"/>
              </a:rPr>
              <a:t>Base : Femmes (n = 3 872)</a:t>
            </a:r>
          </a:p>
        </p:txBody>
      </p:sp>
      <p:sp>
        <p:nvSpPr>
          <p:cNvPr id="7" name="ZoneTexte 6">
            <a:extLst>
              <a:ext uri="{FF2B5EF4-FFF2-40B4-BE49-F238E27FC236}">
                <a16:creationId xmlns:a16="http://schemas.microsoft.com/office/drawing/2014/main" id="{79341701-40A0-5691-9512-8CD88AD120E9}"/>
              </a:ext>
            </a:extLst>
          </p:cNvPr>
          <p:cNvSpPr txBox="1"/>
          <p:nvPr/>
        </p:nvSpPr>
        <p:spPr>
          <a:xfrm>
            <a:off x="634353" y="6349417"/>
            <a:ext cx="4376559" cy="256545"/>
          </a:xfrm>
          <a:prstGeom prst="rect">
            <a:avLst/>
          </a:prstGeom>
          <a:noFill/>
        </p:spPr>
        <p:txBody>
          <a:bodyPr wrap="square">
            <a:spAutoFit/>
          </a:bodyPr>
          <a:lstStyle/>
          <a:p>
            <a:pPr defTabSz="1219170">
              <a:defRPr/>
            </a:pPr>
            <a:r>
              <a:rPr lang="fr-FR" sz="1067" b="1" dirty="0">
                <a:solidFill>
                  <a:srgbClr val="29193E"/>
                </a:solidFill>
                <a:latin typeface="Fira Sans Condensed Thin" panose="020B0303050000020004" pitchFamily="34" charset="0"/>
                <a:ea typeface="Fira Sans ExtraBold"/>
                <a:cs typeface="Fira Sans ExtraBold"/>
                <a:sym typeface="Fira Sans ExtraBold"/>
              </a:rPr>
              <a:t>* La formulation de cette question été légèrement modifiée cette année</a:t>
            </a:r>
          </a:p>
        </p:txBody>
      </p:sp>
      <p:pic>
        <p:nvPicPr>
          <p:cNvPr id="5" name="Graphique 4" descr="Profil silhouette féminine">
            <a:extLst>
              <a:ext uri="{FF2B5EF4-FFF2-40B4-BE49-F238E27FC236}">
                <a16:creationId xmlns:a16="http://schemas.microsoft.com/office/drawing/2014/main" id="{A04D27C2-7843-31AF-DFC5-E68DD9D69F9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71800" y="92431"/>
            <a:ext cx="639997" cy="640000"/>
          </a:xfrm>
          <a:prstGeom prst="rect">
            <a:avLst/>
          </a:prstGeom>
        </p:spPr>
      </p:pic>
      <p:grpSp>
        <p:nvGrpSpPr>
          <p:cNvPr id="4" name="Groupe 3">
            <a:extLst>
              <a:ext uri="{FF2B5EF4-FFF2-40B4-BE49-F238E27FC236}">
                <a16:creationId xmlns:a16="http://schemas.microsoft.com/office/drawing/2014/main" id="{5147E3C3-F166-E33D-06F4-FF054101957A}"/>
              </a:ext>
            </a:extLst>
          </p:cNvPr>
          <p:cNvGrpSpPr/>
          <p:nvPr/>
        </p:nvGrpSpPr>
        <p:grpSpPr>
          <a:xfrm>
            <a:off x="172699" y="1063829"/>
            <a:ext cx="384000" cy="384000"/>
            <a:chOff x="8267700" y="98425"/>
            <a:chExt cx="655638" cy="657225"/>
          </a:xfrm>
          <a:solidFill>
            <a:srgbClr val="3B2B4D"/>
          </a:solidFill>
        </p:grpSpPr>
        <p:sp>
          <p:nvSpPr>
            <p:cNvPr id="6" name="Freeform 6">
              <a:extLst>
                <a:ext uri="{FF2B5EF4-FFF2-40B4-BE49-F238E27FC236}">
                  <a16:creationId xmlns:a16="http://schemas.microsoft.com/office/drawing/2014/main" id="{CF02C428-176D-8115-94CA-46E23CEA5CFF}"/>
                </a:ext>
              </a:extLst>
            </p:cNvPr>
            <p:cNvSpPr>
              <a:spLocks noEditPoints="1"/>
            </p:cNvSpPr>
            <p:nvPr/>
          </p:nvSpPr>
          <p:spPr bwMode="auto">
            <a:xfrm>
              <a:off x="8267700" y="98425"/>
              <a:ext cx="655638" cy="657225"/>
            </a:xfrm>
            <a:custGeom>
              <a:avLst/>
              <a:gdLst>
                <a:gd name="T0" fmla="*/ 1238 w 1239"/>
                <a:gd name="T1" fmla="*/ 1158 h 1242"/>
                <a:gd name="T2" fmla="*/ 1218 w 1239"/>
                <a:gd name="T3" fmla="*/ 1221 h 1242"/>
                <a:gd name="T4" fmla="*/ 1169 w 1239"/>
                <a:gd name="T5" fmla="*/ 1242 h 1242"/>
                <a:gd name="T6" fmla="*/ 907 w 1239"/>
                <a:gd name="T7" fmla="*/ 1010 h 1242"/>
                <a:gd name="T8" fmla="*/ 524 w 1239"/>
                <a:gd name="T9" fmla="*/ 0 h 1242"/>
                <a:gd name="T10" fmla="*/ 654 w 1239"/>
                <a:gd name="T11" fmla="*/ 16 h 1242"/>
                <a:gd name="T12" fmla="*/ 773 w 1239"/>
                <a:gd name="T13" fmla="*/ 64 h 1242"/>
                <a:gd name="T14" fmla="*/ 876 w 1239"/>
                <a:gd name="T15" fmla="*/ 136 h 1242"/>
                <a:gd name="T16" fmla="*/ 957 w 1239"/>
                <a:gd name="T17" fmla="*/ 231 h 1242"/>
                <a:gd name="T18" fmla="*/ 1016 w 1239"/>
                <a:gd name="T19" fmla="*/ 345 h 1242"/>
                <a:gd name="T20" fmla="*/ 1045 w 1239"/>
                <a:gd name="T21" fmla="*/ 471 h 1242"/>
                <a:gd name="T22" fmla="*/ 1046 w 1239"/>
                <a:gd name="T23" fmla="*/ 570 h 1242"/>
                <a:gd name="T24" fmla="*/ 1026 w 1239"/>
                <a:gd name="T25" fmla="*/ 676 h 1242"/>
                <a:gd name="T26" fmla="*/ 985 w 1239"/>
                <a:gd name="T27" fmla="*/ 773 h 1242"/>
                <a:gd name="T28" fmla="*/ 978 w 1239"/>
                <a:gd name="T29" fmla="*/ 882 h 1242"/>
                <a:gd name="T30" fmla="*/ 808 w 1239"/>
                <a:gd name="T31" fmla="*/ 966 h 1242"/>
                <a:gd name="T32" fmla="*/ 714 w 1239"/>
                <a:gd name="T33" fmla="*/ 1015 h 1242"/>
                <a:gd name="T34" fmla="*/ 611 w 1239"/>
                <a:gd name="T35" fmla="*/ 1042 h 1242"/>
                <a:gd name="T36" fmla="*/ 524 w 1239"/>
                <a:gd name="T37" fmla="*/ 1050 h 1242"/>
                <a:gd name="T38" fmla="*/ 393 w 1239"/>
                <a:gd name="T39" fmla="*/ 1033 h 1242"/>
                <a:gd name="T40" fmla="*/ 274 w 1239"/>
                <a:gd name="T41" fmla="*/ 986 h 1242"/>
                <a:gd name="T42" fmla="*/ 172 w 1239"/>
                <a:gd name="T43" fmla="*/ 913 h 1242"/>
                <a:gd name="T44" fmla="*/ 90 w 1239"/>
                <a:gd name="T45" fmla="*/ 818 h 1242"/>
                <a:gd name="T46" fmla="*/ 32 w 1239"/>
                <a:gd name="T47" fmla="*/ 706 h 1242"/>
                <a:gd name="T48" fmla="*/ 2 w 1239"/>
                <a:gd name="T49" fmla="*/ 579 h 1242"/>
                <a:gd name="T50" fmla="*/ 2 w 1239"/>
                <a:gd name="T51" fmla="*/ 471 h 1242"/>
                <a:gd name="T52" fmla="*/ 32 w 1239"/>
                <a:gd name="T53" fmla="*/ 345 h 1242"/>
                <a:gd name="T54" fmla="*/ 90 w 1239"/>
                <a:gd name="T55" fmla="*/ 231 h 1242"/>
                <a:gd name="T56" fmla="*/ 172 w 1239"/>
                <a:gd name="T57" fmla="*/ 136 h 1242"/>
                <a:gd name="T58" fmla="*/ 274 w 1239"/>
                <a:gd name="T59" fmla="*/ 64 h 1242"/>
                <a:gd name="T60" fmla="*/ 393 w 1239"/>
                <a:gd name="T61" fmla="*/ 16 h 1242"/>
                <a:gd name="T62" fmla="*/ 524 w 1239"/>
                <a:gd name="T63" fmla="*/ 0 h 1242"/>
                <a:gd name="T64" fmla="*/ 806 w 1239"/>
                <a:gd name="T65" fmla="*/ 181 h 1242"/>
                <a:gd name="T66" fmla="*/ 717 w 1239"/>
                <a:gd name="T67" fmla="*/ 124 h 1242"/>
                <a:gd name="T68" fmla="*/ 613 w 1239"/>
                <a:gd name="T69" fmla="*/ 89 h 1242"/>
                <a:gd name="T70" fmla="*/ 524 w 1239"/>
                <a:gd name="T71" fmla="*/ 80 h 1242"/>
                <a:gd name="T72" fmla="*/ 434 w 1239"/>
                <a:gd name="T73" fmla="*/ 89 h 1242"/>
                <a:gd name="T74" fmla="*/ 332 w 1239"/>
                <a:gd name="T75" fmla="*/ 124 h 1242"/>
                <a:gd name="T76" fmla="*/ 242 w 1239"/>
                <a:gd name="T77" fmla="*/ 181 h 1242"/>
                <a:gd name="T78" fmla="*/ 181 w 1239"/>
                <a:gd name="T79" fmla="*/ 242 h 1242"/>
                <a:gd name="T80" fmla="*/ 123 w 1239"/>
                <a:gd name="T81" fmla="*/ 332 h 1242"/>
                <a:gd name="T82" fmla="*/ 89 w 1239"/>
                <a:gd name="T83" fmla="*/ 435 h 1242"/>
                <a:gd name="T84" fmla="*/ 80 w 1239"/>
                <a:gd name="T85" fmla="*/ 525 h 1242"/>
                <a:gd name="T86" fmla="*/ 89 w 1239"/>
                <a:gd name="T87" fmla="*/ 615 h 1242"/>
                <a:gd name="T88" fmla="*/ 123 w 1239"/>
                <a:gd name="T89" fmla="*/ 718 h 1242"/>
                <a:gd name="T90" fmla="*/ 181 w 1239"/>
                <a:gd name="T91" fmla="*/ 808 h 1242"/>
                <a:gd name="T92" fmla="*/ 242 w 1239"/>
                <a:gd name="T93" fmla="*/ 868 h 1242"/>
                <a:gd name="T94" fmla="*/ 332 w 1239"/>
                <a:gd name="T95" fmla="*/ 926 h 1242"/>
                <a:gd name="T96" fmla="*/ 434 w 1239"/>
                <a:gd name="T97" fmla="*/ 961 h 1242"/>
                <a:gd name="T98" fmla="*/ 524 w 1239"/>
                <a:gd name="T99" fmla="*/ 970 h 1242"/>
                <a:gd name="T100" fmla="*/ 634 w 1239"/>
                <a:gd name="T101" fmla="*/ 956 h 1242"/>
                <a:gd name="T102" fmla="*/ 735 w 1239"/>
                <a:gd name="T103" fmla="*/ 916 h 1242"/>
                <a:gd name="T104" fmla="*/ 823 w 1239"/>
                <a:gd name="T105" fmla="*/ 855 h 1242"/>
                <a:gd name="T106" fmla="*/ 879 w 1239"/>
                <a:gd name="T107" fmla="*/ 791 h 1242"/>
                <a:gd name="T108" fmla="*/ 932 w 1239"/>
                <a:gd name="T109" fmla="*/ 698 h 1242"/>
                <a:gd name="T110" fmla="*/ 962 w 1239"/>
                <a:gd name="T111" fmla="*/ 592 h 1242"/>
                <a:gd name="T112" fmla="*/ 967 w 1239"/>
                <a:gd name="T113" fmla="*/ 502 h 1242"/>
                <a:gd name="T114" fmla="*/ 947 w 1239"/>
                <a:gd name="T115" fmla="*/ 392 h 1242"/>
                <a:gd name="T116" fmla="*/ 904 w 1239"/>
                <a:gd name="T117" fmla="*/ 295 h 1242"/>
                <a:gd name="T118" fmla="*/ 838 w 1239"/>
                <a:gd name="T119" fmla="*/ 210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39" h="1242">
                  <a:moveTo>
                    <a:pt x="1218" y="1122"/>
                  </a:moveTo>
                  <a:lnTo>
                    <a:pt x="1218" y="1122"/>
                  </a:lnTo>
                  <a:lnTo>
                    <a:pt x="1228" y="1133"/>
                  </a:lnTo>
                  <a:lnTo>
                    <a:pt x="1234" y="1146"/>
                  </a:lnTo>
                  <a:lnTo>
                    <a:pt x="1238" y="1158"/>
                  </a:lnTo>
                  <a:lnTo>
                    <a:pt x="1239" y="1172"/>
                  </a:lnTo>
                  <a:lnTo>
                    <a:pt x="1238" y="1186"/>
                  </a:lnTo>
                  <a:lnTo>
                    <a:pt x="1234" y="1198"/>
                  </a:lnTo>
                  <a:lnTo>
                    <a:pt x="1228" y="1211"/>
                  </a:lnTo>
                  <a:lnTo>
                    <a:pt x="1218" y="1221"/>
                  </a:lnTo>
                  <a:lnTo>
                    <a:pt x="1218" y="1221"/>
                  </a:lnTo>
                  <a:lnTo>
                    <a:pt x="1208" y="1231"/>
                  </a:lnTo>
                  <a:lnTo>
                    <a:pt x="1195" y="1237"/>
                  </a:lnTo>
                  <a:lnTo>
                    <a:pt x="1183" y="1241"/>
                  </a:lnTo>
                  <a:lnTo>
                    <a:pt x="1169" y="1242"/>
                  </a:lnTo>
                  <a:lnTo>
                    <a:pt x="1155" y="1241"/>
                  </a:lnTo>
                  <a:lnTo>
                    <a:pt x="1143" y="1237"/>
                  </a:lnTo>
                  <a:lnTo>
                    <a:pt x="1131" y="1231"/>
                  </a:lnTo>
                  <a:lnTo>
                    <a:pt x="1119" y="1221"/>
                  </a:lnTo>
                  <a:lnTo>
                    <a:pt x="907" y="1010"/>
                  </a:lnTo>
                  <a:lnTo>
                    <a:pt x="1007" y="910"/>
                  </a:lnTo>
                  <a:lnTo>
                    <a:pt x="1218" y="1122"/>
                  </a:lnTo>
                  <a:lnTo>
                    <a:pt x="1218" y="1122"/>
                  </a:lnTo>
                  <a:close/>
                  <a:moveTo>
                    <a:pt x="524" y="0"/>
                  </a:moveTo>
                  <a:lnTo>
                    <a:pt x="524" y="0"/>
                  </a:lnTo>
                  <a:lnTo>
                    <a:pt x="551" y="1"/>
                  </a:lnTo>
                  <a:lnTo>
                    <a:pt x="577" y="2"/>
                  </a:lnTo>
                  <a:lnTo>
                    <a:pt x="603" y="6"/>
                  </a:lnTo>
                  <a:lnTo>
                    <a:pt x="629" y="11"/>
                  </a:lnTo>
                  <a:lnTo>
                    <a:pt x="654" y="16"/>
                  </a:lnTo>
                  <a:lnTo>
                    <a:pt x="679" y="24"/>
                  </a:lnTo>
                  <a:lnTo>
                    <a:pt x="704" y="32"/>
                  </a:lnTo>
                  <a:lnTo>
                    <a:pt x="728" y="41"/>
                  </a:lnTo>
                  <a:lnTo>
                    <a:pt x="750" y="52"/>
                  </a:lnTo>
                  <a:lnTo>
                    <a:pt x="773" y="64"/>
                  </a:lnTo>
                  <a:lnTo>
                    <a:pt x="795" y="76"/>
                  </a:lnTo>
                  <a:lnTo>
                    <a:pt x="816" y="90"/>
                  </a:lnTo>
                  <a:lnTo>
                    <a:pt x="836" y="105"/>
                  </a:lnTo>
                  <a:lnTo>
                    <a:pt x="856" y="120"/>
                  </a:lnTo>
                  <a:lnTo>
                    <a:pt x="876" y="136"/>
                  </a:lnTo>
                  <a:lnTo>
                    <a:pt x="894" y="154"/>
                  </a:lnTo>
                  <a:lnTo>
                    <a:pt x="911" y="172"/>
                  </a:lnTo>
                  <a:lnTo>
                    <a:pt x="927" y="191"/>
                  </a:lnTo>
                  <a:lnTo>
                    <a:pt x="944" y="211"/>
                  </a:lnTo>
                  <a:lnTo>
                    <a:pt x="957" y="231"/>
                  </a:lnTo>
                  <a:lnTo>
                    <a:pt x="971" y="252"/>
                  </a:lnTo>
                  <a:lnTo>
                    <a:pt x="983" y="275"/>
                  </a:lnTo>
                  <a:lnTo>
                    <a:pt x="996" y="297"/>
                  </a:lnTo>
                  <a:lnTo>
                    <a:pt x="1006" y="321"/>
                  </a:lnTo>
                  <a:lnTo>
                    <a:pt x="1016" y="345"/>
                  </a:lnTo>
                  <a:lnTo>
                    <a:pt x="1023" y="369"/>
                  </a:lnTo>
                  <a:lnTo>
                    <a:pt x="1031" y="394"/>
                  </a:lnTo>
                  <a:lnTo>
                    <a:pt x="1037" y="420"/>
                  </a:lnTo>
                  <a:lnTo>
                    <a:pt x="1041" y="445"/>
                  </a:lnTo>
                  <a:lnTo>
                    <a:pt x="1045" y="471"/>
                  </a:lnTo>
                  <a:lnTo>
                    <a:pt x="1047" y="499"/>
                  </a:lnTo>
                  <a:lnTo>
                    <a:pt x="1047" y="525"/>
                  </a:lnTo>
                  <a:lnTo>
                    <a:pt x="1047" y="525"/>
                  </a:lnTo>
                  <a:lnTo>
                    <a:pt x="1047" y="547"/>
                  </a:lnTo>
                  <a:lnTo>
                    <a:pt x="1046" y="570"/>
                  </a:lnTo>
                  <a:lnTo>
                    <a:pt x="1043" y="591"/>
                  </a:lnTo>
                  <a:lnTo>
                    <a:pt x="1040" y="612"/>
                  </a:lnTo>
                  <a:lnTo>
                    <a:pt x="1036" y="633"/>
                  </a:lnTo>
                  <a:lnTo>
                    <a:pt x="1031" y="655"/>
                  </a:lnTo>
                  <a:lnTo>
                    <a:pt x="1026" y="676"/>
                  </a:lnTo>
                  <a:lnTo>
                    <a:pt x="1018" y="696"/>
                  </a:lnTo>
                  <a:lnTo>
                    <a:pt x="1012" y="716"/>
                  </a:lnTo>
                  <a:lnTo>
                    <a:pt x="1003" y="736"/>
                  </a:lnTo>
                  <a:lnTo>
                    <a:pt x="995" y="755"/>
                  </a:lnTo>
                  <a:lnTo>
                    <a:pt x="985" y="773"/>
                  </a:lnTo>
                  <a:lnTo>
                    <a:pt x="975" y="791"/>
                  </a:lnTo>
                  <a:lnTo>
                    <a:pt x="964" y="810"/>
                  </a:lnTo>
                  <a:lnTo>
                    <a:pt x="952" y="826"/>
                  </a:lnTo>
                  <a:lnTo>
                    <a:pt x="940" y="843"/>
                  </a:lnTo>
                  <a:lnTo>
                    <a:pt x="978" y="882"/>
                  </a:lnTo>
                  <a:lnTo>
                    <a:pt x="880" y="981"/>
                  </a:lnTo>
                  <a:lnTo>
                    <a:pt x="841" y="942"/>
                  </a:lnTo>
                  <a:lnTo>
                    <a:pt x="841" y="942"/>
                  </a:lnTo>
                  <a:lnTo>
                    <a:pt x="824" y="955"/>
                  </a:lnTo>
                  <a:lnTo>
                    <a:pt x="808" y="966"/>
                  </a:lnTo>
                  <a:lnTo>
                    <a:pt x="789" y="977"/>
                  </a:lnTo>
                  <a:lnTo>
                    <a:pt x="772" y="987"/>
                  </a:lnTo>
                  <a:lnTo>
                    <a:pt x="753" y="997"/>
                  </a:lnTo>
                  <a:lnTo>
                    <a:pt x="734" y="1006"/>
                  </a:lnTo>
                  <a:lnTo>
                    <a:pt x="714" y="1015"/>
                  </a:lnTo>
                  <a:lnTo>
                    <a:pt x="694" y="1021"/>
                  </a:lnTo>
                  <a:lnTo>
                    <a:pt x="674" y="1028"/>
                  </a:lnTo>
                  <a:lnTo>
                    <a:pt x="653" y="1033"/>
                  </a:lnTo>
                  <a:lnTo>
                    <a:pt x="632" y="1038"/>
                  </a:lnTo>
                  <a:lnTo>
                    <a:pt x="611" y="1042"/>
                  </a:lnTo>
                  <a:lnTo>
                    <a:pt x="590" y="1046"/>
                  </a:lnTo>
                  <a:lnTo>
                    <a:pt x="568" y="1048"/>
                  </a:lnTo>
                  <a:lnTo>
                    <a:pt x="546" y="1050"/>
                  </a:lnTo>
                  <a:lnTo>
                    <a:pt x="524" y="1050"/>
                  </a:lnTo>
                  <a:lnTo>
                    <a:pt x="524" y="1050"/>
                  </a:lnTo>
                  <a:lnTo>
                    <a:pt x="497" y="1050"/>
                  </a:lnTo>
                  <a:lnTo>
                    <a:pt x="470" y="1047"/>
                  </a:lnTo>
                  <a:lnTo>
                    <a:pt x="444" y="1043"/>
                  </a:lnTo>
                  <a:lnTo>
                    <a:pt x="419" y="1040"/>
                  </a:lnTo>
                  <a:lnTo>
                    <a:pt x="393" y="1033"/>
                  </a:lnTo>
                  <a:lnTo>
                    <a:pt x="368" y="1026"/>
                  </a:lnTo>
                  <a:lnTo>
                    <a:pt x="344" y="1018"/>
                  </a:lnTo>
                  <a:lnTo>
                    <a:pt x="320" y="1008"/>
                  </a:lnTo>
                  <a:lnTo>
                    <a:pt x="297" y="998"/>
                  </a:lnTo>
                  <a:lnTo>
                    <a:pt x="274" y="986"/>
                  </a:lnTo>
                  <a:lnTo>
                    <a:pt x="252" y="973"/>
                  </a:lnTo>
                  <a:lnTo>
                    <a:pt x="231" y="960"/>
                  </a:lnTo>
                  <a:lnTo>
                    <a:pt x="211" y="946"/>
                  </a:lnTo>
                  <a:lnTo>
                    <a:pt x="191" y="930"/>
                  </a:lnTo>
                  <a:lnTo>
                    <a:pt x="172" y="913"/>
                  </a:lnTo>
                  <a:lnTo>
                    <a:pt x="153" y="896"/>
                  </a:lnTo>
                  <a:lnTo>
                    <a:pt x="136" y="878"/>
                  </a:lnTo>
                  <a:lnTo>
                    <a:pt x="120" y="858"/>
                  </a:lnTo>
                  <a:lnTo>
                    <a:pt x="105" y="838"/>
                  </a:lnTo>
                  <a:lnTo>
                    <a:pt x="90" y="818"/>
                  </a:lnTo>
                  <a:lnTo>
                    <a:pt x="76" y="797"/>
                  </a:lnTo>
                  <a:lnTo>
                    <a:pt x="64" y="775"/>
                  </a:lnTo>
                  <a:lnTo>
                    <a:pt x="52" y="752"/>
                  </a:lnTo>
                  <a:lnTo>
                    <a:pt x="41" y="730"/>
                  </a:lnTo>
                  <a:lnTo>
                    <a:pt x="32" y="706"/>
                  </a:lnTo>
                  <a:lnTo>
                    <a:pt x="24" y="681"/>
                  </a:lnTo>
                  <a:lnTo>
                    <a:pt x="16" y="656"/>
                  </a:lnTo>
                  <a:lnTo>
                    <a:pt x="11" y="631"/>
                  </a:lnTo>
                  <a:lnTo>
                    <a:pt x="6" y="605"/>
                  </a:lnTo>
                  <a:lnTo>
                    <a:pt x="2" y="579"/>
                  </a:lnTo>
                  <a:lnTo>
                    <a:pt x="1" y="552"/>
                  </a:lnTo>
                  <a:lnTo>
                    <a:pt x="0" y="525"/>
                  </a:lnTo>
                  <a:lnTo>
                    <a:pt x="0" y="525"/>
                  </a:lnTo>
                  <a:lnTo>
                    <a:pt x="1" y="499"/>
                  </a:lnTo>
                  <a:lnTo>
                    <a:pt x="2" y="471"/>
                  </a:lnTo>
                  <a:lnTo>
                    <a:pt x="6" y="445"/>
                  </a:lnTo>
                  <a:lnTo>
                    <a:pt x="11" y="420"/>
                  </a:lnTo>
                  <a:lnTo>
                    <a:pt x="16" y="394"/>
                  </a:lnTo>
                  <a:lnTo>
                    <a:pt x="24" y="369"/>
                  </a:lnTo>
                  <a:lnTo>
                    <a:pt x="32" y="345"/>
                  </a:lnTo>
                  <a:lnTo>
                    <a:pt x="41" y="321"/>
                  </a:lnTo>
                  <a:lnTo>
                    <a:pt x="52" y="297"/>
                  </a:lnTo>
                  <a:lnTo>
                    <a:pt x="64" y="275"/>
                  </a:lnTo>
                  <a:lnTo>
                    <a:pt x="76" y="252"/>
                  </a:lnTo>
                  <a:lnTo>
                    <a:pt x="90" y="231"/>
                  </a:lnTo>
                  <a:lnTo>
                    <a:pt x="105" y="211"/>
                  </a:lnTo>
                  <a:lnTo>
                    <a:pt x="120" y="191"/>
                  </a:lnTo>
                  <a:lnTo>
                    <a:pt x="136" y="172"/>
                  </a:lnTo>
                  <a:lnTo>
                    <a:pt x="153" y="154"/>
                  </a:lnTo>
                  <a:lnTo>
                    <a:pt x="172" y="136"/>
                  </a:lnTo>
                  <a:lnTo>
                    <a:pt x="191" y="120"/>
                  </a:lnTo>
                  <a:lnTo>
                    <a:pt x="211" y="105"/>
                  </a:lnTo>
                  <a:lnTo>
                    <a:pt x="231" y="90"/>
                  </a:lnTo>
                  <a:lnTo>
                    <a:pt x="252" y="76"/>
                  </a:lnTo>
                  <a:lnTo>
                    <a:pt x="274" y="64"/>
                  </a:lnTo>
                  <a:lnTo>
                    <a:pt x="297" y="52"/>
                  </a:lnTo>
                  <a:lnTo>
                    <a:pt x="320" y="41"/>
                  </a:lnTo>
                  <a:lnTo>
                    <a:pt x="344" y="32"/>
                  </a:lnTo>
                  <a:lnTo>
                    <a:pt x="368" y="24"/>
                  </a:lnTo>
                  <a:lnTo>
                    <a:pt x="393" y="16"/>
                  </a:lnTo>
                  <a:lnTo>
                    <a:pt x="419" y="11"/>
                  </a:lnTo>
                  <a:lnTo>
                    <a:pt x="444" y="6"/>
                  </a:lnTo>
                  <a:lnTo>
                    <a:pt x="470" y="2"/>
                  </a:lnTo>
                  <a:lnTo>
                    <a:pt x="497" y="1"/>
                  </a:lnTo>
                  <a:lnTo>
                    <a:pt x="524" y="0"/>
                  </a:lnTo>
                  <a:lnTo>
                    <a:pt x="524" y="0"/>
                  </a:lnTo>
                  <a:close/>
                  <a:moveTo>
                    <a:pt x="838" y="210"/>
                  </a:moveTo>
                  <a:lnTo>
                    <a:pt x="838" y="210"/>
                  </a:lnTo>
                  <a:lnTo>
                    <a:pt x="823" y="196"/>
                  </a:lnTo>
                  <a:lnTo>
                    <a:pt x="806" y="181"/>
                  </a:lnTo>
                  <a:lnTo>
                    <a:pt x="789" y="169"/>
                  </a:lnTo>
                  <a:lnTo>
                    <a:pt x="772" y="156"/>
                  </a:lnTo>
                  <a:lnTo>
                    <a:pt x="754" y="145"/>
                  </a:lnTo>
                  <a:lnTo>
                    <a:pt x="735" y="134"/>
                  </a:lnTo>
                  <a:lnTo>
                    <a:pt x="717" y="124"/>
                  </a:lnTo>
                  <a:lnTo>
                    <a:pt x="697" y="115"/>
                  </a:lnTo>
                  <a:lnTo>
                    <a:pt x="677" y="107"/>
                  </a:lnTo>
                  <a:lnTo>
                    <a:pt x="656" y="100"/>
                  </a:lnTo>
                  <a:lnTo>
                    <a:pt x="634" y="94"/>
                  </a:lnTo>
                  <a:lnTo>
                    <a:pt x="613" y="89"/>
                  </a:lnTo>
                  <a:lnTo>
                    <a:pt x="591" y="85"/>
                  </a:lnTo>
                  <a:lnTo>
                    <a:pt x="570" y="82"/>
                  </a:lnTo>
                  <a:lnTo>
                    <a:pt x="546" y="81"/>
                  </a:lnTo>
                  <a:lnTo>
                    <a:pt x="524" y="80"/>
                  </a:lnTo>
                  <a:lnTo>
                    <a:pt x="524" y="80"/>
                  </a:lnTo>
                  <a:lnTo>
                    <a:pt x="524" y="80"/>
                  </a:lnTo>
                  <a:lnTo>
                    <a:pt x="501" y="81"/>
                  </a:lnTo>
                  <a:lnTo>
                    <a:pt x="479" y="82"/>
                  </a:lnTo>
                  <a:lnTo>
                    <a:pt x="456" y="85"/>
                  </a:lnTo>
                  <a:lnTo>
                    <a:pt x="434" y="89"/>
                  </a:lnTo>
                  <a:lnTo>
                    <a:pt x="413" y="94"/>
                  </a:lnTo>
                  <a:lnTo>
                    <a:pt x="391" y="100"/>
                  </a:lnTo>
                  <a:lnTo>
                    <a:pt x="371" y="107"/>
                  </a:lnTo>
                  <a:lnTo>
                    <a:pt x="352" y="115"/>
                  </a:lnTo>
                  <a:lnTo>
                    <a:pt x="332" y="124"/>
                  </a:lnTo>
                  <a:lnTo>
                    <a:pt x="312" y="134"/>
                  </a:lnTo>
                  <a:lnTo>
                    <a:pt x="294" y="145"/>
                  </a:lnTo>
                  <a:lnTo>
                    <a:pt x="275" y="156"/>
                  </a:lnTo>
                  <a:lnTo>
                    <a:pt x="258" y="169"/>
                  </a:lnTo>
                  <a:lnTo>
                    <a:pt x="242" y="181"/>
                  </a:lnTo>
                  <a:lnTo>
                    <a:pt x="226" y="196"/>
                  </a:lnTo>
                  <a:lnTo>
                    <a:pt x="209" y="210"/>
                  </a:lnTo>
                  <a:lnTo>
                    <a:pt x="209" y="210"/>
                  </a:lnTo>
                  <a:lnTo>
                    <a:pt x="196" y="226"/>
                  </a:lnTo>
                  <a:lnTo>
                    <a:pt x="181" y="242"/>
                  </a:lnTo>
                  <a:lnTo>
                    <a:pt x="168" y="259"/>
                  </a:lnTo>
                  <a:lnTo>
                    <a:pt x="156" y="276"/>
                  </a:lnTo>
                  <a:lnTo>
                    <a:pt x="145" y="295"/>
                  </a:lnTo>
                  <a:lnTo>
                    <a:pt x="133" y="312"/>
                  </a:lnTo>
                  <a:lnTo>
                    <a:pt x="123" y="332"/>
                  </a:lnTo>
                  <a:lnTo>
                    <a:pt x="115" y="352"/>
                  </a:lnTo>
                  <a:lnTo>
                    <a:pt x="107" y="372"/>
                  </a:lnTo>
                  <a:lnTo>
                    <a:pt x="100" y="392"/>
                  </a:lnTo>
                  <a:lnTo>
                    <a:pt x="93" y="414"/>
                  </a:lnTo>
                  <a:lnTo>
                    <a:pt x="89" y="435"/>
                  </a:lnTo>
                  <a:lnTo>
                    <a:pt x="85" y="457"/>
                  </a:lnTo>
                  <a:lnTo>
                    <a:pt x="82" y="480"/>
                  </a:lnTo>
                  <a:lnTo>
                    <a:pt x="81" y="502"/>
                  </a:lnTo>
                  <a:lnTo>
                    <a:pt x="80" y="525"/>
                  </a:lnTo>
                  <a:lnTo>
                    <a:pt x="80" y="525"/>
                  </a:lnTo>
                  <a:lnTo>
                    <a:pt x="80" y="525"/>
                  </a:lnTo>
                  <a:lnTo>
                    <a:pt x="81" y="547"/>
                  </a:lnTo>
                  <a:lnTo>
                    <a:pt x="82" y="571"/>
                  </a:lnTo>
                  <a:lnTo>
                    <a:pt x="85" y="592"/>
                  </a:lnTo>
                  <a:lnTo>
                    <a:pt x="89" y="615"/>
                  </a:lnTo>
                  <a:lnTo>
                    <a:pt x="93" y="636"/>
                  </a:lnTo>
                  <a:lnTo>
                    <a:pt x="100" y="657"/>
                  </a:lnTo>
                  <a:lnTo>
                    <a:pt x="107" y="678"/>
                  </a:lnTo>
                  <a:lnTo>
                    <a:pt x="115" y="698"/>
                  </a:lnTo>
                  <a:lnTo>
                    <a:pt x="123" y="718"/>
                  </a:lnTo>
                  <a:lnTo>
                    <a:pt x="133" y="737"/>
                  </a:lnTo>
                  <a:lnTo>
                    <a:pt x="145" y="756"/>
                  </a:lnTo>
                  <a:lnTo>
                    <a:pt x="156" y="773"/>
                  </a:lnTo>
                  <a:lnTo>
                    <a:pt x="168" y="791"/>
                  </a:lnTo>
                  <a:lnTo>
                    <a:pt x="181" y="808"/>
                  </a:lnTo>
                  <a:lnTo>
                    <a:pt x="196" y="825"/>
                  </a:lnTo>
                  <a:lnTo>
                    <a:pt x="209" y="840"/>
                  </a:lnTo>
                  <a:lnTo>
                    <a:pt x="209" y="840"/>
                  </a:lnTo>
                  <a:lnTo>
                    <a:pt x="226" y="855"/>
                  </a:lnTo>
                  <a:lnTo>
                    <a:pt x="242" y="868"/>
                  </a:lnTo>
                  <a:lnTo>
                    <a:pt x="258" y="881"/>
                  </a:lnTo>
                  <a:lnTo>
                    <a:pt x="275" y="893"/>
                  </a:lnTo>
                  <a:lnTo>
                    <a:pt x="294" y="906"/>
                  </a:lnTo>
                  <a:lnTo>
                    <a:pt x="312" y="916"/>
                  </a:lnTo>
                  <a:lnTo>
                    <a:pt x="332" y="926"/>
                  </a:lnTo>
                  <a:lnTo>
                    <a:pt x="352" y="935"/>
                  </a:lnTo>
                  <a:lnTo>
                    <a:pt x="371" y="943"/>
                  </a:lnTo>
                  <a:lnTo>
                    <a:pt x="391" y="950"/>
                  </a:lnTo>
                  <a:lnTo>
                    <a:pt x="413" y="956"/>
                  </a:lnTo>
                  <a:lnTo>
                    <a:pt x="434" y="961"/>
                  </a:lnTo>
                  <a:lnTo>
                    <a:pt x="456" y="965"/>
                  </a:lnTo>
                  <a:lnTo>
                    <a:pt x="479" y="967"/>
                  </a:lnTo>
                  <a:lnTo>
                    <a:pt x="501" y="970"/>
                  </a:lnTo>
                  <a:lnTo>
                    <a:pt x="524" y="970"/>
                  </a:lnTo>
                  <a:lnTo>
                    <a:pt x="524" y="970"/>
                  </a:lnTo>
                  <a:lnTo>
                    <a:pt x="546" y="970"/>
                  </a:lnTo>
                  <a:lnTo>
                    <a:pt x="570" y="967"/>
                  </a:lnTo>
                  <a:lnTo>
                    <a:pt x="591" y="965"/>
                  </a:lnTo>
                  <a:lnTo>
                    <a:pt x="613" y="961"/>
                  </a:lnTo>
                  <a:lnTo>
                    <a:pt x="634" y="956"/>
                  </a:lnTo>
                  <a:lnTo>
                    <a:pt x="656" y="950"/>
                  </a:lnTo>
                  <a:lnTo>
                    <a:pt x="677" y="943"/>
                  </a:lnTo>
                  <a:lnTo>
                    <a:pt x="697" y="935"/>
                  </a:lnTo>
                  <a:lnTo>
                    <a:pt x="717" y="926"/>
                  </a:lnTo>
                  <a:lnTo>
                    <a:pt x="735" y="916"/>
                  </a:lnTo>
                  <a:lnTo>
                    <a:pt x="754" y="906"/>
                  </a:lnTo>
                  <a:lnTo>
                    <a:pt x="772" y="893"/>
                  </a:lnTo>
                  <a:lnTo>
                    <a:pt x="789" y="881"/>
                  </a:lnTo>
                  <a:lnTo>
                    <a:pt x="806" y="868"/>
                  </a:lnTo>
                  <a:lnTo>
                    <a:pt x="823" y="855"/>
                  </a:lnTo>
                  <a:lnTo>
                    <a:pt x="838" y="840"/>
                  </a:lnTo>
                  <a:lnTo>
                    <a:pt x="838" y="840"/>
                  </a:lnTo>
                  <a:lnTo>
                    <a:pt x="853" y="825"/>
                  </a:lnTo>
                  <a:lnTo>
                    <a:pt x="866" y="808"/>
                  </a:lnTo>
                  <a:lnTo>
                    <a:pt x="879" y="791"/>
                  </a:lnTo>
                  <a:lnTo>
                    <a:pt x="891" y="773"/>
                  </a:lnTo>
                  <a:lnTo>
                    <a:pt x="904" y="756"/>
                  </a:lnTo>
                  <a:lnTo>
                    <a:pt x="914" y="737"/>
                  </a:lnTo>
                  <a:lnTo>
                    <a:pt x="924" y="718"/>
                  </a:lnTo>
                  <a:lnTo>
                    <a:pt x="932" y="698"/>
                  </a:lnTo>
                  <a:lnTo>
                    <a:pt x="941" y="678"/>
                  </a:lnTo>
                  <a:lnTo>
                    <a:pt x="947" y="657"/>
                  </a:lnTo>
                  <a:lnTo>
                    <a:pt x="954" y="636"/>
                  </a:lnTo>
                  <a:lnTo>
                    <a:pt x="959" y="615"/>
                  </a:lnTo>
                  <a:lnTo>
                    <a:pt x="962" y="592"/>
                  </a:lnTo>
                  <a:lnTo>
                    <a:pt x="965" y="571"/>
                  </a:lnTo>
                  <a:lnTo>
                    <a:pt x="967" y="547"/>
                  </a:lnTo>
                  <a:lnTo>
                    <a:pt x="967" y="525"/>
                  </a:lnTo>
                  <a:lnTo>
                    <a:pt x="967" y="525"/>
                  </a:lnTo>
                  <a:lnTo>
                    <a:pt x="967" y="502"/>
                  </a:lnTo>
                  <a:lnTo>
                    <a:pt x="965" y="480"/>
                  </a:lnTo>
                  <a:lnTo>
                    <a:pt x="962" y="457"/>
                  </a:lnTo>
                  <a:lnTo>
                    <a:pt x="959" y="435"/>
                  </a:lnTo>
                  <a:lnTo>
                    <a:pt x="954" y="414"/>
                  </a:lnTo>
                  <a:lnTo>
                    <a:pt x="947" y="392"/>
                  </a:lnTo>
                  <a:lnTo>
                    <a:pt x="941" y="372"/>
                  </a:lnTo>
                  <a:lnTo>
                    <a:pt x="932" y="352"/>
                  </a:lnTo>
                  <a:lnTo>
                    <a:pt x="924" y="332"/>
                  </a:lnTo>
                  <a:lnTo>
                    <a:pt x="914" y="312"/>
                  </a:lnTo>
                  <a:lnTo>
                    <a:pt x="904" y="295"/>
                  </a:lnTo>
                  <a:lnTo>
                    <a:pt x="891" y="276"/>
                  </a:lnTo>
                  <a:lnTo>
                    <a:pt x="879" y="259"/>
                  </a:lnTo>
                  <a:lnTo>
                    <a:pt x="866" y="242"/>
                  </a:lnTo>
                  <a:lnTo>
                    <a:pt x="853" y="226"/>
                  </a:lnTo>
                  <a:lnTo>
                    <a:pt x="838" y="210"/>
                  </a:lnTo>
                  <a:lnTo>
                    <a:pt x="838" y="210"/>
                  </a:lnTo>
                  <a:close/>
                </a:path>
              </a:pathLst>
            </a:custGeom>
            <a:grpFill/>
            <a:ln>
              <a:solidFill>
                <a:schemeClr val="bg1"/>
              </a:solidFill>
            </a:ln>
          </p:spPr>
          <p:style>
            <a:lnRef idx="0">
              <a:scrgbClr r="0" g="0" b="0"/>
            </a:lnRef>
            <a:fillRef idx="0">
              <a:scrgbClr r="0" g="0" b="0"/>
            </a:fillRef>
            <a:effectRef idx="0">
              <a:scrgbClr r="0" g="0" b="0"/>
            </a:effectRef>
            <a:fontRef idx="minor">
              <a:schemeClr val="lt1"/>
            </a:fontRef>
          </p:style>
          <p:txBody>
            <a:bodyPr vert="horz" wrap="square" lIns="162560" tIns="81280" rIns="162560" bIns="81280" numCol="1" anchor="t" anchorCtr="0" compatLnSpc="1">
              <a:prstTxWarp prst="textNoShape">
                <a:avLst/>
              </a:prstTxWarp>
            </a:bodyPr>
            <a:lstStyle/>
            <a:p>
              <a:pPr defTabSz="1219170">
                <a:defRPr/>
              </a:pPr>
              <a:endParaRPr lang="en-GB" sz="3200" kern="0" dirty="0">
                <a:solidFill>
                  <a:prstClr val="black"/>
                </a:solidFill>
                <a:latin typeface="Calibri" panose="020F0502020204030204"/>
              </a:endParaRPr>
            </a:p>
          </p:txBody>
        </p:sp>
        <p:sp>
          <p:nvSpPr>
            <p:cNvPr id="9" name="Freeform 7">
              <a:extLst>
                <a:ext uri="{FF2B5EF4-FFF2-40B4-BE49-F238E27FC236}">
                  <a16:creationId xmlns:a16="http://schemas.microsoft.com/office/drawing/2014/main" id="{B379E3ED-8812-A5E3-EB82-4EBBEF332F77}"/>
                </a:ext>
              </a:extLst>
            </p:cNvPr>
            <p:cNvSpPr>
              <a:spLocks noEditPoints="1"/>
            </p:cNvSpPr>
            <p:nvPr/>
          </p:nvSpPr>
          <p:spPr bwMode="auto">
            <a:xfrm>
              <a:off x="8367713" y="293688"/>
              <a:ext cx="354013" cy="292100"/>
            </a:xfrm>
            <a:custGeom>
              <a:avLst/>
              <a:gdLst>
                <a:gd name="T0" fmla="*/ 181 w 671"/>
                <a:gd name="T1" fmla="*/ 57 h 550"/>
                <a:gd name="T2" fmla="*/ 311 w 671"/>
                <a:gd name="T3" fmla="*/ 57 h 550"/>
                <a:gd name="T4" fmla="*/ 311 w 671"/>
                <a:gd name="T5" fmla="*/ 550 h 550"/>
                <a:gd name="T6" fmla="*/ 311 w 671"/>
                <a:gd name="T7" fmla="*/ 550 h 550"/>
                <a:gd name="T8" fmla="*/ 277 w 671"/>
                <a:gd name="T9" fmla="*/ 546 h 550"/>
                <a:gd name="T10" fmla="*/ 245 w 671"/>
                <a:gd name="T11" fmla="*/ 540 h 550"/>
                <a:gd name="T12" fmla="*/ 212 w 671"/>
                <a:gd name="T13" fmla="*/ 530 h 550"/>
                <a:gd name="T14" fmla="*/ 181 w 671"/>
                <a:gd name="T15" fmla="*/ 518 h 550"/>
                <a:gd name="T16" fmla="*/ 181 w 671"/>
                <a:gd name="T17" fmla="*/ 57 h 550"/>
                <a:gd name="T18" fmla="*/ 181 w 671"/>
                <a:gd name="T19" fmla="*/ 57 h 550"/>
                <a:gd name="T20" fmla="*/ 0 w 671"/>
                <a:gd name="T21" fmla="*/ 362 h 550"/>
                <a:gd name="T22" fmla="*/ 0 w 671"/>
                <a:gd name="T23" fmla="*/ 362 h 550"/>
                <a:gd name="T24" fmla="*/ 13 w 671"/>
                <a:gd name="T25" fmla="*/ 381 h 550"/>
                <a:gd name="T26" fmla="*/ 26 w 671"/>
                <a:gd name="T27" fmla="*/ 400 h 550"/>
                <a:gd name="T28" fmla="*/ 41 w 671"/>
                <a:gd name="T29" fmla="*/ 417 h 550"/>
                <a:gd name="T30" fmla="*/ 58 w 671"/>
                <a:gd name="T31" fmla="*/ 435 h 550"/>
                <a:gd name="T32" fmla="*/ 58 w 671"/>
                <a:gd name="T33" fmla="*/ 435 h 550"/>
                <a:gd name="T34" fmla="*/ 74 w 671"/>
                <a:gd name="T35" fmla="*/ 451 h 550"/>
                <a:gd name="T36" fmla="*/ 92 w 671"/>
                <a:gd name="T37" fmla="*/ 466 h 550"/>
                <a:gd name="T38" fmla="*/ 111 w 671"/>
                <a:gd name="T39" fmla="*/ 480 h 550"/>
                <a:gd name="T40" fmla="*/ 130 w 671"/>
                <a:gd name="T41" fmla="*/ 492 h 550"/>
                <a:gd name="T42" fmla="*/ 130 w 671"/>
                <a:gd name="T43" fmla="*/ 145 h 550"/>
                <a:gd name="T44" fmla="*/ 0 w 671"/>
                <a:gd name="T45" fmla="*/ 145 h 550"/>
                <a:gd name="T46" fmla="*/ 0 w 671"/>
                <a:gd name="T47" fmla="*/ 362 h 550"/>
                <a:gd name="T48" fmla="*/ 0 w 671"/>
                <a:gd name="T49" fmla="*/ 362 h 550"/>
                <a:gd name="T50" fmla="*/ 360 w 671"/>
                <a:gd name="T51" fmla="*/ 550 h 550"/>
                <a:gd name="T52" fmla="*/ 360 w 671"/>
                <a:gd name="T53" fmla="*/ 550 h 550"/>
                <a:gd name="T54" fmla="*/ 394 w 671"/>
                <a:gd name="T55" fmla="*/ 546 h 550"/>
                <a:gd name="T56" fmla="*/ 428 w 671"/>
                <a:gd name="T57" fmla="*/ 540 h 550"/>
                <a:gd name="T58" fmla="*/ 460 w 671"/>
                <a:gd name="T59" fmla="*/ 530 h 550"/>
                <a:gd name="T60" fmla="*/ 491 w 671"/>
                <a:gd name="T61" fmla="*/ 518 h 550"/>
                <a:gd name="T62" fmla="*/ 491 w 671"/>
                <a:gd name="T63" fmla="*/ 230 h 550"/>
                <a:gd name="T64" fmla="*/ 360 w 671"/>
                <a:gd name="T65" fmla="*/ 230 h 550"/>
                <a:gd name="T66" fmla="*/ 360 w 671"/>
                <a:gd name="T67" fmla="*/ 550 h 550"/>
                <a:gd name="T68" fmla="*/ 360 w 671"/>
                <a:gd name="T69" fmla="*/ 550 h 550"/>
                <a:gd name="T70" fmla="*/ 541 w 671"/>
                <a:gd name="T71" fmla="*/ 492 h 550"/>
                <a:gd name="T72" fmla="*/ 541 w 671"/>
                <a:gd name="T73" fmla="*/ 492 h 550"/>
                <a:gd name="T74" fmla="*/ 561 w 671"/>
                <a:gd name="T75" fmla="*/ 480 h 550"/>
                <a:gd name="T76" fmla="*/ 580 w 671"/>
                <a:gd name="T77" fmla="*/ 466 h 550"/>
                <a:gd name="T78" fmla="*/ 597 w 671"/>
                <a:gd name="T79" fmla="*/ 451 h 550"/>
                <a:gd name="T80" fmla="*/ 615 w 671"/>
                <a:gd name="T81" fmla="*/ 435 h 550"/>
                <a:gd name="T82" fmla="*/ 615 w 671"/>
                <a:gd name="T83" fmla="*/ 435 h 550"/>
                <a:gd name="T84" fmla="*/ 630 w 671"/>
                <a:gd name="T85" fmla="*/ 417 h 550"/>
                <a:gd name="T86" fmla="*/ 645 w 671"/>
                <a:gd name="T87" fmla="*/ 400 h 550"/>
                <a:gd name="T88" fmla="*/ 658 w 671"/>
                <a:gd name="T89" fmla="*/ 381 h 550"/>
                <a:gd name="T90" fmla="*/ 671 w 671"/>
                <a:gd name="T91" fmla="*/ 362 h 550"/>
                <a:gd name="T92" fmla="*/ 671 w 671"/>
                <a:gd name="T93" fmla="*/ 0 h 550"/>
                <a:gd name="T94" fmla="*/ 541 w 671"/>
                <a:gd name="T95" fmla="*/ 0 h 550"/>
                <a:gd name="T96" fmla="*/ 541 w 671"/>
                <a:gd name="T97" fmla="*/ 492 h 550"/>
                <a:gd name="T98" fmla="*/ 541 w 671"/>
                <a:gd name="T99" fmla="*/ 492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71" h="550">
                  <a:moveTo>
                    <a:pt x="181" y="57"/>
                  </a:moveTo>
                  <a:lnTo>
                    <a:pt x="311" y="57"/>
                  </a:lnTo>
                  <a:lnTo>
                    <a:pt x="311" y="550"/>
                  </a:lnTo>
                  <a:lnTo>
                    <a:pt x="311" y="550"/>
                  </a:lnTo>
                  <a:lnTo>
                    <a:pt x="277" y="546"/>
                  </a:lnTo>
                  <a:lnTo>
                    <a:pt x="245" y="540"/>
                  </a:lnTo>
                  <a:lnTo>
                    <a:pt x="212" y="530"/>
                  </a:lnTo>
                  <a:lnTo>
                    <a:pt x="181" y="518"/>
                  </a:lnTo>
                  <a:lnTo>
                    <a:pt x="181" y="57"/>
                  </a:lnTo>
                  <a:lnTo>
                    <a:pt x="181" y="57"/>
                  </a:lnTo>
                  <a:close/>
                  <a:moveTo>
                    <a:pt x="0" y="362"/>
                  </a:moveTo>
                  <a:lnTo>
                    <a:pt x="0" y="362"/>
                  </a:lnTo>
                  <a:lnTo>
                    <a:pt x="13" y="381"/>
                  </a:lnTo>
                  <a:lnTo>
                    <a:pt x="26" y="400"/>
                  </a:lnTo>
                  <a:lnTo>
                    <a:pt x="41" y="417"/>
                  </a:lnTo>
                  <a:lnTo>
                    <a:pt x="58" y="435"/>
                  </a:lnTo>
                  <a:lnTo>
                    <a:pt x="58" y="435"/>
                  </a:lnTo>
                  <a:lnTo>
                    <a:pt x="74" y="451"/>
                  </a:lnTo>
                  <a:lnTo>
                    <a:pt x="92" y="466"/>
                  </a:lnTo>
                  <a:lnTo>
                    <a:pt x="111" y="480"/>
                  </a:lnTo>
                  <a:lnTo>
                    <a:pt x="130" y="492"/>
                  </a:lnTo>
                  <a:lnTo>
                    <a:pt x="130" y="145"/>
                  </a:lnTo>
                  <a:lnTo>
                    <a:pt x="0" y="145"/>
                  </a:lnTo>
                  <a:lnTo>
                    <a:pt x="0" y="362"/>
                  </a:lnTo>
                  <a:lnTo>
                    <a:pt x="0" y="362"/>
                  </a:lnTo>
                  <a:close/>
                  <a:moveTo>
                    <a:pt x="360" y="550"/>
                  </a:moveTo>
                  <a:lnTo>
                    <a:pt x="360" y="550"/>
                  </a:lnTo>
                  <a:lnTo>
                    <a:pt x="394" y="546"/>
                  </a:lnTo>
                  <a:lnTo>
                    <a:pt x="428" y="540"/>
                  </a:lnTo>
                  <a:lnTo>
                    <a:pt x="460" y="530"/>
                  </a:lnTo>
                  <a:lnTo>
                    <a:pt x="491" y="518"/>
                  </a:lnTo>
                  <a:lnTo>
                    <a:pt x="491" y="230"/>
                  </a:lnTo>
                  <a:lnTo>
                    <a:pt x="360" y="230"/>
                  </a:lnTo>
                  <a:lnTo>
                    <a:pt x="360" y="550"/>
                  </a:lnTo>
                  <a:lnTo>
                    <a:pt x="360" y="550"/>
                  </a:lnTo>
                  <a:close/>
                  <a:moveTo>
                    <a:pt x="541" y="492"/>
                  </a:moveTo>
                  <a:lnTo>
                    <a:pt x="541" y="492"/>
                  </a:lnTo>
                  <a:lnTo>
                    <a:pt x="561" y="480"/>
                  </a:lnTo>
                  <a:lnTo>
                    <a:pt x="580" y="466"/>
                  </a:lnTo>
                  <a:lnTo>
                    <a:pt x="597" y="451"/>
                  </a:lnTo>
                  <a:lnTo>
                    <a:pt x="615" y="435"/>
                  </a:lnTo>
                  <a:lnTo>
                    <a:pt x="615" y="435"/>
                  </a:lnTo>
                  <a:lnTo>
                    <a:pt x="630" y="417"/>
                  </a:lnTo>
                  <a:lnTo>
                    <a:pt x="645" y="400"/>
                  </a:lnTo>
                  <a:lnTo>
                    <a:pt x="658" y="381"/>
                  </a:lnTo>
                  <a:lnTo>
                    <a:pt x="671" y="362"/>
                  </a:lnTo>
                  <a:lnTo>
                    <a:pt x="671" y="0"/>
                  </a:lnTo>
                  <a:lnTo>
                    <a:pt x="541" y="0"/>
                  </a:lnTo>
                  <a:lnTo>
                    <a:pt x="541" y="492"/>
                  </a:lnTo>
                  <a:lnTo>
                    <a:pt x="541" y="492"/>
                  </a:lnTo>
                  <a:close/>
                </a:path>
              </a:pathLst>
            </a:custGeom>
            <a:grpFill/>
            <a:ln>
              <a:noFill/>
            </a:ln>
          </p:spPr>
          <p:style>
            <a:lnRef idx="0">
              <a:scrgbClr r="0" g="0" b="0"/>
            </a:lnRef>
            <a:fillRef idx="0">
              <a:scrgbClr r="0" g="0" b="0"/>
            </a:fillRef>
            <a:effectRef idx="0">
              <a:scrgbClr r="0" g="0" b="0"/>
            </a:effectRef>
            <a:fontRef idx="minor">
              <a:schemeClr val="lt1"/>
            </a:fontRef>
          </p:style>
          <p:txBody>
            <a:bodyPr vert="horz" wrap="square" lIns="162560" tIns="81280" rIns="162560" bIns="81280" numCol="1" anchor="t" anchorCtr="0" compatLnSpc="1">
              <a:prstTxWarp prst="textNoShape">
                <a:avLst/>
              </a:prstTxWarp>
            </a:bodyPr>
            <a:lstStyle/>
            <a:p>
              <a:pPr defTabSz="1219170">
                <a:defRPr/>
              </a:pPr>
              <a:endParaRPr lang="en-GB" sz="3200" kern="0" dirty="0">
                <a:solidFill>
                  <a:prstClr val="black"/>
                </a:solidFill>
                <a:latin typeface="Calibri" panose="020F0502020204030204"/>
              </a:endParaRPr>
            </a:p>
          </p:txBody>
        </p:sp>
      </p:grpSp>
      <p:graphicFrame>
        <p:nvGraphicFramePr>
          <p:cNvPr id="10" name="Tableau 9">
            <a:extLst>
              <a:ext uri="{FF2B5EF4-FFF2-40B4-BE49-F238E27FC236}">
                <a16:creationId xmlns:a16="http://schemas.microsoft.com/office/drawing/2014/main" id="{7D08372B-C7DC-6D1B-2599-960696B883A5}"/>
              </a:ext>
            </a:extLst>
          </p:cNvPr>
          <p:cNvGraphicFramePr>
            <a:graphicFrameLocks noGrp="1"/>
          </p:cNvGraphicFramePr>
          <p:nvPr/>
        </p:nvGraphicFramePr>
        <p:xfrm>
          <a:off x="1612225" y="1805337"/>
          <a:ext cx="9091220" cy="4482331"/>
        </p:xfrm>
        <a:graphic>
          <a:graphicData uri="http://schemas.openxmlformats.org/drawingml/2006/table">
            <a:tbl>
              <a:tblPr>
                <a:tableStyleId>{5C22544A-7EE6-4342-B048-85BDC9FD1C3A}</a:tableStyleId>
              </a:tblPr>
              <a:tblGrid>
                <a:gridCol w="3433240">
                  <a:extLst>
                    <a:ext uri="{9D8B030D-6E8A-4147-A177-3AD203B41FA5}">
                      <a16:colId xmlns:a16="http://schemas.microsoft.com/office/drawing/2014/main" val="3347426777"/>
                    </a:ext>
                  </a:extLst>
                </a:gridCol>
                <a:gridCol w="1414495">
                  <a:extLst>
                    <a:ext uri="{9D8B030D-6E8A-4147-A177-3AD203B41FA5}">
                      <a16:colId xmlns:a16="http://schemas.microsoft.com/office/drawing/2014/main" val="1604106643"/>
                    </a:ext>
                  </a:extLst>
                </a:gridCol>
                <a:gridCol w="1414495">
                  <a:extLst>
                    <a:ext uri="{9D8B030D-6E8A-4147-A177-3AD203B41FA5}">
                      <a16:colId xmlns:a16="http://schemas.microsoft.com/office/drawing/2014/main" val="2796934304"/>
                    </a:ext>
                  </a:extLst>
                </a:gridCol>
                <a:gridCol w="1414495">
                  <a:extLst>
                    <a:ext uri="{9D8B030D-6E8A-4147-A177-3AD203B41FA5}">
                      <a16:colId xmlns:a16="http://schemas.microsoft.com/office/drawing/2014/main" val="197904629"/>
                    </a:ext>
                  </a:extLst>
                </a:gridCol>
                <a:gridCol w="1414495">
                  <a:extLst>
                    <a:ext uri="{9D8B030D-6E8A-4147-A177-3AD203B41FA5}">
                      <a16:colId xmlns:a16="http://schemas.microsoft.com/office/drawing/2014/main" val="403244804"/>
                    </a:ext>
                  </a:extLst>
                </a:gridCol>
              </a:tblGrid>
              <a:tr h="387883">
                <a:tc>
                  <a:txBody>
                    <a:bodyPr/>
                    <a:lstStyle/>
                    <a:p>
                      <a:pPr algn="l" rtl="0" fontAlgn="ctr"/>
                      <a:endParaRPr lang="en-GB" sz="1100" u="none" strike="noStrike" kern="1200" noProof="0" dirty="0">
                        <a:solidFill>
                          <a:srgbClr val="002060"/>
                        </a:solidFill>
                        <a:effectLst/>
                        <a:latin typeface="Fira Sans" panose="020B0503050000020004" pitchFamily="34" charset="0"/>
                        <a:ea typeface="+mn-ea"/>
                        <a:cs typeface="Calibri Light" panose="020F0302020204030204" pitchFamily="34" charset="0"/>
                      </a:endParaRP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2023</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2024</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2025</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400" b="1" u="none" strike="noStrike" noProof="0">
                          <a:solidFill>
                            <a:srgbClr val="3B2B4D"/>
                          </a:solidFill>
                          <a:effectLst/>
                          <a:latin typeface="Fira Sans" panose="020B0503050000020004" pitchFamily="34" charset="0"/>
                          <a:ea typeface="+mn-ea"/>
                          <a:cs typeface="Calibri Light" panose="020F0302020204030204" pitchFamily="34" charset="0"/>
                        </a:rPr>
                        <a:t>2026</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913337444"/>
                  </a:ext>
                </a:extLst>
              </a:tr>
              <a:tr h="341204">
                <a:tc>
                  <a:txBody>
                    <a:bodyPr/>
                    <a:lstStyle/>
                    <a:p>
                      <a:pPr algn="ctr" rtl="0" fontAlgn="ctr">
                        <a:buNone/>
                      </a:pPr>
                      <a:r>
                        <a:rPr lang="fr-FR" sz="1300" b="0" i="0" u="none" strike="noStrike" noProof="0">
                          <a:solidFill>
                            <a:srgbClr val="3B2C4D"/>
                          </a:solidFill>
                          <a:effectLst/>
                          <a:latin typeface="Fira Sans Condensed ExtraBold" panose="020B0903050000020004" pitchFamily="34" charset="0"/>
                        </a:rPr>
                        <a:t>PORTÉE CONSTANTE</a:t>
                      </a:r>
                    </a:p>
                  </a:txBody>
                  <a:tcPr marL="8467" marR="8467" marT="8467" marB="0" anchor="ctr">
                    <a:lnL w="12700" cap="flat" cmpd="sng" algn="ctr">
                      <a:noFill/>
                      <a:prstDash val="sysDot"/>
                      <a:round/>
                      <a:headEnd type="none" w="med" len="med"/>
                      <a:tailEnd type="none" w="med" len="med"/>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D0CECE"/>
                    </a:solidFill>
                  </a:tcPr>
                </a:tc>
                <a:tc>
                  <a:txBody>
                    <a:bodyPr/>
                    <a:lstStyle/>
                    <a:p>
                      <a:pPr algn="ctr" fontAlgn="ctr">
                        <a:buNone/>
                      </a:pPr>
                      <a:r>
                        <a:rPr kumimoji="0" lang="fr-FR" sz="1300" b="1" i="0" u="none" strike="noStrike" cap="none" normalizeH="0" baseline="0" noProof="0">
                          <a:ln>
                            <a:noFill/>
                          </a:ln>
                          <a:solidFill>
                            <a:srgbClr val="000000"/>
                          </a:solidFill>
                          <a:effectLst/>
                          <a:uLnTx/>
                          <a:uFillTx/>
                          <a:latin typeface="Fira Sans" panose="020B0503050000020004" pitchFamily="34" charset="0"/>
                          <a:ea typeface="+mn-ea"/>
                          <a:cs typeface="+mn-cs"/>
                        </a:rPr>
                        <a:t>31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kumimoji="0" lang="fr-FR" sz="1300" b="1" i="0" u="none" strike="noStrike" cap="none" normalizeH="0" baseline="0" noProof="0">
                          <a:ln>
                            <a:noFill/>
                          </a:ln>
                          <a:solidFill>
                            <a:srgbClr val="000000"/>
                          </a:solidFill>
                          <a:effectLst/>
                          <a:uLnTx/>
                          <a:uFillTx/>
                          <a:latin typeface="Fira Sans" panose="020B0503050000020004" pitchFamily="34" charset="0"/>
                          <a:ea typeface="+mn-ea"/>
                          <a:cs typeface="+mn-cs"/>
                        </a:rPr>
                        <a:t>39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kumimoji="0" lang="fr-FR" sz="1300" b="1" i="0" u="none" strike="noStrike" cap="none" normalizeH="0" baseline="0" noProof="0">
                          <a:ln>
                            <a:noFill/>
                          </a:ln>
                          <a:solidFill>
                            <a:srgbClr val="000000"/>
                          </a:solidFill>
                          <a:effectLst/>
                          <a:uLnTx/>
                          <a:uFillTx/>
                          <a:latin typeface="Fira Sans" panose="020B0503050000020004" pitchFamily="34" charset="0"/>
                          <a:ea typeface="+mn-ea"/>
                          <a:cs typeface="+mn-cs"/>
                        </a:rPr>
                        <a:t>34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kumimoji="0" lang="fr-FR" sz="1500" b="1" i="0" u="none" strike="noStrike" cap="none" normalizeH="0" baseline="0" noProof="0">
                          <a:ln>
                            <a:noFill/>
                          </a:ln>
                          <a:solidFill>
                            <a:srgbClr val="000000"/>
                          </a:solidFill>
                          <a:effectLst/>
                          <a:uLnTx/>
                          <a:uFillTx/>
                          <a:latin typeface="Fira Sans" panose="020B0503050000020004" pitchFamily="34" charset="0"/>
                          <a:ea typeface="+mn-ea"/>
                          <a:cs typeface="+mn-cs"/>
                        </a:rPr>
                        <a:t>32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55415198"/>
                  </a:ext>
                </a:extLst>
              </a:tr>
              <a:tr h="341204">
                <a:tc>
                  <a:txBody>
                    <a:bodyPr/>
                    <a:lstStyle/>
                    <a:p>
                      <a:pPr algn="ctr" rtl="0" fontAlgn="ctr">
                        <a:buNone/>
                      </a:pPr>
                      <a:r>
                        <a:rPr lang="fr-FR" sz="1200" b="1" i="0" u="none" strike="noStrike" noProof="0">
                          <a:solidFill>
                            <a:srgbClr val="3B2B4D"/>
                          </a:solidFill>
                          <a:effectLst/>
                          <a:latin typeface="Fira Sans" panose="020B0503050000020004" pitchFamily="34" charset="0"/>
                        </a:rPr>
                        <a:t>ÉTATS-UNIS</a:t>
                      </a:r>
                    </a:p>
                  </a:txBody>
                  <a:tcPr marL="8467" marR="8467" marT="8467"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16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33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37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500" b="1" i="0" u="none" strike="noStrike" cap="none" normalizeH="0" baseline="0" noProof="0">
                          <a:ln>
                            <a:noFill/>
                          </a:ln>
                          <a:solidFill>
                            <a:srgbClr val="000000"/>
                          </a:solidFill>
                          <a:effectLst/>
                          <a:uLnTx/>
                          <a:uFillTx/>
                          <a:latin typeface="Fira Sans" panose="020B0503050000020004" pitchFamily="34" charset="0"/>
                          <a:ea typeface="+mn-ea"/>
                          <a:cs typeface="+mn-cs"/>
                        </a:rPr>
                        <a:t>20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96761963"/>
                  </a:ext>
                </a:extLst>
              </a:tr>
              <a:tr h="341204">
                <a:tc>
                  <a:txBody>
                    <a:bodyPr/>
                    <a:lstStyle/>
                    <a:p>
                      <a:pPr algn="ctr" rtl="0" fontAlgn="ctr">
                        <a:buNone/>
                      </a:pPr>
                      <a:r>
                        <a:rPr lang="fr-FR" sz="1200" b="1" i="0" u="none" strike="noStrike" noProof="0">
                          <a:solidFill>
                            <a:srgbClr val="3B2B4D"/>
                          </a:solidFill>
                          <a:effectLst/>
                          <a:latin typeface="Fira Sans" panose="020B0503050000020004" pitchFamily="34" charset="0"/>
                        </a:rPr>
                        <a:t>Brésil</a:t>
                      </a:r>
                    </a:p>
                  </a:txBody>
                  <a:tcPr marL="8467" marR="8467" marT="8467"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35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50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37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500" b="1" i="0" u="none" strike="noStrike" cap="none" normalizeH="0" baseline="0" noProof="0">
                          <a:ln>
                            <a:noFill/>
                          </a:ln>
                          <a:solidFill>
                            <a:srgbClr val="000000"/>
                          </a:solidFill>
                          <a:effectLst/>
                          <a:uLnTx/>
                          <a:uFillTx/>
                          <a:latin typeface="Fira Sans" panose="020B0503050000020004" pitchFamily="34" charset="0"/>
                          <a:ea typeface="+mn-ea"/>
                          <a:cs typeface="+mn-cs"/>
                        </a:rPr>
                        <a:t>34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78679514"/>
                  </a:ext>
                </a:extLst>
              </a:tr>
              <a:tr h="341204">
                <a:tc>
                  <a:txBody>
                    <a:bodyPr/>
                    <a:lstStyle/>
                    <a:p>
                      <a:pPr algn="ctr" rtl="0" fontAlgn="ctr">
                        <a:buNone/>
                      </a:pPr>
                      <a:r>
                        <a:rPr lang="fr-FR" sz="1200" b="1" i="0" u="none" strike="noStrike" noProof="0">
                          <a:solidFill>
                            <a:srgbClr val="3B2B4D"/>
                          </a:solidFill>
                          <a:effectLst/>
                          <a:latin typeface="Fira Sans" panose="020B0503050000020004" pitchFamily="34" charset="0"/>
                        </a:rPr>
                        <a:t>Mexique</a:t>
                      </a:r>
                    </a:p>
                  </a:txBody>
                  <a:tcPr marL="8467" marR="8467" marT="8467"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39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44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28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500" b="1" i="0" u="none" strike="noStrike" cap="none" normalizeH="0" baseline="0" noProof="0">
                          <a:ln>
                            <a:noFill/>
                          </a:ln>
                          <a:solidFill>
                            <a:srgbClr val="000000"/>
                          </a:solidFill>
                          <a:effectLst/>
                          <a:uLnTx/>
                          <a:uFillTx/>
                          <a:latin typeface="Fira Sans" panose="020B0503050000020004" pitchFamily="34" charset="0"/>
                          <a:ea typeface="+mn-ea"/>
                          <a:cs typeface="+mn-cs"/>
                        </a:rPr>
                        <a:t>39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333262976"/>
                  </a:ext>
                </a:extLst>
              </a:tr>
              <a:tr h="341204">
                <a:tc>
                  <a:txBody>
                    <a:bodyPr/>
                    <a:lstStyle/>
                    <a:p>
                      <a:pPr algn="ctr" rtl="0" fontAlgn="ctr">
                        <a:buNone/>
                      </a:pPr>
                      <a:r>
                        <a:rPr lang="fr-FR" sz="1200" b="1" i="0" u="none" strike="noStrike" noProof="0">
                          <a:solidFill>
                            <a:srgbClr val="3B2B4D"/>
                          </a:solidFill>
                          <a:effectLst/>
                          <a:latin typeface="Fira Sans" panose="020B0503050000020004" pitchFamily="34" charset="0"/>
                        </a:rPr>
                        <a:t>France</a:t>
                      </a:r>
                    </a:p>
                  </a:txBody>
                  <a:tcPr marL="8467" marR="8467" marT="8467"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18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22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20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500" b="1" i="0" u="none" strike="noStrike" cap="none" normalizeH="0" baseline="0" noProof="0">
                          <a:ln>
                            <a:noFill/>
                          </a:ln>
                          <a:solidFill>
                            <a:srgbClr val="000000"/>
                          </a:solidFill>
                          <a:effectLst/>
                          <a:uLnTx/>
                          <a:uFillTx/>
                          <a:latin typeface="Fira Sans" panose="020B0503050000020004" pitchFamily="34" charset="0"/>
                          <a:ea typeface="+mn-ea"/>
                          <a:cs typeface="+mn-cs"/>
                        </a:rPr>
                        <a:t>17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16764118"/>
                  </a:ext>
                </a:extLst>
              </a:tr>
              <a:tr h="341204">
                <a:tc>
                  <a:txBody>
                    <a:bodyPr/>
                    <a:lstStyle/>
                    <a:p>
                      <a:pPr algn="ctr" rtl="0" fontAlgn="ctr">
                        <a:buNone/>
                      </a:pPr>
                      <a:r>
                        <a:rPr lang="fr-FR" sz="1200" b="1" i="0" u="none" strike="noStrike" noProof="0">
                          <a:solidFill>
                            <a:srgbClr val="3B2B4D"/>
                          </a:solidFill>
                          <a:effectLst/>
                          <a:latin typeface="Fira Sans" panose="020B0503050000020004" pitchFamily="34" charset="0"/>
                        </a:rPr>
                        <a:t>Portugal</a:t>
                      </a:r>
                    </a:p>
                  </a:txBody>
                  <a:tcPr marL="8467" marR="8467" marT="8467"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24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36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30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500" b="1" i="0" u="none" strike="noStrike" cap="none" normalizeH="0" baseline="0" noProof="0">
                          <a:ln>
                            <a:noFill/>
                          </a:ln>
                          <a:solidFill>
                            <a:srgbClr val="000000"/>
                          </a:solidFill>
                          <a:effectLst/>
                          <a:uLnTx/>
                          <a:uFillTx/>
                          <a:latin typeface="Fira Sans" panose="020B0503050000020004" pitchFamily="34" charset="0"/>
                          <a:ea typeface="+mn-ea"/>
                          <a:cs typeface="+mn-cs"/>
                        </a:rPr>
                        <a:t>32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91308437"/>
                  </a:ext>
                </a:extLst>
              </a:tr>
              <a:tr h="341204">
                <a:tc>
                  <a:txBody>
                    <a:bodyPr/>
                    <a:lstStyle/>
                    <a:p>
                      <a:pPr algn="ctr" rtl="0" fontAlgn="ctr">
                        <a:buNone/>
                      </a:pPr>
                      <a:r>
                        <a:rPr lang="fr-FR" sz="1200" b="1" i="0" u="none" strike="noStrike" noProof="0">
                          <a:solidFill>
                            <a:srgbClr val="3B2B4D"/>
                          </a:solidFill>
                          <a:effectLst/>
                          <a:latin typeface="Fira Sans" panose="020B0503050000020004" pitchFamily="34" charset="0"/>
                        </a:rPr>
                        <a:t>Chine</a:t>
                      </a:r>
                    </a:p>
                  </a:txBody>
                  <a:tcPr marL="8467" marR="8467" marT="8467"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55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47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52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500" b="1" i="0" u="none" strike="noStrike" cap="none" normalizeH="0" baseline="0" noProof="0">
                          <a:ln>
                            <a:noFill/>
                          </a:ln>
                          <a:solidFill>
                            <a:srgbClr val="000000"/>
                          </a:solidFill>
                          <a:effectLst/>
                          <a:uLnTx/>
                          <a:uFillTx/>
                          <a:latin typeface="Fira Sans" panose="020B0503050000020004" pitchFamily="34" charset="0"/>
                          <a:ea typeface="+mn-ea"/>
                          <a:cs typeface="+mn-cs"/>
                        </a:rPr>
                        <a:t>50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29866270"/>
                  </a:ext>
                </a:extLst>
              </a:tr>
              <a:tr h="341204">
                <a:tc>
                  <a:txBody>
                    <a:bodyPr/>
                    <a:lstStyle/>
                    <a:p>
                      <a:pPr algn="ctr" rtl="0" fontAlgn="ctr">
                        <a:buNone/>
                      </a:pPr>
                      <a:r>
                        <a:rPr lang="fr-FR" sz="1200" b="0" i="0" u="none" strike="noStrike" noProof="0">
                          <a:solidFill>
                            <a:srgbClr val="3B2B4D"/>
                          </a:solidFill>
                          <a:effectLst/>
                          <a:latin typeface="Fira Sans" panose="020B0503050000020004" pitchFamily="34" charset="0"/>
                        </a:rPr>
                        <a:t>Allemagne</a:t>
                      </a:r>
                    </a:p>
                  </a:txBody>
                  <a:tcPr marL="8467" marR="8467" marT="8467" marB="0" anchor="ctr">
                    <a:lnL w="12700" cap="flat" cmpd="sng" algn="ctr">
                      <a:noFill/>
                      <a:prstDash val="sysDot"/>
                      <a:round/>
                      <a:headEnd type="none" w="med" len="med"/>
                      <a:tailEnd type="none" w="med" len="med"/>
                    </a:lnL>
                    <a:lnR w="12700" cmpd="sng">
                      <a:noFill/>
                    </a:lnR>
                    <a:lnT w="12700" cap="flat" cmpd="sng" algn="ctr">
                      <a:solidFill>
                        <a:srgbClr val="E6E6E6"/>
                      </a:solidFill>
                      <a:prstDash val="solid"/>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 </a:t>
                      </a:r>
                    </a:p>
                  </a:txBody>
                  <a:tcPr marL="6351" marR="6351" marT="6351" marB="0" anchor="ctr">
                    <a:lnL w="12700" cmpd="sng">
                      <a:noFill/>
                    </a:lnL>
                    <a:lnR w="12700" cmpd="sng">
                      <a:noFill/>
                    </a:lnR>
                    <a:lnT w="12700" cap="flat" cmpd="sng" algn="ctr">
                      <a:solidFill>
                        <a:srgbClr val="E6E6E6"/>
                      </a:solidFill>
                      <a:prstDash val="solid"/>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 </a:t>
                      </a:r>
                    </a:p>
                  </a:txBody>
                  <a:tcPr marL="6351" marR="6351" marT="6351" marB="0" anchor="ctr">
                    <a:lnL w="12700" cmpd="sng">
                      <a:noFill/>
                    </a:lnL>
                    <a:lnR w="12700" cmpd="sng">
                      <a:noFill/>
                    </a:lnR>
                    <a:lnT w="12700" cap="flat" cmpd="sng" algn="ctr">
                      <a:solidFill>
                        <a:srgbClr val="E6E6E6"/>
                      </a:solidFill>
                      <a:prstDash val="solid"/>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21</a:t>
                      </a:r>
                    </a:p>
                  </a:txBody>
                  <a:tcPr marL="6351" marR="6351" marT="6351" marB="0" anchor="ctr">
                    <a:lnL w="12700" cmpd="sng">
                      <a:noFill/>
                    </a:lnL>
                    <a:lnR w="12700" cmpd="sng">
                      <a:noFill/>
                    </a:lnR>
                    <a:lnT w="12700" cap="flat" cmpd="sng" algn="ctr">
                      <a:solidFill>
                        <a:srgbClr val="E6E6E6"/>
                      </a:solidFill>
                      <a:prstDash val="solid"/>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500" b="1" i="0" u="none" strike="noStrike" cap="none" normalizeH="0" baseline="0" noProof="0">
                          <a:ln>
                            <a:noFill/>
                          </a:ln>
                          <a:solidFill>
                            <a:srgbClr val="000000"/>
                          </a:solidFill>
                          <a:effectLst/>
                          <a:uLnTx/>
                          <a:uFillTx/>
                          <a:latin typeface="Fira Sans" panose="020B0503050000020004" pitchFamily="34" charset="0"/>
                          <a:ea typeface="+mn-ea"/>
                          <a:cs typeface="+mn-cs"/>
                        </a:rPr>
                        <a:t>15</a:t>
                      </a:r>
                    </a:p>
                  </a:txBody>
                  <a:tcPr marL="6351" marR="6351" marT="6351" marB="0" anchor="ctr">
                    <a:lnL w="12700" cmpd="sng">
                      <a:noFill/>
                    </a:lnL>
                    <a:lnR w="12700" cmpd="sng">
                      <a:noFill/>
                    </a:lnR>
                    <a:lnT w="12700" cap="flat" cmpd="sng" algn="ctr">
                      <a:solidFill>
                        <a:srgbClr val="E6E6E6"/>
                      </a:solidFill>
                      <a:prstDash val="solid"/>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612089090"/>
                  </a:ext>
                </a:extLst>
              </a:tr>
              <a:tr h="341204">
                <a:tc>
                  <a:txBody>
                    <a:bodyPr/>
                    <a:lstStyle/>
                    <a:p>
                      <a:pPr algn="ctr" rtl="0" fontAlgn="ctr">
                        <a:buNone/>
                      </a:pPr>
                      <a:r>
                        <a:rPr lang="fr-FR" sz="1200" b="0" i="0" u="none" strike="noStrike" noProof="0">
                          <a:solidFill>
                            <a:srgbClr val="3B2B4D"/>
                          </a:solidFill>
                          <a:effectLst/>
                          <a:latin typeface="Fira Sans" panose="020B0503050000020004" pitchFamily="34" charset="0"/>
                        </a:rPr>
                        <a:t>Italie</a:t>
                      </a:r>
                    </a:p>
                  </a:txBody>
                  <a:tcPr marL="8467" marR="8467" marT="8467"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 </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 </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29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500" b="1" i="0" u="none" strike="noStrike" cap="none" normalizeH="0" baseline="0" noProof="0">
                          <a:ln>
                            <a:noFill/>
                          </a:ln>
                          <a:solidFill>
                            <a:srgbClr val="000000"/>
                          </a:solidFill>
                          <a:effectLst/>
                          <a:uLnTx/>
                          <a:uFillTx/>
                          <a:latin typeface="Fira Sans" panose="020B0503050000020004" pitchFamily="34" charset="0"/>
                          <a:ea typeface="+mn-ea"/>
                          <a:cs typeface="+mn-cs"/>
                        </a:rPr>
                        <a:t>27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4435212"/>
                  </a:ext>
                </a:extLst>
              </a:tr>
              <a:tr h="341204">
                <a:tc>
                  <a:txBody>
                    <a:bodyPr/>
                    <a:lstStyle/>
                    <a:p>
                      <a:pPr algn="ctr" rtl="0" fontAlgn="ctr">
                        <a:buNone/>
                      </a:pPr>
                      <a:r>
                        <a:rPr lang="fr-FR" sz="1200" b="0" i="0" u="none" strike="noStrike" noProof="0">
                          <a:solidFill>
                            <a:srgbClr val="3B2B4D"/>
                          </a:solidFill>
                          <a:effectLst/>
                          <a:latin typeface="Fira Sans" panose="020B0503050000020004" pitchFamily="34" charset="0"/>
                        </a:rPr>
                        <a:t>Pologne</a:t>
                      </a:r>
                    </a:p>
                  </a:txBody>
                  <a:tcPr marL="8467" marR="8467" marT="8467"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 </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29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26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500" b="1" i="0" u="none" strike="noStrike" cap="none" normalizeH="0" baseline="0" noProof="0">
                          <a:ln>
                            <a:noFill/>
                          </a:ln>
                          <a:solidFill>
                            <a:srgbClr val="000000"/>
                          </a:solidFill>
                          <a:effectLst/>
                          <a:uLnTx/>
                          <a:uFillTx/>
                          <a:latin typeface="Fira Sans" panose="020B0503050000020004" pitchFamily="34" charset="0"/>
                          <a:ea typeface="+mn-ea"/>
                          <a:cs typeface="+mn-cs"/>
                        </a:rPr>
                        <a:t>24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184825111"/>
                  </a:ext>
                </a:extLst>
              </a:tr>
              <a:tr h="341204">
                <a:tc>
                  <a:txBody>
                    <a:bodyPr/>
                    <a:lstStyle/>
                    <a:p>
                      <a:pPr algn="ctr" rtl="0" fontAlgn="ctr">
                        <a:buNone/>
                      </a:pPr>
                      <a:r>
                        <a:rPr lang="fr-FR" sz="1200" b="0" i="0" u="none" strike="noStrike" noProof="0">
                          <a:solidFill>
                            <a:srgbClr val="3B2B4D"/>
                          </a:solidFill>
                          <a:effectLst/>
                          <a:latin typeface="Fira Sans" panose="020B0503050000020004" pitchFamily="34" charset="0"/>
                        </a:rPr>
                        <a:t>Finlande</a:t>
                      </a:r>
                    </a:p>
                  </a:txBody>
                  <a:tcPr marL="8467" marR="8467" marT="8467"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 </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18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17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500" b="1" i="0" u="none" strike="noStrike" cap="none" normalizeH="0" baseline="0" noProof="0">
                          <a:ln>
                            <a:noFill/>
                          </a:ln>
                          <a:solidFill>
                            <a:srgbClr val="000000"/>
                          </a:solidFill>
                          <a:effectLst/>
                          <a:uLnTx/>
                          <a:uFillTx/>
                          <a:latin typeface="Fira Sans" panose="020B0503050000020004" pitchFamily="34" charset="0"/>
                          <a:ea typeface="+mn-ea"/>
                          <a:cs typeface="+mn-cs"/>
                        </a:rPr>
                        <a:t>18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2714743"/>
                  </a:ext>
                </a:extLst>
              </a:tr>
              <a:tr h="341204">
                <a:tc>
                  <a:txBody>
                    <a:bodyPr/>
                    <a:lstStyle/>
                    <a:p>
                      <a:pPr algn="ctr" rtl="0" fontAlgn="ctr">
                        <a:buNone/>
                      </a:pPr>
                      <a:r>
                        <a:rPr lang="fr-FR" sz="1200" b="0" i="0" u="none" strike="noStrike" noProof="0">
                          <a:solidFill>
                            <a:srgbClr val="3B2B4D"/>
                          </a:solidFill>
                          <a:effectLst/>
                          <a:latin typeface="Fira Sans" panose="020B0503050000020004" pitchFamily="34" charset="0"/>
                        </a:rPr>
                        <a:t>Vietnam</a:t>
                      </a:r>
                    </a:p>
                  </a:txBody>
                  <a:tcPr marL="8467" marR="8467" marT="8467"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 </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300" b="0" i="0" u="none" strike="noStrike" cap="none" normalizeH="0" baseline="0" noProof="0">
                          <a:ln>
                            <a:noFill/>
                          </a:ln>
                          <a:solidFill>
                            <a:srgbClr val="000000"/>
                          </a:solidFill>
                          <a:effectLst/>
                          <a:uLnTx/>
                          <a:uFillTx/>
                          <a:latin typeface="Fira Sans" panose="020B0503050000020004" pitchFamily="34" charset="0"/>
                          <a:ea typeface="+mn-ea"/>
                          <a:cs typeface="+mn-cs"/>
                        </a:rPr>
                        <a:t>61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1500" b="1" i="0" u="none" strike="noStrike" cap="none" normalizeH="0" baseline="0" noProof="0">
                          <a:ln>
                            <a:noFill/>
                          </a:ln>
                          <a:solidFill>
                            <a:srgbClr val="000000"/>
                          </a:solidFill>
                          <a:effectLst/>
                          <a:uLnTx/>
                          <a:uFillTx/>
                          <a:latin typeface="Fira Sans" panose="020B0503050000020004" pitchFamily="34" charset="0"/>
                          <a:ea typeface="+mn-ea"/>
                          <a:cs typeface="+mn-cs"/>
                        </a:rPr>
                        <a:t>59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97323327"/>
                  </a:ext>
                </a:extLst>
              </a:tr>
            </a:tbl>
          </a:graphicData>
        </a:graphic>
      </p:graphicFrame>
      <p:sp>
        <p:nvSpPr>
          <p:cNvPr id="12" name="ZoneTexte 11">
            <a:extLst>
              <a:ext uri="{FF2B5EF4-FFF2-40B4-BE49-F238E27FC236}">
                <a16:creationId xmlns:a16="http://schemas.microsoft.com/office/drawing/2014/main" id="{4CC39B7A-19DE-57BA-84AA-591F665466C8}"/>
              </a:ext>
            </a:extLst>
          </p:cNvPr>
          <p:cNvSpPr txBox="1"/>
          <p:nvPr/>
        </p:nvSpPr>
        <p:spPr>
          <a:xfrm>
            <a:off x="538546" y="1462670"/>
            <a:ext cx="2469829" cy="420756"/>
          </a:xfrm>
          <a:prstGeom prst="rect">
            <a:avLst/>
          </a:prstGeom>
          <a:noFill/>
        </p:spPr>
        <p:txBody>
          <a:bodyPr wrap="square">
            <a:spAutoFit/>
          </a:bodyPr>
          <a:lstStyle/>
          <a:p>
            <a:pPr algn="ctr" defTabSz="1219170" fontAlgn="ctr">
              <a:defRPr/>
            </a:pPr>
            <a:r>
              <a:rPr lang="fr-FR" sz="1067" dirty="0">
                <a:solidFill>
                  <a:srgbClr val="D68CB5"/>
                </a:solidFill>
                <a:latin typeface="Fira Sans SemiBold" panose="020B0604020202020204" pitchFamily="34" charset="0"/>
                <a:cs typeface="Calibri Light" panose="020F0302020204030204" pitchFamily="34" charset="0"/>
                <a:sym typeface="Arial"/>
              </a:rPr>
              <a:t>% ont reçu </a:t>
            </a:r>
            <a:r>
              <a:rPr lang="fr-FR" sz="1067" u="sng" dirty="0">
                <a:solidFill>
                  <a:srgbClr val="D68CB5"/>
                </a:solidFill>
                <a:latin typeface="Fira Sans SemiBold" panose="020B0604020202020204" pitchFamily="34" charset="0"/>
                <a:cs typeface="Calibri Light" panose="020F0302020204030204" pitchFamily="34" charset="0"/>
                <a:sym typeface="Arial"/>
              </a:rPr>
              <a:t>toutes ces informations</a:t>
            </a:r>
            <a:r>
              <a:rPr lang="fr-FR" sz="1067" dirty="0">
                <a:solidFill>
                  <a:srgbClr val="D68CB5"/>
                </a:solidFill>
                <a:latin typeface="Fira Sans SemiBold" panose="020B0604020202020204" pitchFamily="34" charset="0"/>
                <a:cs typeface="Calibri Light" panose="020F0302020204030204" pitchFamily="34" charset="0"/>
                <a:sym typeface="Arial"/>
              </a:rPr>
              <a:t>, au moins une fois</a:t>
            </a:r>
          </a:p>
        </p:txBody>
      </p:sp>
      <p:pic>
        <p:nvPicPr>
          <p:cNvPr id="13" name="Image 12" descr="Une image contenant texte, clipart, graphique vectoriel  Description générée automatiquement">
            <a:extLst>
              <a:ext uri="{FF2B5EF4-FFF2-40B4-BE49-F238E27FC236}">
                <a16:creationId xmlns:a16="http://schemas.microsoft.com/office/drawing/2014/main" id="{649D230D-6FFB-4754-2622-2DF2E05E64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85811" y="2954937"/>
            <a:ext cx="192000" cy="192000"/>
          </a:xfrm>
          <a:prstGeom prst="rect">
            <a:avLst/>
          </a:prstGeom>
        </p:spPr>
      </p:pic>
      <p:pic>
        <p:nvPicPr>
          <p:cNvPr id="14" name="Image 13" descr="Une image contenant texte, clipart  Description générée automatiquement">
            <a:extLst>
              <a:ext uri="{FF2B5EF4-FFF2-40B4-BE49-F238E27FC236}">
                <a16:creationId xmlns:a16="http://schemas.microsoft.com/office/drawing/2014/main" id="{5062E5E8-10FB-6CC8-F685-BDBFA43AF90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185811" y="6054508"/>
            <a:ext cx="192000" cy="192000"/>
          </a:xfrm>
          <a:prstGeom prst="rect">
            <a:avLst/>
          </a:prstGeom>
        </p:spPr>
      </p:pic>
      <p:pic>
        <p:nvPicPr>
          <p:cNvPr id="15" name="Image 14" descr="Une image contenant texte, clipart  Description générée automatiquement">
            <a:extLst>
              <a:ext uri="{FF2B5EF4-FFF2-40B4-BE49-F238E27FC236}">
                <a16:creationId xmlns:a16="http://schemas.microsoft.com/office/drawing/2014/main" id="{AC334090-3445-8D13-2F81-049F258395F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185811" y="3643732"/>
            <a:ext cx="192000" cy="192000"/>
          </a:xfrm>
          <a:prstGeom prst="rect">
            <a:avLst/>
          </a:prstGeom>
        </p:spPr>
      </p:pic>
      <p:pic>
        <p:nvPicPr>
          <p:cNvPr id="16" name="Image 15" descr="Une image contenant texte, clipart  Description générée automatiquement">
            <a:extLst>
              <a:ext uri="{FF2B5EF4-FFF2-40B4-BE49-F238E27FC236}">
                <a16:creationId xmlns:a16="http://schemas.microsoft.com/office/drawing/2014/main" id="{60266E11-A3D3-7890-E040-25EC7D2246B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185811" y="3988129"/>
            <a:ext cx="192000" cy="192000"/>
          </a:xfrm>
          <a:prstGeom prst="rect">
            <a:avLst/>
          </a:prstGeom>
        </p:spPr>
      </p:pic>
      <p:pic>
        <p:nvPicPr>
          <p:cNvPr id="17" name="Image 16" descr="Une image contenant texte, clipart  Description générée automatiquement">
            <a:extLst>
              <a:ext uri="{FF2B5EF4-FFF2-40B4-BE49-F238E27FC236}">
                <a16:creationId xmlns:a16="http://schemas.microsoft.com/office/drawing/2014/main" id="{5B5B146A-461A-54E4-10B3-622FCD915E1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185811" y="3299335"/>
            <a:ext cx="192000" cy="192000"/>
          </a:xfrm>
          <a:prstGeom prst="rect">
            <a:avLst/>
          </a:prstGeom>
        </p:spPr>
      </p:pic>
      <p:pic>
        <p:nvPicPr>
          <p:cNvPr id="18" name="Image 17" descr="Une image contenant texte, clipart  Description générée automatiquement">
            <a:extLst>
              <a:ext uri="{FF2B5EF4-FFF2-40B4-BE49-F238E27FC236}">
                <a16:creationId xmlns:a16="http://schemas.microsoft.com/office/drawing/2014/main" id="{AD906FBE-C66B-E120-8618-43870FB4246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185811" y="2610540"/>
            <a:ext cx="192000" cy="192000"/>
          </a:xfrm>
          <a:prstGeom prst="rect">
            <a:avLst/>
          </a:prstGeom>
        </p:spPr>
      </p:pic>
      <p:pic>
        <p:nvPicPr>
          <p:cNvPr id="19" name="Image 18">
            <a:extLst>
              <a:ext uri="{FF2B5EF4-FFF2-40B4-BE49-F238E27FC236}">
                <a16:creationId xmlns:a16="http://schemas.microsoft.com/office/drawing/2014/main" id="{C14A8EC9-5A80-5996-5C98-4F453281674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185811" y="5365719"/>
            <a:ext cx="192000" cy="192000"/>
          </a:xfrm>
          <a:prstGeom prst="rect">
            <a:avLst/>
          </a:prstGeom>
          <a:effectLst>
            <a:outerShdw blurRad="63500" sx="75000" sy="75000" algn="ctr" rotWithShape="0">
              <a:prstClr val="black">
                <a:alpha val="40000"/>
              </a:prstClr>
            </a:outerShdw>
          </a:effectLst>
        </p:spPr>
      </p:pic>
      <p:pic>
        <p:nvPicPr>
          <p:cNvPr id="20" name="Image 19">
            <a:extLst>
              <a:ext uri="{FF2B5EF4-FFF2-40B4-BE49-F238E27FC236}">
                <a16:creationId xmlns:a16="http://schemas.microsoft.com/office/drawing/2014/main" id="{473E56B1-01C3-1DF6-B4C8-CE1AE597593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185811" y="5710116"/>
            <a:ext cx="192000" cy="192000"/>
          </a:xfrm>
          <a:prstGeom prst="rect">
            <a:avLst/>
          </a:prstGeom>
          <a:effectLst>
            <a:outerShdw blurRad="63500" sx="75000" sy="75000" algn="ctr" rotWithShape="0">
              <a:prstClr val="black">
                <a:alpha val="40000"/>
              </a:prstClr>
            </a:outerShdw>
          </a:effectLst>
        </p:spPr>
      </p:pic>
      <p:pic>
        <p:nvPicPr>
          <p:cNvPr id="21" name="Image 20">
            <a:extLst>
              <a:ext uri="{FF2B5EF4-FFF2-40B4-BE49-F238E27FC236}">
                <a16:creationId xmlns:a16="http://schemas.microsoft.com/office/drawing/2014/main" id="{931B5E83-0431-EE2F-899E-4C42AC701E5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185811" y="4332527"/>
            <a:ext cx="192000" cy="192000"/>
          </a:xfrm>
          <a:prstGeom prst="rect">
            <a:avLst/>
          </a:prstGeom>
          <a:effectLst>
            <a:outerShdw blurRad="63500" sx="75000" sy="75000" algn="ctr" rotWithShape="0">
              <a:prstClr val="black">
                <a:alpha val="40000"/>
              </a:prstClr>
            </a:outerShdw>
          </a:effectLst>
        </p:spPr>
      </p:pic>
      <p:pic>
        <p:nvPicPr>
          <p:cNvPr id="22" name="Image 21">
            <a:extLst>
              <a:ext uri="{FF2B5EF4-FFF2-40B4-BE49-F238E27FC236}">
                <a16:creationId xmlns:a16="http://schemas.microsoft.com/office/drawing/2014/main" id="{520CDB84-79AE-81DF-9112-7C771D11E70D}"/>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185811" y="4676924"/>
            <a:ext cx="192000" cy="192000"/>
          </a:xfrm>
          <a:prstGeom prst="rect">
            <a:avLst/>
          </a:prstGeom>
        </p:spPr>
      </p:pic>
      <p:pic>
        <p:nvPicPr>
          <p:cNvPr id="23" name="Image 22">
            <a:extLst>
              <a:ext uri="{FF2B5EF4-FFF2-40B4-BE49-F238E27FC236}">
                <a16:creationId xmlns:a16="http://schemas.microsoft.com/office/drawing/2014/main" id="{71B04163-6127-5DC8-E566-5EBE90624DE2}"/>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2185811" y="5021321"/>
            <a:ext cx="192000" cy="192000"/>
          </a:xfrm>
          <a:prstGeom prst="rect">
            <a:avLst/>
          </a:prstGeom>
        </p:spPr>
      </p:pic>
      <p:cxnSp>
        <p:nvCxnSpPr>
          <p:cNvPr id="3" name="Connecteur droit avec flèche 2">
            <a:extLst>
              <a:ext uri="{FF2B5EF4-FFF2-40B4-BE49-F238E27FC236}">
                <a16:creationId xmlns:a16="http://schemas.microsoft.com/office/drawing/2014/main" id="{BF2923AD-1A37-4D51-18C0-E01960BA6A96}"/>
              </a:ext>
            </a:extLst>
          </p:cNvPr>
          <p:cNvCxnSpPr>
            <a:cxnSpLocks/>
          </p:cNvCxnSpPr>
          <p:nvPr/>
        </p:nvCxnSpPr>
        <p:spPr>
          <a:xfrm flipV="1">
            <a:off x="6411375" y="2241799"/>
            <a:ext cx="192000" cy="192000"/>
          </a:xfrm>
          <a:prstGeom prst="straightConnector1">
            <a:avLst/>
          </a:prstGeom>
          <a:ln>
            <a:solidFill>
              <a:srgbClr val="CAD3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a:extLst>
              <a:ext uri="{FF2B5EF4-FFF2-40B4-BE49-F238E27FC236}">
                <a16:creationId xmlns:a16="http://schemas.microsoft.com/office/drawing/2014/main" id="{3B0FCDE7-2909-E1F3-0282-25B0370FCD7A}"/>
              </a:ext>
            </a:extLst>
          </p:cNvPr>
          <p:cNvCxnSpPr>
            <a:cxnSpLocks/>
          </p:cNvCxnSpPr>
          <p:nvPr/>
        </p:nvCxnSpPr>
        <p:spPr>
          <a:xfrm>
            <a:off x="7742232" y="2241799"/>
            <a:ext cx="192000" cy="192000"/>
          </a:xfrm>
          <a:prstGeom prst="straightConnector1">
            <a:avLst/>
          </a:prstGeom>
          <a:ln>
            <a:solidFill>
              <a:srgbClr val="FFDA83"/>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8C2CD862-71F9-676A-BCBB-7BB0151FDCBC}"/>
              </a:ext>
            </a:extLst>
          </p:cNvPr>
          <p:cNvCxnSpPr>
            <a:cxnSpLocks/>
          </p:cNvCxnSpPr>
          <p:nvPr/>
        </p:nvCxnSpPr>
        <p:spPr>
          <a:xfrm>
            <a:off x="9318177" y="2584467"/>
            <a:ext cx="192000" cy="192000"/>
          </a:xfrm>
          <a:prstGeom prst="straightConnector1">
            <a:avLst/>
          </a:prstGeom>
          <a:ln>
            <a:solidFill>
              <a:srgbClr val="FFDA83"/>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a:extLst>
              <a:ext uri="{FF2B5EF4-FFF2-40B4-BE49-F238E27FC236}">
                <a16:creationId xmlns:a16="http://schemas.microsoft.com/office/drawing/2014/main" id="{3440DF2F-DEA9-D62A-69F5-912AE060B3C3}"/>
              </a:ext>
            </a:extLst>
          </p:cNvPr>
          <p:cNvCxnSpPr>
            <a:cxnSpLocks/>
          </p:cNvCxnSpPr>
          <p:nvPr/>
        </p:nvCxnSpPr>
        <p:spPr>
          <a:xfrm flipV="1">
            <a:off x="6411375" y="2584467"/>
            <a:ext cx="192000" cy="192000"/>
          </a:xfrm>
          <a:prstGeom prst="straightConnector1">
            <a:avLst/>
          </a:prstGeom>
          <a:ln>
            <a:solidFill>
              <a:srgbClr val="CAD3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266051C2-02B2-DD85-4F19-AD3C16D214AC}"/>
              </a:ext>
            </a:extLst>
          </p:cNvPr>
          <p:cNvCxnSpPr/>
          <p:nvPr/>
        </p:nvCxnSpPr>
        <p:spPr>
          <a:xfrm flipV="1">
            <a:off x="6411375" y="3950503"/>
            <a:ext cx="192000" cy="192000"/>
          </a:xfrm>
          <a:prstGeom prst="straightConnector1">
            <a:avLst/>
          </a:prstGeom>
          <a:ln>
            <a:solidFill>
              <a:srgbClr val="CAD3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a:extLst>
              <a:ext uri="{FF2B5EF4-FFF2-40B4-BE49-F238E27FC236}">
                <a16:creationId xmlns:a16="http://schemas.microsoft.com/office/drawing/2014/main" id="{264EEC46-8FEA-1B5D-C601-07DD06A81A9C}"/>
              </a:ext>
            </a:extLst>
          </p:cNvPr>
          <p:cNvCxnSpPr>
            <a:cxnSpLocks/>
          </p:cNvCxnSpPr>
          <p:nvPr/>
        </p:nvCxnSpPr>
        <p:spPr>
          <a:xfrm>
            <a:off x="7742232" y="2940113"/>
            <a:ext cx="192000" cy="192000"/>
          </a:xfrm>
          <a:prstGeom prst="straightConnector1">
            <a:avLst/>
          </a:prstGeom>
          <a:ln>
            <a:solidFill>
              <a:srgbClr val="FFDA83"/>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E3198B9F-ABB5-9DBB-7692-E3FA297BB415}"/>
              </a:ext>
            </a:extLst>
          </p:cNvPr>
          <p:cNvCxnSpPr>
            <a:cxnSpLocks/>
          </p:cNvCxnSpPr>
          <p:nvPr/>
        </p:nvCxnSpPr>
        <p:spPr>
          <a:xfrm flipV="1">
            <a:off x="6411375" y="2940113"/>
            <a:ext cx="192000" cy="192000"/>
          </a:xfrm>
          <a:prstGeom prst="straightConnector1">
            <a:avLst/>
          </a:prstGeom>
          <a:ln>
            <a:solidFill>
              <a:srgbClr val="CAD3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a:extLst>
              <a:ext uri="{FF2B5EF4-FFF2-40B4-BE49-F238E27FC236}">
                <a16:creationId xmlns:a16="http://schemas.microsoft.com/office/drawing/2014/main" id="{8F196F5B-760A-78C1-F84B-3968E95C1A1A}"/>
              </a:ext>
            </a:extLst>
          </p:cNvPr>
          <p:cNvCxnSpPr>
            <a:cxnSpLocks/>
          </p:cNvCxnSpPr>
          <p:nvPr/>
        </p:nvCxnSpPr>
        <p:spPr>
          <a:xfrm>
            <a:off x="7742232" y="3297605"/>
            <a:ext cx="192000" cy="192000"/>
          </a:xfrm>
          <a:prstGeom prst="straightConnector1">
            <a:avLst/>
          </a:prstGeom>
          <a:ln>
            <a:solidFill>
              <a:srgbClr val="FFDA83"/>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cteur droit avec flèche 31">
            <a:extLst>
              <a:ext uri="{FF2B5EF4-FFF2-40B4-BE49-F238E27FC236}">
                <a16:creationId xmlns:a16="http://schemas.microsoft.com/office/drawing/2014/main" id="{B0C26E76-AA33-6447-ECB0-5AC7E6557AAC}"/>
              </a:ext>
            </a:extLst>
          </p:cNvPr>
          <p:cNvCxnSpPr>
            <a:cxnSpLocks/>
          </p:cNvCxnSpPr>
          <p:nvPr/>
        </p:nvCxnSpPr>
        <p:spPr>
          <a:xfrm flipV="1">
            <a:off x="9318177" y="3297605"/>
            <a:ext cx="192000" cy="192000"/>
          </a:xfrm>
          <a:prstGeom prst="straightConnector1">
            <a:avLst/>
          </a:prstGeom>
          <a:ln>
            <a:solidFill>
              <a:srgbClr val="CAD3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necteur droit avec flèche 32">
            <a:extLst>
              <a:ext uri="{FF2B5EF4-FFF2-40B4-BE49-F238E27FC236}">
                <a16:creationId xmlns:a16="http://schemas.microsoft.com/office/drawing/2014/main" id="{989850E6-7A8A-BCC3-7BB7-EF8D62B32F1E}"/>
              </a:ext>
            </a:extLst>
          </p:cNvPr>
          <p:cNvCxnSpPr>
            <a:cxnSpLocks/>
          </p:cNvCxnSpPr>
          <p:nvPr/>
        </p:nvCxnSpPr>
        <p:spPr>
          <a:xfrm>
            <a:off x="6411375" y="4332527"/>
            <a:ext cx="192000" cy="192000"/>
          </a:xfrm>
          <a:prstGeom prst="straightConnector1">
            <a:avLst/>
          </a:prstGeom>
          <a:ln>
            <a:solidFill>
              <a:srgbClr val="FFDA8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75975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1"/>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BAB395E0-BFA8-CB38-9679-D48138656FCD}"/>
              </a:ext>
            </a:extLst>
          </p:cNvPr>
          <p:cNvGraphicFramePr>
            <a:graphicFrameLocks noGrp="1"/>
          </p:cNvGraphicFramePr>
          <p:nvPr>
            <p:extLst>
              <p:ext uri="{D42A27DB-BD31-4B8C-83A1-F6EECF244321}">
                <p14:modId xmlns:p14="http://schemas.microsoft.com/office/powerpoint/2010/main" val="1775286971"/>
              </p:ext>
            </p:extLst>
          </p:nvPr>
        </p:nvGraphicFramePr>
        <p:xfrm>
          <a:off x="70681" y="1981878"/>
          <a:ext cx="11827815" cy="3708783"/>
        </p:xfrm>
        <a:graphic>
          <a:graphicData uri="http://schemas.openxmlformats.org/drawingml/2006/table">
            <a:tbl>
              <a:tblPr>
                <a:tableStyleId>{5C22544A-7EE6-4342-B048-85BDC9FD1C3A}</a:tableStyleId>
              </a:tblPr>
              <a:tblGrid>
                <a:gridCol w="3346980">
                  <a:extLst>
                    <a:ext uri="{9D8B030D-6E8A-4147-A177-3AD203B41FA5}">
                      <a16:colId xmlns:a16="http://schemas.microsoft.com/office/drawing/2014/main" val="3347426777"/>
                    </a:ext>
                  </a:extLst>
                </a:gridCol>
                <a:gridCol w="942315">
                  <a:extLst>
                    <a:ext uri="{9D8B030D-6E8A-4147-A177-3AD203B41FA5}">
                      <a16:colId xmlns:a16="http://schemas.microsoft.com/office/drawing/2014/main" val="875671890"/>
                    </a:ext>
                  </a:extLst>
                </a:gridCol>
                <a:gridCol w="942315">
                  <a:extLst>
                    <a:ext uri="{9D8B030D-6E8A-4147-A177-3AD203B41FA5}">
                      <a16:colId xmlns:a16="http://schemas.microsoft.com/office/drawing/2014/main" val="1231598532"/>
                    </a:ext>
                  </a:extLst>
                </a:gridCol>
                <a:gridCol w="942315">
                  <a:extLst>
                    <a:ext uri="{9D8B030D-6E8A-4147-A177-3AD203B41FA5}">
                      <a16:colId xmlns:a16="http://schemas.microsoft.com/office/drawing/2014/main" val="3116134758"/>
                    </a:ext>
                  </a:extLst>
                </a:gridCol>
                <a:gridCol w="942315">
                  <a:extLst>
                    <a:ext uri="{9D8B030D-6E8A-4147-A177-3AD203B41FA5}">
                      <a16:colId xmlns:a16="http://schemas.microsoft.com/office/drawing/2014/main" val="613238496"/>
                    </a:ext>
                  </a:extLst>
                </a:gridCol>
                <a:gridCol w="942315">
                  <a:extLst>
                    <a:ext uri="{9D8B030D-6E8A-4147-A177-3AD203B41FA5}">
                      <a16:colId xmlns:a16="http://schemas.microsoft.com/office/drawing/2014/main" val="2314749706"/>
                    </a:ext>
                  </a:extLst>
                </a:gridCol>
                <a:gridCol w="942315">
                  <a:extLst>
                    <a:ext uri="{9D8B030D-6E8A-4147-A177-3AD203B41FA5}">
                      <a16:colId xmlns:a16="http://schemas.microsoft.com/office/drawing/2014/main" val="2796678513"/>
                    </a:ext>
                  </a:extLst>
                </a:gridCol>
                <a:gridCol w="942315">
                  <a:extLst>
                    <a:ext uri="{9D8B030D-6E8A-4147-A177-3AD203B41FA5}">
                      <a16:colId xmlns:a16="http://schemas.microsoft.com/office/drawing/2014/main" val="2802121158"/>
                    </a:ext>
                  </a:extLst>
                </a:gridCol>
                <a:gridCol w="942315">
                  <a:extLst>
                    <a:ext uri="{9D8B030D-6E8A-4147-A177-3AD203B41FA5}">
                      <a16:colId xmlns:a16="http://schemas.microsoft.com/office/drawing/2014/main" val="776730593"/>
                    </a:ext>
                  </a:extLst>
                </a:gridCol>
                <a:gridCol w="942315">
                  <a:extLst>
                    <a:ext uri="{9D8B030D-6E8A-4147-A177-3AD203B41FA5}">
                      <a16:colId xmlns:a16="http://schemas.microsoft.com/office/drawing/2014/main" val="4208662475"/>
                    </a:ext>
                  </a:extLst>
                </a:gridCol>
              </a:tblGrid>
              <a:tr h="409821">
                <a:tc>
                  <a:txBody>
                    <a:bodyPr/>
                    <a:lstStyle/>
                    <a:p>
                      <a:pPr algn="l" rtl="0" fontAlgn="ctr"/>
                      <a:endParaRPr lang="en-GB" sz="1400" u="none" strike="noStrike" kern="1200" noProof="0" dirty="0">
                        <a:solidFill>
                          <a:srgbClr val="002060"/>
                        </a:solidFill>
                        <a:effectLst/>
                        <a:latin typeface="Fira Sans" panose="020B0503050000020004" pitchFamily="34" charset="0"/>
                        <a:ea typeface="+mn-ea"/>
                        <a:cs typeface="Calibri Light" panose="020F0302020204030204" pitchFamily="34" charset="0"/>
                      </a:endParaRP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200" b="1" u="none" strike="noStrike" noProof="0">
                          <a:solidFill>
                            <a:schemeClr val="bg1"/>
                          </a:solidFill>
                          <a:effectLst/>
                          <a:latin typeface="Fira Sans" panose="020B0503050000020004" pitchFamily="34" charset="0"/>
                          <a:ea typeface="+mn-ea"/>
                          <a:cs typeface="Calibri Light" panose="020F0302020204030204" pitchFamily="34" charset="0"/>
                        </a:rPr>
                        <a:t>TOTAL</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3B2B4D"/>
                    </a:solid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Moins de </a:t>
                      </a:r>
                    </a:p>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25 ans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25 à 34 ans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35 à 44 ans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45 à 59 ans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60 ans </a:t>
                      </a:r>
                    </a:p>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et plus</a:t>
                      </a:r>
                    </a:p>
                  </a:txBody>
                  <a:tcPr marL="0" marR="0" marT="0" marB="0" anchor="ctr">
                    <a:lnL w="12700" cmpd="sng">
                      <a:noFill/>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Femmes enceintes</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dirty="0">
                          <a:solidFill>
                            <a:srgbClr val="3B2B4D"/>
                          </a:solidFill>
                          <a:effectLst/>
                          <a:latin typeface="Fira Sans" panose="020B0503050000020004" pitchFamily="34" charset="0"/>
                          <a:ea typeface="+mn-ea"/>
                          <a:cs typeface="Calibri Light" panose="020F0302020204030204" pitchFamily="34" charset="0"/>
                        </a:rPr>
                        <a:t>Mères de 25 à 44 ans</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dirty="0">
                          <a:solidFill>
                            <a:srgbClr val="3B2B4D"/>
                          </a:solidFill>
                          <a:effectLst/>
                          <a:latin typeface="Fira Sans" panose="020B0503050000020004" pitchFamily="34" charset="0"/>
                          <a:ea typeface="+mn-ea"/>
                          <a:cs typeface="Calibri Light" panose="020F0302020204030204" pitchFamily="34" charset="0"/>
                        </a:rPr>
                        <a:t>Personnes de 25 à 44 ans sans enfant</a:t>
                      </a:r>
                    </a:p>
                  </a:txBody>
                  <a:tcPr marL="0" marR="0" marT="0" marB="0" anchor="ctr">
                    <a:lnL w="12700"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r h="186040">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Base</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1" u="none" strike="noStrike" noProof="0">
                          <a:solidFill>
                            <a:schemeClr val="bg1">
                              <a:lumMod val="50000"/>
                            </a:schemeClr>
                          </a:solidFill>
                          <a:effectLst/>
                          <a:latin typeface="Fira Sans" panose="020B0503050000020004" pitchFamily="34" charset="0"/>
                        </a:rPr>
                        <a:t>3 872</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442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809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720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938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963</a:t>
                      </a:r>
                    </a:p>
                  </a:txBody>
                  <a:tcPr marL="6351" marR="6351" marT="6351" marB="0" anchor="ctr">
                    <a:lnL w="12700" cmpd="sng">
                      <a:noFill/>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157</a:t>
                      </a:r>
                    </a:p>
                  </a:txBody>
                  <a:tcPr marL="6351" marR="6351" marT="6351"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1 011</a:t>
                      </a:r>
                    </a:p>
                  </a:txBody>
                  <a:tcPr marL="6351" marR="6351" marT="6351"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518</a:t>
                      </a:r>
                    </a:p>
                  </a:txBody>
                  <a:tcPr marL="6351" marR="6351" marT="6351" marB="0" anchor="ctr">
                    <a:lnL w="12700"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20376265"/>
                  </a:ext>
                </a:extLst>
              </a:tr>
              <a:tr h="598843">
                <a:tc>
                  <a:txBody>
                    <a:bodyPr/>
                    <a:lstStyle/>
                    <a:p>
                      <a:pPr algn="r" rtl="0" fontAlgn="ctr"/>
                      <a:r>
                        <a:rPr lang="fr-FR" sz="1200" b="1" i="0" u="none" strike="noStrike" noProof="0">
                          <a:solidFill>
                            <a:srgbClr val="200F40"/>
                          </a:solidFill>
                          <a:effectLst/>
                          <a:latin typeface="Fira Sans" panose="020B0503050000020004" pitchFamily="34" charset="0"/>
                        </a:rPr>
                        <a:t>% ont reçu TOUTES CES INFORMATIONS, au moins une fois</a:t>
                      </a:r>
                    </a:p>
                  </a:txBody>
                  <a:tcPr marL="0" marR="0" marT="0" marB="0" anchor="ctr">
                    <a:lnL w="12700" cap="flat" cmpd="sng" algn="ctr">
                      <a:noFill/>
                      <a:prstDash val="sysDot"/>
                      <a:round/>
                      <a:headEnd type="none" w="med" len="med"/>
                      <a:tailEnd type="none" w="med" len="med"/>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30</a:t>
                      </a:r>
                    </a:p>
                  </a:txBody>
                  <a:tcPr marL="6351" marR="6351" marT="6351" marB="0" anchor="ctr">
                    <a:lnL w="12700" cmpd="sng">
                      <a:noFill/>
                    </a:lnL>
                    <a:lnR w="12700" cmpd="sng">
                      <a:noFill/>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32</a:t>
                      </a:r>
                    </a:p>
                  </a:txBody>
                  <a:tcPr marL="6351" marR="6351" marT="6351" marB="0" anchor="ctr">
                    <a:lnL w="12700" cmpd="sng">
                      <a:noFill/>
                    </a:lnL>
                    <a:lnR w="12700" cmpd="sng">
                      <a:noFill/>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38</a:t>
                      </a:r>
                    </a:p>
                  </a:txBody>
                  <a:tcPr marL="6351" marR="6351" marT="6351" marB="0" anchor="ctr">
                    <a:lnL w="12700" cmpd="sng">
                      <a:noFill/>
                    </a:lnL>
                    <a:lnR w="12700" cmpd="sng">
                      <a:noFill/>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34</a:t>
                      </a:r>
                    </a:p>
                  </a:txBody>
                  <a:tcPr marL="6351" marR="6351" marT="6351" marB="0" anchor="ctr">
                    <a:lnL w="12700" cmpd="sng">
                      <a:noFill/>
                    </a:lnL>
                    <a:lnR w="12700" cmpd="sng">
                      <a:noFill/>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32</a:t>
                      </a:r>
                    </a:p>
                  </a:txBody>
                  <a:tcPr marL="6351" marR="6351" marT="6351" marB="0" anchor="ctr">
                    <a:lnL w="12700" cmpd="sng">
                      <a:noFill/>
                    </a:lnL>
                    <a:lnR w="12700" cmpd="sng">
                      <a:noFill/>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rPr>
                        <a:t>20</a:t>
                      </a:r>
                    </a:p>
                  </a:txBody>
                  <a:tcPr marL="6351" marR="6351" marT="6351" marB="0" anchor="ctr">
                    <a:lnL w="12700" cmpd="sng">
                      <a:noFill/>
                    </a:lnL>
                    <a:lnR w="12700" cap="flat" cmpd="sng" algn="ctr">
                      <a:solidFill>
                        <a:schemeClr val="bg1">
                          <a:lumMod val="95000"/>
                        </a:schemeClr>
                      </a:solidFill>
                      <a:prstDash val="solid"/>
                      <a:round/>
                      <a:headEnd type="none" w="med" len="med"/>
                      <a:tailEnd type="none" w="med" len="med"/>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61</a:t>
                      </a:r>
                    </a:p>
                  </a:txBody>
                  <a:tcPr marL="6351" marR="6351" marT="6351"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43</a:t>
                      </a:r>
                    </a:p>
                  </a:txBody>
                  <a:tcPr marL="6351" marR="6351" marT="6351"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24</a:t>
                      </a:r>
                    </a:p>
                  </a:txBody>
                  <a:tcPr marL="6351" marR="6351" marT="6351" marB="0" anchor="ctr">
                    <a:lnL w="12700" cap="flat" cmpd="sng" algn="ctr">
                      <a:noFill/>
                      <a:prstDash val="sysDot"/>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solidFill>
                      <a:srgbClr val="F2E9E2"/>
                    </a:solidFill>
                  </a:tcPr>
                </a:tc>
                <a:extLst>
                  <a:ext uri="{0D108BD9-81ED-4DB2-BD59-A6C34878D82A}">
                    <a16:rowId xmlns:a16="http://schemas.microsoft.com/office/drawing/2014/main" val="3007040304"/>
                  </a:ext>
                </a:extLst>
              </a:tr>
              <a:tr h="932343">
                <a:tc>
                  <a:txBody>
                    <a:bodyPr/>
                    <a:lstStyle/>
                    <a:p>
                      <a:pPr algn="r" rtl="0" fontAlgn="ctr"/>
                      <a:r>
                        <a:rPr lang="fr-FR" sz="1100" b="0" i="0" u="none" strike="noStrike" noProof="0">
                          <a:solidFill>
                            <a:srgbClr val="29193E"/>
                          </a:solidFill>
                          <a:effectLst/>
                          <a:latin typeface="Fira Sans" panose="020B0503050000020004" pitchFamily="34" charset="0"/>
                        </a:rPr>
                        <a:t>Vous sensibiliser sur l’importance de préserver le plus possible l’équilibre de votre microbiote vaginal</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40</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44</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48</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45</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38</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rPr>
                        <a:t>29</a:t>
                      </a:r>
                    </a:p>
                  </a:txBody>
                  <a:tcPr marL="6351" marR="6351" marT="6351" marB="0" anchor="ctr">
                    <a:lnL w="12700" cmpd="sng">
                      <a:noFill/>
                    </a:lnL>
                    <a:lnR w="12700" cap="flat" cmpd="sng" algn="ctr">
                      <a:solidFill>
                        <a:schemeClr val="bg1">
                          <a:lumMod val="95000"/>
                        </a:schemeClr>
                      </a:solidFill>
                      <a:prstDash val="solid"/>
                      <a:round/>
                      <a:headEnd type="none" w="med" len="med"/>
                      <a:tailEnd type="none" w="med" len="med"/>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73</a:t>
                      </a:r>
                    </a:p>
                  </a:txBody>
                  <a:tcPr marL="6351" marR="6351" marT="6351"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55</a:t>
                      </a:r>
                    </a:p>
                  </a:txBody>
                  <a:tcPr marL="6351" marR="6351" marT="6351"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33</a:t>
                      </a:r>
                    </a:p>
                  </a:txBody>
                  <a:tcPr marL="6351" marR="6351" marT="6351" marB="0" anchor="ctr">
                    <a:lnL w="12700" cap="flat" cmpd="sng" algn="ctr">
                      <a:noFill/>
                      <a:prstDash val="sysDot"/>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925133">
                <a:tc>
                  <a:txBody>
                    <a:bodyPr/>
                    <a:lstStyle/>
                    <a:p>
                      <a:pPr algn="r" rtl="0" fontAlgn="ctr"/>
                      <a:r>
                        <a:rPr lang="fr-FR" sz="1100" b="0" i="0" u="none" strike="noStrike" noProof="0">
                          <a:solidFill>
                            <a:srgbClr val="29193E"/>
                          </a:solidFill>
                          <a:effectLst/>
                          <a:latin typeface="Fira Sans" panose="020B0503050000020004" pitchFamily="34" charset="0"/>
                        </a:rPr>
                        <a:t>Vous expliquer les bons comportements à avoir pour maintenir le plus possible un bon équilibre au sein de votre microbiote vaginal</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40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44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rPr>
                        <a:t>28</a:t>
                      </a:r>
                    </a:p>
                  </a:txBody>
                  <a:tcPr marL="6351" marR="6351" marT="6351" marB="0" anchor="ctr">
                    <a:lnL w="12700" cmpd="sng">
                      <a:noFill/>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70</a:t>
                      </a:r>
                    </a:p>
                  </a:txBody>
                  <a:tcPr marL="6351" marR="6351" marT="6351"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54</a:t>
                      </a:r>
                    </a:p>
                  </a:txBody>
                  <a:tcPr marL="6351" marR="6351" marT="6351"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ea typeface="+mn-ea"/>
                          <a:cs typeface="+mn-cs"/>
                        </a:rPr>
                        <a:t>34</a:t>
                      </a:r>
                    </a:p>
                  </a:txBody>
                  <a:tcPr marL="6351" marR="6351" marT="6351" marB="0" anchor="ctr">
                    <a:lnL w="12700"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6761963"/>
                  </a:ext>
                </a:extLst>
              </a:tr>
              <a:tr h="563504">
                <a:tc>
                  <a:txBody>
                    <a:bodyPr/>
                    <a:lstStyle/>
                    <a:p>
                      <a:pPr algn="r" rtl="0" fontAlgn="ctr"/>
                      <a:r>
                        <a:rPr lang="fr-FR" sz="1100" b="0" i="0" u="none" strike="noStrike" noProof="0">
                          <a:solidFill>
                            <a:srgbClr val="29193E"/>
                          </a:solidFill>
                          <a:effectLst/>
                          <a:latin typeface="Fira Sans" panose="020B0503050000020004" pitchFamily="34" charset="0"/>
                        </a:rPr>
                        <a:t>Vous expliquer ce qu’est le microbiote, ainsi que son rôle et sa fonction</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36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46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40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rPr>
                        <a:t>25</a:t>
                      </a:r>
                    </a:p>
                  </a:txBody>
                  <a:tcPr marL="6351" marR="6351" marT="6351" marB="0" anchor="ctr">
                    <a:lnL w="12700" cmpd="sng">
                      <a:noFill/>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71</a:t>
                      </a:r>
                    </a:p>
                  </a:txBody>
                  <a:tcPr marL="6351" marR="6351" marT="6351"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50</a:t>
                      </a:r>
                    </a:p>
                  </a:txBody>
                  <a:tcPr marL="6351" marR="6351" marT="6351"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dirty="0">
                          <a:solidFill>
                            <a:srgbClr val="FFC107"/>
                          </a:solidFill>
                          <a:effectLst/>
                          <a:latin typeface="Fira Sans" panose="020B0503050000020004" pitchFamily="34" charset="0"/>
                          <a:ea typeface="+mn-ea"/>
                          <a:cs typeface="+mn-cs"/>
                        </a:rPr>
                        <a:t>31</a:t>
                      </a:r>
                    </a:p>
                  </a:txBody>
                  <a:tcPr marL="6351" marR="6351" marT="6351" marB="0" anchor="ctr">
                    <a:lnL w="12700"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9803906"/>
                  </a:ext>
                </a:extLst>
              </a:tr>
            </a:tbl>
          </a:graphicData>
        </a:graphic>
      </p:graphicFrame>
      <p:sp>
        <p:nvSpPr>
          <p:cNvPr id="115" name="Google Shape;115;p17"/>
          <p:cNvSpPr txBox="1"/>
          <p:nvPr/>
        </p:nvSpPr>
        <p:spPr>
          <a:xfrm>
            <a:off x="720000" y="236903"/>
            <a:ext cx="10729200"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2133">
                <a:solidFill>
                  <a:srgbClr val="29193E"/>
                </a:solidFill>
                <a:latin typeface="Fira Sans ExtraBold"/>
                <a:ea typeface="Fira Sans ExtraBold"/>
                <a:cs typeface="Fira Sans ExtraBold"/>
                <a:sym typeface="Fira Sans ExtraBold"/>
              </a:rPr>
              <a:t>Les femmes plus âgées et celles qui n’ont pas d’enfants reçoivent moins d’informations d’origine médicale sur le microbiote vaginal que les autres femmes.</a:t>
            </a:r>
          </a:p>
        </p:txBody>
      </p:sp>
      <p:sp>
        <p:nvSpPr>
          <p:cNvPr id="6" name="Google Shape;116;p17">
            <a:extLst>
              <a:ext uri="{FF2B5EF4-FFF2-40B4-BE49-F238E27FC236}">
                <a16:creationId xmlns:a16="http://schemas.microsoft.com/office/drawing/2014/main" id="{ABAC0DE1-E835-09CE-B88E-4221C5603960}"/>
              </a:ext>
            </a:extLst>
          </p:cNvPr>
          <p:cNvSpPr txBox="1"/>
          <p:nvPr/>
        </p:nvSpPr>
        <p:spPr>
          <a:xfrm>
            <a:off x="720000" y="1094971"/>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a:solidFill>
                  <a:srgbClr val="A59DAE"/>
                </a:solidFill>
                <a:latin typeface="Fira Sans"/>
                <a:ea typeface="Fira Sans"/>
                <a:cs typeface="Fira Sans"/>
                <a:sym typeface="Fira Sans"/>
              </a:rPr>
              <a:t>Des professionnels de santé vous ont-ils parlé des points suivants ? </a:t>
            </a:r>
          </a:p>
          <a:p>
            <a:pPr defTabSz="1219170">
              <a:buClr>
                <a:srgbClr val="000000"/>
              </a:buClr>
              <a:defRPr/>
            </a:pPr>
            <a:r>
              <a:rPr lang="fr-FR" sz="1333" i="1">
                <a:solidFill>
                  <a:srgbClr val="A59DAE"/>
                </a:solidFill>
                <a:latin typeface="Fira Sans"/>
                <a:ea typeface="Fira Sans"/>
                <a:cs typeface="Fira Sans"/>
                <a:sym typeface="Fira Sans"/>
              </a:rPr>
              <a:t>Base : Femmes (n = 3 872)</a:t>
            </a:r>
          </a:p>
          <a:p>
            <a:pPr defTabSz="1219170">
              <a:buClr>
                <a:srgbClr val="000000"/>
              </a:buClr>
              <a:defRPr/>
            </a:pPr>
            <a:endParaRPr lang="en-GB" sz="1333" i="1" kern="0" dirty="0">
              <a:solidFill>
                <a:srgbClr val="A59DAE"/>
              </a:solidFill>
              <a:latin typeface="Fira Sans"/>
              <a:ea typeface="Fira Sans"/>
              <a:cs typeface="Fira Sans"/>
              <a:sym typeface="Fira Sans"/>
            </a:endParaRPr>
          </a:p>
        </p:txBody>
      </p:sp>
      <p:graphicFrame>
        <p:nvGraphicFramePr>
          <p:cNvPr id="7" name="Tableau 6">
            <a:extLst>
              <a:ext uri="{FF2B5EF4-FFF2-40B4-BE49-F238E27FC236}">
                <a16:creationId xmlns:a16="http://schemas.microsoft.com/office/drawing/2014/main" id="{B6EADC37-9E6C-59EA-D908-5FB804AFED8B}"/>
              </a:ext>
            </a:extLst>
          </p:cNvPr>
          <p:cNvGraphicFramePr>
            <a:graphicFrameLocks noGrp="1"/>
          </p:cNvGraphicFramePr>
          <p:nvPr/>
        </p:nvGraphicFramePr>
        <p:xfrm>
          <a:off x="3090787" y="6251733"/>
          <a:ext cx="4685182" cy="432000"/>
        </p:xfrm>
        <a:graphic>
          <a:graphicData uri="http://schemas.openxmlformats.org/drawingml/2006/table">
            <a:tbl>
              <a:tblPr firstRow="1" bandRow="1">
                <a:tableStyleId>{5C22544A-7EE6-4342-B048-85BDC9FD1C3A}</a:tableStyleId>
              </a:tblPr>
              <a:tblGrid>
                <a:gridCol w="2342591">
                  <a:extLst>
                    <a:ext uri="{9D8B030D-6E8A-4147-A177-3AD203B41FA5}">
                      <a16:colId xmlns:a16="http://schemas.microsoft.com/office/drawing/2014/main" val="1778144427"/>
                    </a:ext>
                  </a:extLst>
                </a:gridCol>
                <a:gridCol w="2342591">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1" name="Ellipse 10">
            <a:extLst>
              <a:ext uri="{FF2B5EF4-FFF2-40B4-BE49-F238E27FC236}">
                <a16:creationId xmlns:a16="http://schemas.microsoft.com/office/drawing/2014/main" id="{32905088-FBDB-6312-907E-5CF715A1D44B}"/>
              </a:ext>
            </a:extLst>
          </p:cNvPr>
          <p:cNvSpPr/>
          <p:nvPr/>
        </p:nvSpPr>
        <p:spPr>
          <a:xfrm>
            <a:off x="3125235" y="6404227"/>
            <a:ext cx="144000" cy="141532"/>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2" name="Ellipse 11">
            <a:extLst>
              <a:ext uri="{FF2B5EF4-FFF2-40B4-BE49-F238E27FC236}">
                <a16:creationId xmlns:a16="http://schemas.microsoft.com/office/drawing/2014/main" id="{3512A420-28B2-1E8E-5944-25087225E716}"/>
              </a:ext>
            </a:extLst>
          </p:cNvPr>
          <p:cNvSpPr/>
          <p:nvPr/>
        </p:nvSpPr>
        <p:spPr>
          <a:xfrm>
            <a:off x="5478589" y="6404227"/>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C107"/>
              </a:solidFill>
              <a:latin typeface="Arial"/>
              <a:sym typeface="Arial"/>
            </a:endParaRPr>
          </a:p>
        </p:txBody>
      </p:sp>
      <p:graphicFrame>
        <p:nvGraphicFramePr>
          <p:cNvPr id="13" name="Tableau 12">
            <a:extLst>
              <a:ext uri="{FF2B5EF4-FFF2-40B4-BE49-F238E27FC236}">
                <a16:creationId xmlns:a16="http://schemas.microsoft.com/office/drawing/2014/main" id="{FDE407DA-EB36-3179-4EED-02F9B83ED503}"/>
              </a:ext>
            </a:extLst>
          </p:cNvPr>
          <p:cNvGraphicFramePr>
            <a:graphicFrameLocks noGrp="1"/>
          </p:cNvGraphicFramePr>
          <p:nvPr/>
        </p:nvGraphicFramePr>
        <p:xfrm>
          <a:off x="1" y="1981877"/>
          <a:ext cx="1592004" cy="432000"/>
        </p:xfrm>
        <a:graphic>
          <a:graphicData uri="http://schemas.openxmlformats.org/drawingml/2006/table">
            <a:tbl>
              <a:tblPr firstRow="1" bandRow="1">
                <a:tableStyleId>{5C22544A-7EE6-4342-B048-85BDC9FD1C3A}</a:tableStyleId>
              </a:tblPr>
              <a:tblGrid>
                <a:gridCol w="1592004">
                  <a:extLst>
                    <a:ext uri="{9D8B030D-6E8A-4147-A177-3AD203B41FA5}">
                      <a16:colId xmlns:a16="http://schemas.microsoft.com/office/drawing/2014/main" val="1778144427"/>
                    </a:ext>
                  </a:extLst>
                </a:gridCol>
              </a:tblGrid>
              <a:tr h="432000">
                <a:tc>
                  <a:txBody>
                    <a:bodyPr/>
                    <a:lstStyle/>
                    <a:p>
                      <a:pPr algn="ctr" fontAlgn="ctr"/>
                      <a:r>
                        <a:rPr lang="fr-FR" sz="1900" b="1" i="0" u="none" strike="noStrike" cap="none" noProof="0">
                          <a:solidFill>
                            <a:schemeClr val="bg1"/>
                          </a:solidFill>
                          <a:latin typeface="Fira Sans"/>
                          <a:ea typeface="+mn-ea"/>
                          <a:cs typeface="Calibri Light" panose="020F0302020204030204" pitchFamily="34" charset="0"/>
                          <a:sym typeface="Arial"/>
                        </a:rPr>
                        <a:t>% Oui</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B81179"/>
                    </a:solidFill>
                  </a:tcPr>
                </a:tc>
                <a:extLst>
                  <a:ext uri="{0D108BD9-81ED-4DB2-BD59-A6C34878D82A}">
                    <a16:rowId xmlns:a16="http://schemas.microsoft.com/office/drawing/2014/main" val="1673595827"/>
                  </a:ext>
                </a:extLst>
              </a:tr>
            </a:tbl>
          </a:graphicData>
        </a:graphic>
      </p:graphicFrame>
      <p:pic>
        <p:nvPicPr>
          <p:cNvPr id="9" name="Graphique 8" descr="Faire un zoom avant contour">
            <a:extLst>
              <a:ext uri="{FF2B5EF4-FFF2-40B4-BE49-F238E27FC236}">
                <a16:creationId xmlns:a16="http://schemas.microsoft.com/office/drawing/2014/main" id="{C2EB4D84-B799-30AE-4CEC-59FD382D30C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596422">
            <a:off x="92625" y="1008943"/>
            <a:ext cx="483260" cy="483260"/>
          </a:xfrm>
          <a:prstGeom prst="rect">
            <a:avLst/>
          </a:prstGeom>
        </p:spPr>
      </p:pic>
      <p:pic>
        <p:nvPicPr>
          <p:cNvPr id="10" name="Graphique 9" descr="Profil silhouette féminine">
            <a:extLst>
              <a:ext uri="{FF2B5EF4-FFF2-40B4-BE49-F238E27FC236}">
                <a16:creationId xmlns:a16="http://schemas.microsoft.com/office/drawing/2014/main" id="{6407CD52-CF30-69D3-4767-C6490998EE5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71800" y="92431"/>
            <a:ext cx="639997" cy="640000"/>
          </a:xfrm>
          <a:prstGeom prst="rect">
            <a:avLst/>
          </a:prstGeom>
        </p:spPr>
      </p:pic>
      <p:sp>
        <p:nvSpPr>
          <p:cNvPr id="2" name="ZoneTexte 6">
            <a:extLst>
              <a:ext uri="{FF2B5EF4-FFF2-40B4-BE49-F238E27FC236}">
                <a16:creationId xmlns:a16="http://schemas.microsoft.com/office/drawing/2014/main" id="{950A8107-C6D8-9632-D0AF-AB13D7023D79}"/>
              </a:ext>
            </a:extLst>
          </p:cNvPr>
          <p:cNvSpPr txBox="1"/>
          <p:nvPr/>
        </p:nvSpPr>
        <p:spPr>
          <a:xfrm>
            <a:off x="658515" y="6260506"/>
            <a:ext cx="2285853" cy="420756"/>
          </a:xfrm>
          <a:prstGeom prst="rect">
            <a:avLst/>
          </a:prstGeom>
          <a:noFill/>
        </p:spPr>
        <p:txBody>
          <a:bodyPr wrap="square">
            <a:spAutoFit/>
          </a:bodyPr>
          <a:lstStyle/>
          <a:p>
            <a:pPr defTabSz="1219170">
              <a:defRPr/>
            </a:pPr>
            <a:r>
              <a:rPr lang="fr-FR" sz="1067" b="1" dirty="0">
                <a:solidFill>
                  <a:srgbClr val="29193E"/>
                </a:solidFill>
                <a:latin typeface="Fira Sans Condensed Thin" panose="020B0303050000020004" pitchFamily="34" charset="0"/>
                <a:ea typeface="Fira Sans ExtraBold"/>
                <a:cs typeface="Fira Sans ExtraBold"/>
                <a:sym typeface="Fira Sans ExtraBold"/>
              </a:rPr>
              <a:t>*La formulation de cette question été légèrement modifiée cette année</a:t>
            </a:r>
          </a:p>
        </p:txBody>
      </p:sp>
    </p:spTree>
    <p:extLst>
      <p:ext uri="{BB962C8B-B14F-4D97-AF65-F5344CB8AC3E}">
        <p14:creationId xmlns:p14="http://schemas.microsoft.com/office/powerpoint/2010/main" val="5245394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03581873-8394-FEE6-9953-D4C25CA4769D}"/>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9F0E2D3B-B252-25FA-A01B-CDBE7378434A}"/>
              </a:ext>
            </a:extLst>
          </p:cNvPr>
          <p:cNvGraphicFramePr>
            <a:graphicFrameLocks noGrp="1"/>
          </p:cNvGraphicFramePr>
          <p:nvPr>
            <p:extLst>
              <p:ext uri="{D42A27DB-BD31-4B8C-83A1-F6EECF244321}">
                <p14:modId xmlns:p14="http://schemas.microsoft.com/office/powerpoint/2010/main" val="1717451562"/>
              </p:ext>
            </p:extLst>
          </p:nvPr>
        </p:nvGraphicFramePr>
        <p:xfrm>
          <a:off x="64344" y="1981877"/>
          <a:ext cx="12123008" cy="4055632"/>
        </p:xfrm>
        <a:graphic>
          <a:graphicData uri="http://schemas.openxmlformats.org/drawingml/2006/table">
            <a:tbl>
              <a:tblPr>
                <a:tableStyleId>{5C22544A-7EE6-4342-B048-85BDC9FD1C3A}</a:tableStyleId>
              </a:tblPr>
              <a:tblGrid>
                <a:gridCol w="2475008">
                  <a:extLst>
                    <a:ext uri="{9D8B030D-6E8A-4147-A177-3AD203B41FA5}">
                      <a16:colId xmlns:a16="http://schemas.microsoft.com/office/drawing/2014/main" val="3347426777"/>
                    </a:ext>
                  </a:extLst>
                </a:gridCol>
                <a:gridCol w="480000">
                  <a:extLst>
                    <a:ext uri="{9D8B030D-6E8A-4147-A177-3AD203B41FA5}">
                      <a16:colId xmlns:a16="http://schemas.microsoft.com/office/drawing/2014/main" val="875671890"/>
                    </a:ext>
                  </a:extLst>
                </a:gridCol>
                <a:gridCol w="672000">
                  <a:extLst>
                    <a:ext uri="{9D8B030D-6E8A-4147-A177-3AD203B41FA5}">
                      <a16:colId xmlns:a16="http://schemas.microsoft.com/office/drawing/2014/main" val="352235949"/>
                    </a:ext>
                  </a:extLst>
                </a:gridCol>
                <a:gridCol w="768000">
                  <a:extLst>
                    <a:ext uri="{9D8B030D-6E8A-4147-A177-3AD203B41FA5}">
                      <a16:colId xmlns:a16="http://schemas.microsoft.com/office/drawing/2014/main" val="1231598532"/>
                    </a:ext>
                  </a:extLst>
                </a:gridCol>
                <a:gridCol w="1008000">
                  <a:extLst>
                    <a:ext uri="{9D8B030D-6E8A-4147-A177-3AD203B41FA5}">
                      <a16:colId xmlns:a16="http://schemas.microsoft.com/office/drawing/2014/main" val="3116134758"/>
                    </a:ext>
                  </a:extLst>
                </a:gridCol>
                <a:gridCol w="624000">
                  <a:extLst>
                    <a:ext uri="{9D8B030D-6E8A-4147-A177-3AD203B41FA5}">
                      <a16:colId xmlns:a16="http://schemas.microsoft.com/office/drawing/2014/main" val="2796678513"/>
                    </a:ext>
                  </a:extLst>
                </a:gridCol>
                <a:gridCol w="672000">
                  <a:extLst>
                    <a:ext uri="{9D8B030D-6E8A-4147-A177-3AD203B41FA5}">
                      <a16:colId xmlns:a16="http://schemas.microsoft.com/office/drawing/2014/main" val="222229179"/>
                    </a:ext>
                  </a:extLst>
                </a:gridCol>
                <a:gridCol w="912000">
                  <a:extLst>
                    <a:ext uri="{9D8B030D-6E8A-4147-A177-3AD203B41FA5}">
                      <a16:colId xmlns:a16="http://schemas.microsoft.com/office/drawing/2014/main" val="1582769549"/>
                    </a:ext>
                  </a:extLst>
                </a:gridCol>
                <a:gridCol w="864000">
                  <a:extLst>
                    <a:ext uri="{9D8B030D-6E8A-4147-A177-3AD203B41FA5}">
                      <a16:colId xmlns:a16="http://schemas.microsoft.com/office/drawing/2014/main" val="2751089908"/>
                    </a:ext>
                  </a:extLst>
                </a:gridCol>
                <a:gridCol w="864000">
                  <a:extLst>
                    <a:ext uri="{9D8B030D-6E8A-4147-A177-3AD203B41FA5}">
                      <a16:colId xmlns:a16="http://schemas.microsoft.com/office/drawing/2014/main" val="1604106643"/>
                    </a:ext>
                  </a:extLst>
                </a:gridCol>
                <a:gridCol w="960000">
                  <a:extLst>
                    <a:ext uri="{9D8B030D-6E8A-4147-A177-3AD203B41FA5}">
                      <a16:colId xmlns:a16="http://schemas.microsoft.com/office/drawing/2014/main" val="2796934304"/>
                    </a:ext>
                  </a:extLst>
                </a:gridCol>
                <a:gridCol w="720000">
                  <a:extLst>
                    <a:ext uri="{9D8B030D-6E8A-4147-A177-3AD203B41FA5}">
                      <a16:colId xmlns:a16="http://schemas.microsoft.com/office/drawing/2014/main" val="197904629"/>
                    </a:ext>
                  </a:extLst>
                </a:gridCol>
                <a:gridCol w="480000">
                  <a:extLst>
                    <a:ext uri="{9D8B030D-6E8A-4147-A177-3AD203B41FA5}">
                      <a16:colId xmlns:a16="http://schemas.microsoft.com/office/drawing/2014/main" val="403244804"/>
                    </a:ext>
                  </a:extLst>
                </a:gridCol>
                <a:gridCol w="624000">
                  <a:extLst>
                    <a:ext uri="{9D8B030D-6E8A-4147-A177-3AD203B41FA5}">
                      <a16:colId xmlns:a16="http://schemas.microsoft.com/office/drawing/2014/main" val="1775959399"/>
                    </a:ext>
                  </a:extLst>
                </a:gridCol>
              </a:tblGrid>
              <a:tr h="625556">
                <a:tc>
                  <a:txBody>
                    <a:bodyPr/>
                    <a:lstStyle/>
                    <a:p>
                      <a:pPr algn="l" rtl="0" fontAlgn="ctr"/>
                      <a:endParaRPr lang="en-GB" sz="1100" u="none" strike="noStrike" kern="1200" noProof="0" dirty="0">
                        <a:solidFill>
                          <a:srgbClr val="002060"/>
                        </a:solidFill>
                        <a:effectLst/>
                        <a:latin typeface="Fira Sans" panose="020B0503050000020004" pitchFamily="34" charset="0"/>
                        <a:ea typeface="+mn-ea"/>
                        <a:cs typeface="Calibri Light" panose="020F0302020204030204" pitchFamily="34" charset="0"/>
                      </a:endParaRP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100" b="1" u="none" strike="noStrike" noProof="0">
                          <a:solidFill>
                            <a:schemeClr val="bg1"/>
                          </a:solidFill>
                          <a:effectLst/>
                          <a:latin typeface="Fira Sans" panose="020B0503050000020004" pitchFamily="34" charset="0"/>
                          <a:ea typeface="+mn-ea"/>
                          <a:cs typeface="Calibri Light" panose="020F0302020204030204" pitchFamily="34" charset="0"/>
                        </a:rPr>
                        <a:t>TOTAL</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3B2B4D"/>
                    </a:solidFill>
                  </a:tcPr>
                </a:tc>
                <a:tc>
                  <a:txBody>
                    <a:bodyPr/>
                    <a:lstStyle/>
                    <a:p>
                      <a:pPr algn="ctr" fontAlgn="ctr"/>
                      <a:r>
                        <a:rPr lang="fr-FR" sz="1050" b="1" u="none" strike="noStrike" cap="small" baseline="0" noProof="0" dirty="0">
                          <a:solidFill>
                            <a:schemeClr val="bg1"/>
                          </a:solidFill>
                          <a:effectLst/>
                          <a:latin typeface="Fira Sans" panose="020B0503050000020004" pitchFamily="34" charset="0"/>
                          <a:ea typeface="+mn-ea"/>
                          <a:cs typeface="Calibri Light" panose="020F0302020204030204" pitchFamily="34" charset="0"/>
                        </a:rPr>
                        <a:t>Au moins un problème de santé</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3B2B4D"/>
                    </a:solidFill>
                  </a:tcPr>
                </a:tc>
                <a:tc>
                  <a:txBody>
                    <a:bodyPr/>
                    <a:lstStyle/>
                    <a:p>
                      <a:pPr algn="ctr"/>
                      <a:r>
                        <a:rPr lang="fr-FR" sz="1000" b="0" u="none" strike="noStrike" noProof="0" dirty="0">
                          <a:solidFill>
                            <a:srgbClr val="3B2B4D"/>
                          </a:solidFill>
                          <a:effectLst/>
                          <a:latin typeface="Fira Sans" panose="020B0503050000020004" pitchFamily="34" charset="0"/>
                          <a:ea typeface="+mn-ea"/>
                          <a:cs typeface="Calibri Light" panose="020F0302020204030204" pitchFamily="34" charset="0"/>
                        </a:rPr>
                        <a:t>Maladies respiratoires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900" b="0" u="none" strike="noStrike" noProof="0" dirty="0">
                          <a:solidFill>
                            <a:srgbClr val="3B2B4D"/>
                          </a:solidFill>
                          <a:effectLst/>
                          <a:latin typeface="Fira Sans" panose="020B0503050000020004" pitchFamily="34" charset="0"/>
                          <a:ea typeface="+mn-ea"/>
                          <a:cs typeface="Calibri Light" panose="020F0302020204030204" pitchFamily="34" charset="0"/>
                        </a:rPr>
                        <a:t>Maladies cardiovasculaires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Diabète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Troubles digestifs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dirty="0">
                          <a:solidFill>
                            <a:srgbClr val="3B2B4D"/>
                          </a:solidFill>
                          <a:effectLst/>
                          <a:latin typeface="Fira Sans" panose="020B0503050000020004" pitchFamily="34" charset="0"/>
                          <a:ea typeface="+mn-ea"/>
                          <a:cs typeface="Calibri Light" panose="020F0302020204030204" pitchFamily="34" charset="0"/>
                        </a:rPr>
                        <a:t>Troubles génito-urinaires et rénaux</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b="0" u="none" strike="noStrike" noProof="0" dirty="0">
                          <a:solidFill>
                            <a:srgbClr val="3B2B4D"/>
                          </a:solidFill>
                          <a:effectLst/>
                          <a:latin typeface="Fira Sans" panose="020B0503050000020004" pitchFamily="34" charset="0"/>
                          <a:ea typeface="+mn-ea"/>
                          <a:cs typeface="Calibri Light" panose="020F0302020204030204" pitchFamily="34" charset="0"/>
                        </a:rPr>
                        <a:t>Troubles neurologiques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0" u="none" strike="noStrike" noProof="0" dirty="0">
                          <a:solidFill>
                            <a:srgbClr val="3B2B4D"/>
                          </a:solidFill>
                          <a:effectLst/>
                          <a:latin typeface="Fira Sans" panose="020B0503050000020004" pitchFamily="34" charset="0"/>
                          <a:ea typeface="+mn-ea"/>
                          <a:cs typeface="Calibri Light" panose="020F0302020204030204" pitchFamily="34" charset="0"/>
                        </a:rPr>
                        <a:t>Maladie auto-immune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Maladies ostéo-articulaires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Troubles de santé mentale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Cancer</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Allergies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r h="182228">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Base</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1" u="none" strike="noStrike" noProof="0">
                          <a:solidFill>
                            <a:schemeClr val="bg1">
                              <a:lumMod val="50000"/>
                            </a:schemeClr>
                          </a:solidFill>
                          <a:effectLst/>
                          <a:latin typeface="Fira Sans" panose="020B0503050000020004" pitchFamily="34" charset="0"/>
                        </a:rPr>
                        <a:t>3 872</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2 486</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417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587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259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685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423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150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401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632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662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156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1 117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20376265"/>
                  </a:ext>
                </a:extLst>
              </a:tr>
              <a:tr h="800711">
                <a:tc>
                  <a:txBody>
                    <a:bodyPr/>
                    <a:lstStyle/>
                    <a:p>
                      <a:pPr algn="r" rtl="0" fontAlgn="ctr"/>
                      <a:r>
                        <a:rPr lang="fr-FR" sz="1200" b="1" i="0" u="none" strike="noStrike" noProof="0">
                          <a:solidFill>
                            <a:srgbClr val="200F40"/>
                          </a:solidFill>
                          <a:effectLst/>
                          <a:latin typeface="Fira Sans" panose="020B0503050000020004" pitchFamily="34" charset="0"/>
                        </a:rPr>
                        <a:t>% ont reçu TOUTES CES INFORMATIONS, au moins une fois</a:t>
                      </a:r>
                    </a:p>
                  </a:txBody>
                  <a:tcPr marL="0" marR="0" marT="0" marB="0" anchor="ctr">
                    <a:lnL w="12700" cap="flat" cmpd="sng" algn="ctr">
                      <a:noFill/>
                      <a:prstDash val="sysDot"/>
                      <a:round/>
                      <a:headEnd type="none" w="med" len="med"/>
                      <a:tailEnd type="none" w="med" len="med"/>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30</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500" b="1" i="0" u="none" strike="noStrike" noProof="0">
                          <a:solidFill>
                            <a:srgbClr val="000000"/>
                          </a:solidFill>
                          <a:effectLst/>
                          <a:latin typeface="Fira Sans" panose="020B0503050000020004" pitchFamily="34" charset="0"/>
                          <a:ea typeface="+mn-ea"/>
                          <a:cs typeface="+mn-cs"/>
                        </a:rPr>
                        <a:t>32</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35</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30</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32</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36</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45</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48</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32</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37</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33</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34</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34</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800711">
                <a:tc>
                  <a:txBody>
                    <a:bodyPr/>
                    <a:lstStyle/>
                    <a:p>
                      <a:pPr algn="r" rtl="0" fontAlgn="ctr"/>
                      <a:r>
                        <a:rPr lang="fr-FR" sz="1100" b="0" i="0" u="none" strike="noStrike" noProof="0">
                          <a:solidFill>
                            <a:srgbClr val="29193E"/>
                          </a:solidFill>
                          <a:effectLst/>
                          <a:latin typeface="Fira Sans" panose="020B0503050000020004" pitchFamily="34" charset="0"/>
                        </a:rPr>
                        <a:t>Vous sensibiliser sur l’importance de préserver le plus possible l’équilibre de votre microbiote vaginal</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40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500" b="1" i="0" u="none" strike="noStrike" noProof="0">
                          <a:solidFill>
                            <a:srgbClr val="000000"/>
                          </a:solidFill>
                          <a:effectLst/>
                          <a:latin typeface="Fira Sans" panose="020B0503050000020004" pitchFamily="34" charset="0"/>
                          <a:ea typeface="+mn-ea"/>
                          <a:cs typeface="+mn-cs"/>
                        </a:rPr>
                        <a:t>42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48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38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55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39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6761963"/>
                  </a:ext>
                </a:extLst>
              </a:tr>
              <a:tr h="800711">
                <a:tc>
                  <a:txBody>
                    <a:bodyPr/>
                    <a:lstStyle/>
                    <a:p>
                      <a:pPr algn="r" rtl="0" fontAlgn="ctr"/>
                      <a:r>
                        <a:rPr lang="fr-FR" sz="1100" b="0" i="0" u="none" strike="noStrike" noProof="0">
                          <a:solidFill>
                            <a:srgbClr val="29193E"/>
                          </a:solidFill>
                          <a:effectLst/>
                          <a:latin typeface="Fira Sans" panose="020B0503050000020004" pitchFamily="34" charset="0"/>
                        </a:rPr>
                        <a:t>Vous expliquer les bons comportements à avoir pour maintenir le plus possible un bon équilibre au sein de votre microbiote vaginal</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40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500" b="1" i="0" u="none" strike="noStrike" noProof="0">
                          <a:solidFill>
                            <a:srgbClr val="000000"/>
                          </a:solidFill>
                          <a:effectLst/>
                          <a:latin typeface="Fira Sans" panose="020B0503050000020004" pitchFamily="34" charset="0"/>
                          <a:ea typeface="+mn-ea"/>
                          <a:cs typeface="+mn-cs"/>
                        </a:rPr>
                        <a:t>42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38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58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58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39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8679514"/>
                  </a:ext>
                </a:extLst>
              </a:tr>
              <a:tr h="800711">
                <a:tc>
                  <a:txBody>
                    <a:bodyPr/>
                    <a:lstStyle/>
                    <a:p>
                      <a:pPr algn="r" rtl="0" fontAlgn="ctr"/>
                      <a:r>
                        <a:rPr lang="fr-FR" sz="1100" b="0" i="0" u="none" strike="noStrike" noProof="0" dirty="0">
                          <a:solidFill>
                            <a:srgbClr val="29193E"/>
                          </a:solidFill>
                          <a:effectLst/>
                          <a:latin typeface="Fira Sans" panose="020B0503050000020004" pitchFamily="34" charset="0"/>
                        </a:rPr>
                        <a:t>Vous expliquer ce qu’est le microbiote, ainsi que son rôle et sa fonction</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36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500" b="1" i="0" u="none" strike="noStrike" noProof="0">
                          <a:solidFill>
                            <a:srgbClr val="000000"/>
                          </a:solidFill>
                          <a:effectLst/>
                          <a:latin typeface="Fira Sans" panose="020B0503050000020004" pitchFamily="34" charset="0"/>
                          <a:ea typeface="+mn-ea"/>
                          <a:cs typeface="+mn-cs"/>
                        </a:rPr>
                        <a:t>37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43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35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35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42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51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ea typeface="+mn-ea"/>
                          <a:cs typeface="+mn-cs"/>
                        </a:rPr>
                        <a:t>57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37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41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39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ea typeface="+mn-ea"/>
                          <a:cs typeface="+mn-cs"/>
                        </a:rPr>
                        <a:t>36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dirty="0">
                          <a:solidFill>
                            <a:srgbClr val="000000"/>
                          </a:solidFill>
                          <a:effectLst/>
                          <a:latin typeface="Fira Sans" panose="020B0503050000020004" pitchFamily="34" charset="0"/>
                          <a:ea typeface="+mn-ea"/>
                          <a:cs typeface="+mn-cs"/>
                        </a:rPr>
                        <a:t>39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33262976"/>
                  </a:ext>
                </a:extLst>
              </a:tr>
            </a:tbl>
          </a:graphicData>
        </a:graphic>
      </p:graphicFrame>
      <p:sp>
        <p:nvSpPr>
          <p:cNvPr id="115" name="Google Shape;115;p17">
            <a:extLst>
              <a:ext uri="{FF2B5EF4-FFF2-40B4-BE49-F238E27FC236}">
                <a16:creationId xmlns:a16="http://schemas.microsoft.com/office/drawing/2014/main" id="{145DF6E3-B0E4-5CFE-6FCF-FFDFC1477369}"/>
              </a:ext>
            </a:extLst>
          </p:cNvPr>
          <p:cNvSpPr txBox="1"/>
          <p:nvPr/>
        </p:nvSpPr>
        <p:spPr>
          <a:xfrm>
            <a:off x="720000" y="236902"/>
            <a:ext cx="10729200" cy="487415"/>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dirty="0">
                <a:solidFill>
                  <a:srgbClr val="29193E"/>
                </a:solidFill>
                <a:latin typeface="Fira Sans ExtraBold"/>
                <a:ea typeface="Fira Sans ExtraBold"/>
                <a:cs typeface="Fira Sans ExtraBold"/>
                <a:sym typeface="Fira Sans ExtraBold"/>
              </a:rPr>
              <a:t>Parmi les femmes souffrant de problèmes de santé, celles qui sont atteintes de troubles génito-urinaires ou neurologiques reçoivent plus souvent des informations sur le microbiote vaginal.</a:t>
            </a:r>
          </a:p>
        </p:txBody>
      </p:sp>
      <p:sp>
        <p:nvSpPr>
          <p:cNvPr id="5" name="Google Shape;116;p17">
            <a:extLst>
              <a:ext uri="{FF2B5EF4-FFF2-40B4-BE49-F238E27FC236}">
                <a16:creationId xmlns:a16="http://schemas.microsoft.com/office/drawing/2014/main" id="{3CBAEE41-B6D8-1138-40EA-D7CD9307BE06}"/>
              </a:ext>
            </a:extLst>
          </p:cNvPr>
          <p:cNvSpPr txBox="1"/>
          <p:nvPr/>
        </p:nvSpPr>
        <p:spPr>
          <a:xfrm>
            <a:off x="720000" y="1085804"/>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a:solidFill>
                  <a:srgbClr val="A59DAE"/>
                </a:solidFill>
                <a:latin typeface="Fira Sans"/>
                <a:ea typeface="Fira Sans"/>
                <a:cs typeface="Fira Sans"/>
                <a:sym typeface="Fira Sans"/>
              </a:rPr>
              <a:t>Des professionnels de santé vous ont-ils parlé des points suivants ? </a:t>
            </a:r>
          </a:p>
          <a:p>
            <a:pPr defTabSz="1219170">
              <a:buClr>
                <a:srgbClr val="000000"/>
              </a:buClr>
              <a:defRPr/>
            </a:pPr>
            <a:r>
              <a:rPr lang="fr-FR" sz="1333" i="1">
                <a:solidFill>
                  <a:srgbClr val="A59DAE"/>
                </a:solidFill>
                <a:latin typeface="Fira Sans"/>
                <a:ea typeface="Fira Sans"/>
                <a:cs typeface="Fira Sans"/>
                <a:sym typeface="Fira Sans"/>
              </a:rPr>
              <a:t>Base : Femmes (n = 3 872)</a:t>
            </a:r>
          </a:p>
          <a:p>
            <a:pPr defTabSz="1219170">
              <a:buClr>
                <a:srgbClr val="000000"/>
              </a:buClr>
              <a:defRPr/>
            </a:pPr>
            <a:endParaRPr lang="en-GB" sz="1333" i="1" kern="0" dirty="0">
              <a:solidFill>
                <a:srgbClr val="A59DAE"/>
              </a:solidFill>
              <a:latin typeface="Fira Sans"/>
              <a:ea typeface="Fira Sans"/>
              <a:cs typeface="Fira Sans"/>
              <a:sym typeface="Fira Sans"/>
            </a:endParaRPr>
          </a:p>
        </p:txBody>
      </p:sp>
      <p:graphicFrame>
        <p:nvGraphicFramePr>
          <p:cNvPr id="14" name="Tableau 13">
            <a:extLst>
              <a:ext uri="{FF2B5EF4-FFF2-40B4-BE49-F238E27FC236}">
                <a16:creationId xmlns:a16="http://schemas.microsoft.com/office/drawing/2014/main" id="{A167A919-69B3-5208-4F1F-3E6F5474878D}"/>
              </a:ext>
            </a:extLst>
          </p:cNvPr>
          <p:cNvGraphicFramePr>
            <a:graphicFrameLocks noGrp="1"/>
          </p:cNvGraphicFramePr>
          <p:nvPr/>
        </p:nvGraphicFramePr>
        <p:xfrm>
          <a:off x="1" y="1981877"/>
          <a:ext cx="1592004" cy="432000"/>
        </p:xfrm>
        <a:graphic>
          <a:graphicData uri="http://schemas.openxmlformats.org/drawingml/2006/table">
            <a:tbl>
              <a:tblPr firstRow="1" bandRow="1">
                <a:tableStyleId>{5C22544A-7EE6-4342-B048-85BDC9FD1C3A}</a:tableStyleId>
              </a:tblPr>
              <a:tblGrid>
                <a:gridCol w="1592004">
                  <a:extLst>
                    <a:ext uri="{9D8B030D-6E8A-4147-A177-3AD203B41FA5}">
                      <a16:colId xmlns:a16="http://schemas.microsoft.com/office/drawing/2014/main" val="1778144427"/>
                    </a:ext>
                  </a:extLst>
                </a:gridCol>
              </a:tblGrid>
              <a:tr h="432000">
                <a:tc>
                  <a:txBody>
                    <a:bodyPr/>
                    <a:lstStyle/>
                    <a:p>
                      <a:pPr algn="ctr" fontAlgn="ctr"/>
                      <a:r>
                        <a:rPr lang="fr-FR" sz="1900" b="1" i="0" u="none" strike="noStrike" cap="none" noProof="0">
                          <a:solidFill>
                            <a:schemeClr val="bg1"/>
                          </a:solidFill>
                          <a:latin typeface="Fira Sans"/>
                          <a:ea typeface="+mn-ea"/>
                          <a:cs typeface="Calibri Light" panose="020F0302020204030204" pitchFamily="34" charset="0"/>
                          <a:sym typeface="Arial"/>
                        </a:rPr>
                        <a:t>% Oui</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B81179"/>
                    </a:solidFill>
                  </a:tcPr>
                </a:tc>
                <a:extLst>
                  <a:ext uri="{0D108BD9-81ED-4DB2-BD59-A6C34878D82A}">
                    <a16:rowId xmlns:a16="http://schemas.microsoft.com/office/drawing/2014/main" val="1673595827"/>
                  </a:ext>
                </a:extLst>
              </a:tr>
            </a:tbl>
          </a:graphicData>
        </a:graphic>
      </p:graphicFrame>
      <p:pic>
        <p:nvPicPr>
          <p:cNvPr id="20" name="Graphique 19" descr="Faire un zoom avant contour">
            <a:extLst>
              <a:ext uri="{FF2B5EF4-FFF2-40B4-BE49-F238E27FC236}">
                <a16:creationId xmlns:a16="http://schemas.microsoft.com/office/drawing/2014/main" id="{F38F1213-F829-82F1-D58A-AE63D5D962F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596422">
            <a:off x="92625" y="999777"/>
            <a:ext cx="483260" cy="483260"/>
          </a:xfrm>
          <a:prstGeom prst="rect">
            <a:avLst/>
          </a:prstGeom>
        </p:spPr>
      </p:pic>
      <p:grpSp>
        <p:nvGrpSpPr>
          <p:cNvPr id="21" name="Group 616">
            <a:extLst>
              <a:ext uri="{FF2B5EF4-FFF2-40B4-BE49-F238E27FC236}">
                <a16:creationId xmlns:a16="http://schemas.microsoft.com/office/drawing/2014/main" id="{A95C6428-991E-98E8-FDCA-7E3DCB239895}"/>
              </a:ext>
            </a:extLst>
          </p:cNvPr>
          <p:cNvGrpSpPr>
            <a:grpSpLocks noChangeAspect="1"/>
          </p:cNvGrpSpPr>
          <p:nvPr/>
        </p:nvGrpSpPr>
        <p:grpSpPr>
          <a:xfrm>
            <a:off x="11485888" y="724317"/>
            <a:ext cx="588597" cy="418324"/>
            <a:chOff x="2042518" y="1008064"/>
            <a:chExt cx="444500" cy="315913"/>
          </a:xfrm>
          <a:noFill/>
        </p:grpSpPr>
        <p:sp>
          <p:nvSpPr>
            <p:cNvPr id="22" name="Freeform 9">
              <a:extLst>
                <a:ext uri="{FF2B5EF4-FFF2-40B4-BE49-F238E27FC236}">
                  <a16:creationId xmlns:a16="http://schemas.microsoft.com/office/drawing/2014/main" id="{AD2CED22-CB28-7F25-94D0-BDA5FEC7E08F}"/>
                </a:ext>
              </a:extLst>
            </p:cNvPr>
            <p:cNvSpPr>
              <a:spLocks/>
            </p:cNvSpPr>
            <p:nvPr/>
          </p:nvSpPr>
          <p:spPr bwMode="auto">
            <a:xfrm>
              <a:off x="2114551" y="1135064"/>
              <a:ext cx="330200" cy="188913"/>
            </a:xfrm>
            <a:custGeom>
              <a:avLst/>
              <a:gdLst/>
              <a:ahLst/>
              <a:cxnLst>
                <a:cxn ang="0">
                  <a:pos x="183" y="16"/>
                </a:cxn>
                <a:cxn ang="0">
                  <a:pos x="164" y="86"/>
                </a:cxn>
                <a:cxn ang="0">
                  <a:pos x="155" y="44"/>
                </a:cxn>
                <a:cxn ang="0">
                  <a:pos x="135" y="129"/>
                </a:cxn>
                <a:cxn ang="0">
                  <a:pos x="108" y="0"/>
                </a:cxn>
                <a:cxn ang="0">
                  <a:pos x="99" y="43"/>
                </a:cxn>
                <a:cxn ang="0">
                  <a:pos x="0" y="43"/>
                </a:cxn>
                <a:cxn ang="0">
                  <a:pos x="149" y="170"/>
                </a:cxn>
                <a:cxn ang="0">
                  <a:pos x="298" y="43"/>
                </a:cxn>
                <a:cxn ang="0">
                  <a:pos x="190" y="43"/>
                </a:cxn>
                <a:cxn ang="0">
                  <a:pos x="183" y="16"/>
                </a:cxn>
              </a:cxnLst>
              <a:rect l="0" t="0" r="r" b="b"/>
              <a:pathLst>
                <a:path w="298" h="170">
                  <a:moveTo>
                    <a:pt x="183" y="16"/>
                  </a:moveTo>
                  <a:cubicBezTo>
                    <a:pt x="164" y="86"/>
                    <a:pt x="164" y="86"/>
                    <a:pt x="164" y="86"/>
                  </a:cubicBezTo>
                  <a:cubicBezTo>
                    <a:pt x="155" y="44"/>
                    <a:pt x="155" y="44"/>
                    <a:pt x="155" y="44"/>
                  </a:cubicBezTo>
                  <a:cubicBezTo>
                    <a:pt x="135" y="129"/>
                    <a:pt x="135" y="129"/>
                    <a:pt x="135" y="129"/>
                  </a:cubicBezTo>
                  <a:cubicBezTo>
                    <a:pt x="108" y="0"/>
                    <a:pt x="108" y="0"/>
                    <a:pt x="108" y="0"/>
                  </a:cubicBezTo>
                  <a:cubicBezTo>
                    <a:pt x="99" y="43"/>
                    <a:pt x="99" y="43"/>
                    <a:pt x="99" y="43"/>
                  </a:cubicBezTo>
                  <a:cubicBezTo>
                    <a:pt x="0" y="43"/>
                    <a:pt x="0" y="43"/>
                    <a:pt x="0" y="43"/>
                  </a:cubicBezTo>
                  <a:cubicBezTo>
                    <a:pt x="34" y="91"/>
                    <a:pt x="99" y="127"/>
                    <a:pt x="149" y="170"/>
                  </a:cubicBezTo>
                  <a:cubicBezTo>
                    <a:pt x="199" y="128"/>
                    <a:pt x="264" y="91"/>
                    <a:pt x="298" y="43"/>
                  </a:cubicBezTo>
                  <a:cubicBezTo>
                    <a:pt x="190" y="43"/>
                    <a:pt x="190" y="43"/>
                    <a:pt x="190" y="43"/>
                  </a:cubicBezTo>
                  <a:lnTo>
                    <a:pt x="183" y="16"/>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23" name="Freeform 10">
              <a:extLst>
                <a:ext uri="{FF2B5EF4-FFF2-40B4-BE49-F238E27FC236}">
                  <a16:creationId xmlns:a16="http://schemas.microsoft.com/office/drawing/2014/main" id="{E7A16E24-EB0C-2419-9C38-CA4A4319D7CF}"/>
                </a:ext>
              </a:extLst>
            </p:cNvPr>
            <p:cNvSpPr>
              <a:spLocks/>
            </p:cNvSpPr>
            <p:nvPr/>
          </p:nvSpPr>
          <p:spPr bwMode="auto">
            <a:xfrm>
              <a:off x="2072680" y="1008064"/>
              <a:ext cx="385763" cy="211138"/>
            </a:xfrm>
            <a:custGeom>
              <a:avLst/>
              <a:gdLst/>
              <a:ahLst/>
              <a:cxnLst>
                <a:cxn ang="0">
                  <a:pos x="132" y="59"/>
                </a:cxn>
                <a:cxn ang="0">
                  <a:pos x="160" y="190"/>
                </a:cxn>
                <a:cxn ang="0">
                  <a:pos x="178" y="107"/>
                </a:cxn>
                <a:cxn ang="0">
                  <a:pos x="189" y="152"/>
                </a:cxn>
                <a:cxn ang="0">
                  <a:pos x="206" y="87"/>
                </a:cxn>
                <a:cxn ang="0">
                  <a:pos x="223" y="145"/>
                </a:cxn>
                <a:cxn ang="0">
                  <a:pos x="330" y="145"/>
                </a:cxn>
                <a:cxn ang="0">
                  <a:pos x="347" y="85"/>
                </a:cxn>
                <a:cxn ang="0">
                  <a:pos x="260" y="0"/>
                </a:cxn>
                <a:cxn ang="0">
                  <a:pos x="173" y="59"/>
                </a:cxn>
                <a:cxn ang="0">
                  <a:pos x="86" y="0"/>
                </a:cxn>
                <a:cxn ang="0">
                  <a:pos x="0" y="85"/>
                </a:cxn>
                <a:cxn ang="0">
                  <a:pos x="17" y="145"/>
                </a:cxn>
                <a:cxn ang="0">
                  <a:pos x="114" y="145"/>
                </a:cxn>
                <a:cxn ang="0">
                  <a:pos x="132" y="59"/>
                </a:cxn>
              </a:cxnLst>
              <a:rect l="0" t="0" r="r" b="b"/>
              <a:pathLst>
                <a:path w="347" h="190">
                  <a:moveTo>
                    <a:pt x="132" y="59"/>
                  </a:moveTo>
                  <a:cubicBezTo>
                    <a:pt x="160" y="190"/>
                    <a:pt x="160" y="190"/>
                    <a:pt x="160" y="190"/>
                  </a:cubicBezTo>
                  <a:cubicBezTo>
                    <a:pt x="178" y="107"/>
                    <a:pt x="178" y="107"/>
                    <a:pt x="178" y="107"/>
                  </a:cubicBezTo>
                  <a:cubicBezTo>
                    <a:pt x="189" y="152"/>
                    <a:pt x="189" y="152"/>
                    <a:pt x="189" y="152"/>
                  </a:cubicBezTo>
                  <a:cubicBezTo>
                    <a:pt x="206" y="87"/>
                    <a:pt x="206" y="87"/>
                    <a:pt x="206" y="87"/>
                  </a:cubicBezTo>
                  <a:cubicBezTo>
                    <a:pt x="223" y="145"/>
                    <a:pt x="223" y="145"/>
                    <a:pt x="223" y="145"/>
                  </a:cubicBezTo>
                  <a:cubicBezTo>
                    <a:pt x="330" y="145"/>
                    <a:pt x="330" y="145"/>
                    <a:pt x="330" y="145"/>
                  </a:cubicBezTo>
                  <a:cubicBezTo>
                    <a:pt x="340" y="127"/>
                    <a:pt x="347" y="107"/>
                    <a:pt x="347" y="85"/>
                  </a:cubicBezTo>
                  <a:cubicBezTo>
                    <a:pt x="347" y="38"/>
                    <a:pt x="308" y="0"/>
                    <a:pt x="260" y="0"/>
                  </a:cubicBezTo>
                  <a:cubicBezTo>
                    <a:pt x="215" y="0"/>
                    <a:pt x="173" y="34"/>
                    <a:pt x="173" y="59"/>
                  </a:cubicBezTo>
                  <a:cubicBezTo>
                    <a:pt x="173" y="33"/>
                    <a:pt x="131" y="0"/>
                    <a:pt x="86" y="0"/>
                  </a:cubicBezTo>
                  <a:cubicBezTo>
                    <a:pt x="38" y="0"/>
                    <a:pt x="0" y="38"/>
                    <a:pt x="0" y="85"/>
                  </a:cubicBezTo>
                  <a:cubicBezTo>
                    <a:pt x="0" y="107"/>
                    <a:pt x="6" y="127"/>
                    <a:pt x="17" y="145"/>
                  </a:cubicBezTo>
                  <a:cubicBezTo>
                    <a:pt x="114" y="145"/>
                    <a:pt x="114" y="145"/>
                    <a:pt x="114" y="145"/>
                  </a:cubicBezTo>
                  <a:lnTo>
                    <a:pt x="132" y="59"/>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24" name="Freeform 11">
              <a:extLst>
                <a:ext uri="{FF2B5EF4-FFF2-40B4-BE49-F238E27FC236}">
                  <a16:creationId xmlns:a16="http://schemas.microsoft.com/office/drawing/2014/main" id="{2E3BF18C-2F87-5211-7282-E025D0AA4CB8}"/>
                </a:ext>
              </a:extLst>
            </p:cNvPr>
            <p:cNvSpPr>
              <a:spLocks/>
            </p:cNvSpPr>
            <p:nvPr/>
          </p:nvSpPr>
          <p:spPr bwMode="auto">
            <a:xfrm>
              <a:off x="2429868" y="1169989"/>
              <a:ext cx="57150" cy="12700"/>
            </a:xfrm>
            <a:custGeom>
              <a:avLst/>
              <a:gdLst/>
              <a:ahLst/>
              <a:cxnLst>
                <a:cxn ang="0">
                  <a:pos x="51" y="0"/>
                </a:cxn>
                <a:cxn ang="0">
                  <a:pos x="8" y="0"/>
                </a:cxn>
                <a:cxn ang="0">
                  <a:pos x="0" y="11"/>
                </a:cxn>
                <a:cxn ang="0">
                  <a:pos x="51" y="11"/>
                </a:cxn>
                <a:cxn ang="0">
                  <a:pos x="51" y="0"/>
                </a:cxn>
              </a:cxnLst>
              <a:rect l="0" t="0" r="r" b="b"/>
              <a:pathLst>
                <a:path w="51" h="11">
                  <a:moveTo>
                    <a:pt x="51" y="0"/>
                  </a:moveTo>
                  <a:cubicBezTo>
                    <a:pt x="8" y="0"/>
                    <a:pt x="8" y="0"/>
                    <a:pt x="8" y="0"/>
                  </a:cubicBezTo>
                  <a:cubicBezTo>
                    <a:pt x="5" y="4"/>
                    <a:pt x="3" y="7"/>
                    <a:pt x="0" y="11"/>
                  </a:cubicBezTo>
                  <a:cubicBezTo>
                    <a:pt x="51" y="11"/>
                    <a:pt x="51" y="11"/>
                    <a:pt x="51" y="11"/>
                  </a:cubicBezTo>
                  <a:lnTo>
                    <a:pt x="51" y="0"/>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25" name="Freeform 12">
              <a:extLst>
                <a:ext uri="{FF2B5EF4-FFF2-40B4-BE49-F238E27FC236}">
                  <a16:creationId xmlns:a16="http://schemas.microsoft.com/office/drawing/2014/main" id="{B5EE2E0A-B9B7-BC4A-E911-BAEF08770110}"/>
                </a:ext>
              </a:extLst>
            </p:cNvPr>
            <p:cNvSpPr>
              <a:spLocks/>
            </p:cNvSpPr>
            <p:nvPr/>
          </p:nvSpPr>
          <p:spPr bwMode="auto">
            <a:xfrm>
              <a:off x="2042518" y="1169989"/>
              <a:ext cx="57150" cy="12700"/>
            </a:xfrm>
            <a:custGeom>
              <a:avLst/>
              <a:gdLst/>
              <a:ahLst/>
              <a:cxnLst>
                <a:cxn ang="0">
                  <a:pos x="0" y="0"/>
                </a:cxn>
                <a:cxn ang="0">
                  <a:pos x="0" y="11"/>
                </a:cxn>
                <a:cxn ang="0">
                  <a:pos x="51" y="11"/>
                </a:cxn>
                <a:cxn ang="0">
                  <a:pos x="44" y="0"/>
                </a:cxn>
                <a:cxn ang="0">
                  <a:pos x="0" y="0"/>
                </a:cxn>
              </a:cxnLst>
              <a:rect l="0" t="0" r="r" b="b"/>
              <a:pathLst>
                <a:path w="51" h="11">
                  <a:moveTo>
                    <a:pt x="0" y="0"/>
                  </a:moveTo>
                  <a:cubicBezTo>
                    <a:pt x="0" y="11"/>
                    <a:pt x="0" y="11"/>
                    <a:pt x="0" y="11"/>
                  </a:cubicBezTo>
                  <a:cubicBezTo>
                    <a:pt x="51" y="11"/>
                    <a:pt x="51" y="11"/>
                    <a:pt x="51" y="11"/>
                  </a:cubicBezTo>
                  <a:cubicBezTo>
                    <a:pt x="48" y="7"/>
                    <a:pt x="46" y="4"/>
                    <a:pt x="44" y="0"/>
                  </a:cubicBezTo>
                  <a:lnTo>
                    <a:pt x="0" y="0"/>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26" name="Freeform 13">
              <a:extLst>
                <a:ext uri="{FF2B5EF4-FFF2-40B4-BE49-F238E27FC236}">
                  <a16:creationId xmlns:a16="http://schemas.microsoft.com/office/drawing/2014/main" id="{A5115844-9251-CB95-DBFD-0C5592090198}"/>
                </a:ext>
              </a:extLst>
            </p:cNvPr>
            <p:cNvSpPr>
              <a:spLocks/>
            </p:cNvSpPr>
            <p:nvPr/>
          </p:nvSpPr>
          <p:spPr bwMode="auto">
            <a:xfrm>
              <a:off x="2106613" y="1074739"/>
              <a:ext cx="347663" cy="203200"/>
            </a:xfrm>
            <a:custGeom>
              <a:avLst/>
              <a:gdLst/>
              <a:ahLst/>
              <a:cxnLst>
                <a:cxn ang="0">
                  <a:pos x="206" y="86"/>
                </a:cxn>
                <a:cxn ang="0">
                  <a:pos x="189" y="28"/>
                </a:cxn>
                <a:cxn ang="0">
                  <a:pos x="172" y="93"/>
                </a:cxn>
                <a:cxn ang="0">
                  <a:pos x="161" y="48"/>
                </a:cxn>
                <a:cxn ang="0">
                  <a:pos x="143" y="131"/>
                </a:cxn>
                <a:cxn ang="0">
                  <a:pos x="115" y="0"/>
                </a:cxn>
                <a:cxn ang="0">
                  <a:pos x="97" y="86"/>
                </a:cxn>
                <a:cxn ang="0">
                  <a:pos x="0" y="86"/>
                </a:cxn>
                <a:cxn ang="0">
                  <a:pos x="7" y="97"/>
                </a:cxn>
                <a:cxn ang="0">
                  <a:pos x="106" y="97"/>
                </a:cxn>
                <a:cxn ang="0">
                  <a:pos x="115" y="54"/>
                </a:cxn>
                <a:cxn ang="0">
                  <a:pos x="142" y="183"/>
                </a:cxn>
                <a:cxn ang="0">
                  <a:pos x="162" y="98"/>
                </a:cxn>
                <a:cxn ang="0">
                  <a:pos x="171" y="140"/>
                </a:cxn>
                <a:cxn ang="0">
                  <a:pos x="190" y="70"/>
                </a:cxn>
                <a:cxn ang="0">
                  <a:pos x="197" y="97"/>
                </a:cxn>
                <a:cxn ang="0">
                  <a:pos x="305" y="97"/>
                </a:cxn>
                <a:cxn ang="0">
                  <a:pos x="313" y="86"/>
                </a:cxn>
                <a:cxn ang="0">
                  <a:pos x="206" y="86"/>
                </a:cxn>
              </a:cxnLst>
              <a:rect l="0" t="0" r="r" b="b"/>
              <a:pathLst>
                <a:path w="313" h="183">
                  <a:moveTo>
                    <a:pt x="206" y="86"/>
                  </a:moveTo>
                  <a:cubicBezTo>
                    <a:pt x="189" y="28"/>
                    <a:pt x="189" y="28"/>
                    <a:pt x="189" y="28"/>
                  </a:cubicBezTo>
                  <a:cubicBezTo>
                    <a:pt x="172" y="93"/>
                    <a:pt x="172" y="93"/>
                    <a:pt x="172" y="93"/>
                  </a:cubicBezTo>
                  <a:cubicBezTo>
                    <a:pt x="161" y="48"/>
                    <a:pt x="161" y="48"/>
                    <a:pt x="161" y="48"/>
                  </a:cubicBezTo>
                  <a:cubicBezTo>
                    <a:pt x="143" y="131"/>
                    <a:pt x="143" y="131"/>
                    <a:pt x="143" y="131"/>
                  </a:cubicBezTo>
                  <a:cubicBezTo>
                    <a:pt x="115" y="0"/>
                    <a:pt x="115" y="0"/>
                    <a:pt x="115" y="0"/>
                  </a:cubicBezTo>
                  <a:cubicBezTo>
                    <a:pt x="97" y="86"/>
                    <a:pt x="97" y="86"/>
                    <a:pt x="97" y="86"/>
                  </a:cubicBezTo>
                  <a:cubicBezTo>
                    <a:pt x="0" y="86"/>
                    <a:pt x="0" y="86"/>
                    <a:pt x="0" y="86"/>
                  </a:cubicBezTo>
                  <a:cubicBezTo>
                    <a:pt x="2" y="90"/>
                    <a:pt x="4" y="93"/>
                    <a:pt x="7" y="97"/>
                  </a:cubicBezTo>
                  <a:cubicBezTo>
                    <a:pt x="106" y="97"/>
                    <a:pt x="106" y="97"/>
                    <a:pt x="106" y="97"/>
                  </a:cubicBezTo>
                  <a:cubicBezTo>
                    <a:pt x="115" y="54"/>
                    <a:pt x="115" y="54"/>
                    <a:pt x="115" y="54"/>
                  </a:cubicBezTo>
                  <a:cubicBezTo>
                    <a:pt x="142" y="183"/>
                    <a:pt x="142" y="183"/>
                    <a:pt x="142" y="183"/>
                  </a:cubicBezTo>
                  <a:cubicBezTo>
                    <a:pt x="162" y="98"/>
                    <a:pt x="162" y="98"/>
                    <a:pt x="162" y="98"/>
                  </a:cubicBezTo>
                  <a:cubicBezTo>
                    <a:pt x="171" y="140"/>
                    <a:pt x="171" y="140"/>
                    <a:pt x="171" y="140"/>
                  </a:cubicBezTo>
                  <a:cubicBezTo>
                    <a:pt x="190" y="70"/>
                    <a:pt x="190" y="70"/>
                    <a:pt x="190" y="70"/>
                  </a:cubicBezTo>
                  <a:cubicBezTo>
                    <a:pt x="197" y="97"/>
                    <a:pt x="197" y="97"/>
                    <a:pt x="197" y="97"/>
                  </a:cubicBezTo>
                  <a:cubicBezTo>
                    <a:pt x="305" y="97"/>
                    <a:pt x="305" y="97"/>
                    <a:pt x="305" y="97"/>
                  </a:cubicBezTo>
                  <a:cubicBezTo>
                    <a:pt x="308" y="93"/>
                    <a:pt x="310" y="90"/>
                    <a:pt x="313" y="86"/>
                  </a:cubicBezTo>
                  <a:lnTo>
                    <a:pt x="206" y="86"/>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grpSp>
      <p:pic>
        <p:nvPicPr>
          <p:cNvPr id="27" name="Graphique 26" descr="Profil silhouette féminine">
            <a:extLst>
              <a:ext uri="{FF2B5EF4-FFF2-40B4-BE49-F238E27FC236}">
                <a16:creationId xmlns:a16="http://schemas.microsoft.com/office/drawing/2014/main" id="{C33187FA-4E3B-C4E7-9DB5-9D5299D3B65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71800" y="92431"/>
            <a:ext cx="639997" cy="640000"/>
          </a:xfrm>
          <a:prstGeom prst="rect">
            <a:avLst/>
          </a:prstGeom>
        </p:spPr>
      </p:pic>
      <p:graphicFrame>
        <p:nvGraphicFramePr>
          <p:cNvPr id="8" name="Tableau 7">
            <a:extLst>
              <a:ext uri="{FF2B5EF4-FFF2-40B4-BE49-F238E27FC236}">
                <a16:creationId xmlns:a16="http://schemas.microsoft.com/office/drawing/2014/main" id="{ECC68C93-4C98-7DA3-7419-9816C2180F97}"/>
              </a:ext>
            </a:extLst>
          </p:cNvPr>
          <p:cNvGraphicFramePr>
            <a:graphicFrameLocks noGrp="1"/>
          </p:cNvGraphicFramePr>
          <p:nvPr>
            <p:extLst>
              <p:ext uri="{D42A27DB-BD31-4B8C-83A1-F6EECF244321}">
                <p14:modId xmlns:p14="http://schemas.microsoft.com/office/powerpoint/2010/main" val="3604977936"/>
              </p:ext>
            </p:extLst>
          </p:nvPr>
        </p:nvGraphicFramePr>
        <p:xfrm>
          <a:off x="4682487" y="6156908"/>
          <a:ext cx="2804226" cy="670560"/>
        </p:xfrm>
        <a:graphic>
          <a:graphicData uri="http://schemas.openxmlformats.org/drawingml/2006/table">
            <a:tbl>
              <a:tblPr firstRow="1" bandRow="1">
                <a:tableStyleId>{5C22544A-7EE6-4342-B048-85BDC9FD1C3A}</a:tableStyleId>
              </a:tblPr>
              <a:tblGrid>
                <a:gridCol w="1402113">
                  <a:extLst>
                    <a:ext uri="{9D8B030D-6E8A-4147-A177-3AD203B41FA5}">
                      <a16:colId xmlns:a16="http://schemas.microsoft.com/office/drawing/2014/main" val="1778144427"/>
                    </a:ext>
                  </a:extLst>
                </a:gridCol>
                <a:gridCol w="1402113">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à au moins un problème de santé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à au moins un problème de santé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73595827"/>
                  </a:ext>
                </a:extLst>
              </a:tr>
            </a:tbl>
          </a:graphicData>
        </a:graphic>
      </p:graphicFrame>
      <p:sp>
        <p:nvSpPr>
          <p:cNvPr id="9" name="Ellipse 8">
            <a:extLst>
              <a:ext uri="{FF2B5EF4-FFF2-40B4-BE49-F238E27FC236}">
                <a16:creationId xmlns:a16="http://schemas.microsoft.com/office/drawing/2014/main" id="{48A31112-125F-282B-20B6-C15C741CD205}"/>
              </a:ext>
            </a:extLst>
          </p:cNvPr>
          <p:cNvSpPr/>
          <p:nvPr/>
        </p:nvSpPr>
        <p:spPr>
          <a:xfrm>
            <a:off x="4690871" y="6403766"/>
            <a:ext cx="144000" cy="141532"/>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0" name="Ellipse 9">
            <a:extLst>
              <a:ext uri="{FF2B5EF4-FFF2-40B4-BE49-F238E27FC236}">
                <a16:creationId xmlns:a16="http://schemas.microsoft.com/office/drawing/2014/main" id="{F965AB0A-B9F8-01CE-6EF7-DD2F246C9445}"/>
              </a:ext>
            </a:extLst>
          </p:cNvPr>
          <p:cNvSpPr/>
          <p:nvPr/>
        </p:nvSpPr>
        <p:spPr>
          <a:xfrm>
            <a:off x="6084600" y="6403766"/>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graphicFrame>
        <p:nvGraphicFramePr>
          <p:cNvPr id="11" name="Tableau 10">
            <a:extLst>
              <a:ext uri="{FF2B5EF4-FFF2-40B4-BE49-F238E27FC236}">
                <a16:creationId xmlns:a16="http://schemas.microsoft.com/office/drawing/2014/main" id="{9F146B35-DCC1-982B-25BC-6BCD95881551}"/>
              </a:ext>
            </a:extLst>
          </p:cNvPr>
          <p:cNvGraphicFramePr>
            <a:graphicFrameLocks noGrp="1"/>
          </p:cNvGraphicFramePr>
          <p:nvPr>
            <p:extLst>
              <p:ext uri="{D42A27DB-BD31-4B8C-83A1-F6EECF244321}">
                <p14:modId xmlns:p14="http://schemas.microsoft.com/office/powerpoint/2010/main" val="2340675642"/>
              </p:ext>
            </p:extLst>
          </p:nvPr>
        </p:nvGraphicFramePr>
        <p:xfrm>
          <a:off x="2242001" y="6238904"/>
          <a:ext cx="2262582" cy="533400"/>
        </p:xfrm>
        <a:graphic>
          <a:graphicData uri="http://schemas.openxmlformats.org/drawingml/2006/table">
            <a:tbl>
              <a:tblPr firstRow="1" bandRow="1">
                <a:tableStyleId>{5C22544A-7EE6-4342-B048-85BDC9FD1C3A}</a:tableStyleId>
              </a:tblPr>
              <a:tblGrid>
                <a:gridCol w="1131291">
                  <a:extLst>
                    <a:ext uri="{9D8B030D-6E8A-4147-A177-3AD203B41FA5}">
                      <a16:colId xmlns:a16="http://schemas.microsoft.com/office/drawing/2014/main" val="1778144427"/>
                    </a:ext>
                  </a:extLst>
                </a:gridCol>
                <a:gridCol w="1131291">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2" name="Ellipse 11">
            <a:extLst>
              <a:ext uri="{FF2B5EF4-FFF2-40B4-BE49-F238E27FC236}">
                <a16:creationId xmlns:a16="http://schemas.microsoft.com/office/drawing/2014/main" id="{5670AE67-EAB9-79F9-4276-6FF482D04DD3}"/>
              </a:ext>
            </a:extLst>
          </p:cNvPr>
          <p:cNvSpPr/>
          <p:nvPr/>
        </p:nvSpPr>
        <p:spPr>
          <a:xfrm>
            <a:off x="2242001" y="6403766"/>
            <a:ext cx="144000" cy="141532"/>
          </a:xfrm>
          <a:prstGeom prst="ellipse">
            <a:avLst/>
          </a:prstGeom>
          <a:noFill/>
          <a:ln w="19050">
            <a:solidFill>
              <a:srgbClr val="CAD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3" name="Ellipse 12">
            <a:extLst>
              <a:ext uri="{FF2B5EF4-FFF2-40B4-BE49-F238E27FC236}">
                <a16:creationId xmlns:a16="http://schemas.microsoft.com/office/drawing/2014/main" id="{6946357F-28FC-A22B-E5BF-B0550BB81FF7}"/>
              </a:ext>
            </a:extLst>
          </p:cNvPr>
          <p:cNvSpPr/>
          <p:nvPr/>
        </p:nvSpPr>
        <p:spPr>
          <a:xfrm>
            <a:off x="3373292" y="6403766"/>
            <a:ext cx="144000" cy="141532"/>
          </a:xfrm>
          <a:prstGeom prst="ellipse">
            <a:avLst/>
          </a:prstGeom>
          <a:noFill/>
          <a:ln w="19050">
            <a:solidFill>
              <a:srgbClr val="FFC1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3" name="ZoneTexte 6">
            <a:extLst>
              <a:ext uri="{FF2B5EF4-FFF2-40B4-BE49-F238E27FC236}">
                <a16:creationId xmlns:a16="http://schemas.microsoft.com/office/drawing/2014/main" id="{F2AE93D4-BB2E-4A0B-E06F-C1AE1391145C}"/>
              </a:ext>
            </a:extLst>
          </p:cNvPr>
          <p:cNvSpPr txBox="1"/>
          <p:nvPr/>
        </p:nvSpPr>
        <p:spPr>
          <a:xfrm>
            <a:off x="464300" y="6199704"/>
            <a:ext cx="1511040" cy="584968"/>
          </a:xfrm>
          <a:prstGeom prst="rect">
            <a:avLst/>
          </a:prstGeom>
          <a:noFill/>
        </p:spPr>
        <p:txBody>
          <a:bodyPr wrap="square">
            <a:spAutoFit/>
          </a:bodyPr>
          <a:lstStyle/>
          <a:p>
            <a:pPr defTabSz="1219170">
              <a:defRPr/>
            </a:pPr>
            <a:r>
              <a:rPr lang="fr-FR" sz="1067" b="1" dirty="0">
                <a:solidFill>
                  <a:srgbClr val="29193E"/>
                </a:solidFill>
                <a:latin typeface="Fira Sans Condensed Thin" panose="020B0303050000020004" pitchFamily="34" charset="0"/>
                <a:ea typeface="Fira Sans ExtraBold"/>
                <a:cs typeface="Fira Sans ExtraBold"/>
                <a:sym typeface="Fira Sans ExtraBold"/>
              </a:rPr>
              <a:t>*La formulation de cette question été légèrement modifiée cette année</a:t>
            </a:r>
          </a:p>
        </p:txBody>
      </p:sp>
    </p:spTree>
    <p:extLst>
      <p:ext uri="{BB962C8B-B14F-4D97-AF65-F5344CB8AC3E}">
        <p14:creationId xmlns:p14="http://schemas.microsoft.com/office/powerpoint/2010/main" val="20099896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6DB2FDED-5BF5-66AB-242B-75EFC8B4800D}"/>
            </a:ext>
          </a:extLst>
        </p:cNvPr>
        <p:cNvGrpSpPr/>
        <p:nvPr/>
      </p:nvGrpSpPr>
      <p:grpSpPr>
        <a:xfrm>
          <a:off x="0" y="0"/>
          <a:ext cx="0" cy="0"/>
          <a:chOff x="0" y="0"/>
          <a:chExt cx="0" cy="0"/>
        </a:xfrm>
      </p:grpSpPr>
      <p:sp>
        <p:nvSpPr>
          <p:cNvPr id="115" name="Google Shape;115;p17">
            <a:extLst>
              <a:ext uri="{FF2B5EF4-FFF2-40B4-BE49-F238E27FC236}">
                <a16:creationId xmlns:a16="http://schemas.microsoft.com/office/drawing/2014/main" id="{893E928B-26F8-E15A-8BB9-4AF0A4760725}"/>
              </a:ext>
            </a:extLst>
          </p:cNvPr>
          <p:cNvSpPr txBox="1"/>
          <p:nvPr/>
        </p:nvSpPr>
        <p:spPr>
          <a:xfrm>
            <a:off x="720000" y="209115"/>
            <a:ext cx="10729200"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2133">
                <a:solidFill>
                  <a:srgbClr val="29193E"/>
                </a:solidFill>
                <a:latin typeface="Fira Sans ExtraBold"/>
                <a:ea typeface="Fira Sans ExtraBold"/>
                <a:cs typeface="Fira Sans ExtraBold"/>
                <a:sym typeface="Fira Sans ExtraBold"/>
              </a:rPr>
              <a:t>Les questions relatives à la santé intime liées au microbiote vaginal sont loin d’être courantes lors des consultations médicales avec des professionnels de santé.</a:t>
            </a:r>
          </a:p>
        </p:txBody>
      </p:sp>
      <p:graphicFrame>
        <p:nvGraphicFramePr>
          <p:cNvPr id="5" name="Tableau 4">
            <a:extLst>
              <a:ext uri="{FF2B5EF4-FFF2-40B4-BE49-F238E27FC236}">
                <a16:creationId xmlns:a16="http://schemas.microsoft.com/office/drawing/2014/main" id="{1F26526B-95A0-D471-F9F7-C5571C1B4A78}"/>
              </a:ext>
            </a:extLst>
          </p:cNvPr>
          <p:cNvGraphicFramePr>
            <a:graphicFrameLocks noGrp="1"/>
          </p:cNvGraphicFramePr>
          <p:nvPr/>
        </p:nvGraphicFramePr>
        <p:xfrm>
          <a:off x="1728108" y="2383213"/>
          <a:ext cx="4672849" cy="3279100"/>
        </p:xfrm>
        <a:graphic>
          <a:graphicData uri="http://schemas.openxmlformats.org/drawingml/2006/table">
            <a:tbl>
              <a:tblPr>
                <a:tableStyleId>{5C22544A-7EE6-4342-B048-85BDC9FD1C3A}</a:tableStyleId>
              </a:tblPr>
              <a:tblGrid>
                <a:gridCol w="4672849">
                  <a:extLst>
                    <a:ext uri="{9D8B030D-6E8A-4147-A177-3AD203B41FA5}">
                      <a16:colId xmlns:a16="http://schemas.microsoft.com/office/drawing/2014/main" val="3347426777"/>
                    </a:ext>
                  </a:extLst>
                </a:gridCol>
              </a:tblGrid>
              <a:tr h="819775">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300" b="0" i="0" u="none" strike="noStrike" noProof="0">
                          <a:solidFill>
                            <a:srgbClr val="29193E"/>
                          </a:solidFill>
                          <a:effectLst/>
                          <a:latin typeface="Fira Sans" panose="020B0503050000020004" pitchFamily="34" charset="0"/>
                        </a:rPr>
                        <a:t>Conseils sur la manière appropriée </a:t>
                      </a:r>
                    </a:p>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300" b="0" i="0" u="none" strike="noStrike" noProof="0">
                          <a:solidFill>
                            <a:srgbClr val="29193E"/>
                          </a:solidFill>
                          <a:effectLst/>
                          <a:latin typeface="Fira Sans" panose="020B0503050000020004" pitchFamily="34" charset="0"/>
                        </a:rPr>
                        <a:t>de nettoyer vos parties intimes</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819775">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300" b="0" i="0" u="none" strike="noStrike" noProof="0">
                          <a:solidFill>
                            <a:srgbClr val="29193E"/>
                          </a:solidFill>
                          <a:effectLst/>
                          <a:latin typeface="Fira Sans" panose="020B0503050000020004" pitchFamily="34" charset="0"/>
                        </a:rPr>
                        <a:t>L’influence des produits d’hygiène </a:t>
                      </a:r>
                    </a:p>
                    <a:p>
                      <a:pPr marL="0" marR="0" lvl="0" indent="0" algn="r" defTabSz="914400" rtl="0" eaLnBrk="1" fontAlgn="ctr" latinLnBrk="0" hangingPunct="1">
                        <a:lnSpc>
                          <a:spcPct val="100000"/>
                        </a:lnSpc>
                        <a:spcBef>
                          <a:spcPts val="0"/>
                        </a:spcBef>
                        <a:spcAft>
                          <a:spcPts val="0"/>
                        </a:spcAft>
                        <a:buClrTx/>
                        <a:buSzTx/>
                        <a:buFontTx/>
                        <a:buNone/>
                        <a:tabLst/>
                        <a:defRPr/>
                      </a:pPr>
                      <a:r>
                        <a:rPr lang="fr-FR" sz="1300" b="0" i="0" u="none" strike="noStrike" noProof="0">
                          <a:solidFill>
                            <a:srgbClr val="29193E"/>
                          </a:solidFill>
                          <a:effectLst/>
                          <a:latin typeface="Fira Sans" panose="020B0503050000020004" pitchFamily="34" charset="0"/>
                        </a:rPr>
                        <a:t>intime sur le microbiote vaginal</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6015144"/>
                  </a:ext>
                </a:extLst>
              </a:tr>
              <a:tr h="819775">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300" b="0" i="0" u="none" strike="noStrike" noProof="0">
                          <a:solidFill>
                            <a:srgbClr val="29193E"/>
                          </a:solidFill>
                          <a:effectLst/>
                          <a:latin typeface="Fira Sans" panose="020B0503050000020004" pitchFamily="34" charset="0"/>
                        </a:rPr>
                        <a:t>L’influence d’autres produits d’hygiène </a:t>
                      </a:r>
                      <a:r>
                        <a:rPr lang="fr-FR" sz="1100" b="0" i="0" u="none" strike="noStrike" noProof="0">
                          <a:solidFill>
                            <a:srgbClr val="29193E"/>
                          </a:solidFill>
                          <a:effectLst/>
                          <a:latin typeface="Fira Sans" panose="020B0503050000020004" pitchFamily="34" charset="0"/>
                        </a:rPr>
                        <a:t>(serviettes hygiéniques, tampons, coupes menstruelles, etc.)</a:t>
                      </a:r>
                      <a:r>
                        <a:rPr lang="fr-FR" sz="1300" b="0" i="0" u="none" strike="noStrike" noProof="0">
                          <a:solidFill>
                            <a:srgbClr val="29193E"/>
                          </a:solidFill>
                          <a:effectLst/>
                          <a:latin typeface="Fira Sans" panose="020B0503050000020004" pitchFamily="34" charset="0"/>
                        </a:rPr>
                        <a:t> sur le microbiote vaginal</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426847"/>
                  </a:ext>
                </a:extLst>
              </a:tr>
              <a:tr h="819775">
                <a:tc>
                  <a:txBody>
                    <a:bodyPr/>
                    <a:lstStyle/>
                    <a:p>
                      <a:pPr algn="r" rtl="0" fontAlgn="ctr"/>
                      <a:r>
                        <a:rPr lang="fr-FR" sz="1300" b="0" i="0" u="none" strike="noStrike" noProof="0">
                          <a:solidFill>
                            <a:srgbClr val="29193E"/>
                          </a:solidFill>
                          <a:effectLst/>
                          <a:latin typeface="Fira Sans" panose="020B0503050000020004" pitchFamily="34" charset="0"/>
                        </a:rPr>
                        <a:t>Des informations sur la manière dont les rapports sexuels peuvent potentiellement perturber l’équilibre naturel du microbiote vaginal</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868548"/>
                  </a:ext>
                </a:extLst>
              </a:tr>
            </a:tbl>
          </a:graphicData>
        </a:graphic>
      </p:graphicFrame>
      <p:sp>
        <p:nvSpPr>
          <p:cNvPr id="7" name="Google Shape;116;p17">
            <a:extLst>
              <a:ext uri="{FF2B5EF4-FFF2-40B4-BE49-F238E27FC236}">
                <a16:creationId xmlns:a16="http://schemas.microsoft.com/office/drawing/2014/main" id="{AC378DC2-1C93-4E73-7163-DE5703192A66}"/>
              </a:ext>
            </a:extLst>
          </p:cNvPr>
          <p:cNvSpPr txBox="1"/>
          <p:nvPr/>
        </p:nvSpPr>
        <p:spPr>
          <a:xfrm>
            <a:off x="720000" y="1091441"/>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a:solidFill>
                  <a:srgbClr val="A59DAE"/>
                </a:solidFill>
                <a:latin typeface="Fira Sans"/>
                <a:ea typeface="Fira Sans"/>
                <a:cs typeface="Fira Sans"/>
                <a:sym typeface="Fira Sans"/>
              </a:rPr>
              <a:t>Et plus précisément, des professionnels de santé vous ont-ils parlé des points suivants ?</a:t>
            </a:r>
          </a:p>
          <a:p>
            <a:pPr defTabSz="1219170">
              <a:buClr>
                <a:srgbClr val="000000"/>
              </a:buClr>
              <a:defRPr/>
            </a:pPr>
            <a:r>
              <a:rPr lang="fr-FR" sz="1333" i="1">
                <a:solidFill>
                  <a:srgbClr val="A59DAE"/>
                </a:solidFill>
                <a:latin typeface="Fira Sans"/>
                <a:ea typeface="Fira Sans"/>
                <a:cs typeface="Fira Sans"/>
                <a:sym typeface="Fira Sans"/>
              </a:rPr>
              <a:t>Base : Femmes (n = 3 872)</a:t>
            </a:r>
          </a:p>
        </p:txBody>
      </p:sp>
      <p:graphicFrame>
        <p:nvGraphicFramePr>
          <p:cNvPr id="10" name="Tableau 9">
            <a:extLst>
              <a:ext uri="{FF2B5EF4-FFF2-40B4-BE49-F238E27FC236}">
                <a16:creationId xmlns:a16="http://schemas.microsoft.com/office/drawing/2014/main" id="{30C000FA-7522-C888-686A-36BF5B24FC65}"/>
              </a:ext>
            </a:extLst>
          </p:cNvPr>
          <p:cNvGraphicFramePr>
            <a:graphicFrameLocks noGrp="1"/>
          </p:cNvGraphicFramePr>
          <p:nvPr/>
        </p:nvGraphicFramePr>
        <p:xfrm>
          <a:off x="6033022" y="2180468"/>
          <a:ext cx="1628727" cy="432000"/>
        </p:xfrm>
        <a:graphic>
          <a:graphicData uri="http://schemas.openxmlformats.org/drawingml/2006/table">
            <a:tbl>
              <a:tblPr firstRow="1" bandRow="1">
                <a:tableStyleId>{5C22544A-7EE6-4342-B048-85BDC9FD1C3A}</a:tableStyleId>
              </a:tblPr>
              <a:tblGrid>
                <a:gridCol w="1628727">
                  <a:extLst>
                    <a:ext uri="{9D8B030D-6E8A-4147-A177-3AD203B41FA5}">
                      <a16:colId xmlns:a16="http://schemas.microsoft.com/office/drawing/2014/main" val="1778144427"/>
                    </a:ext>
                  </a:extLst>
                </a:gridCol>
              </a:tblGrid>
              <a:tr h="432000">
                <a:tc>
                  <a:txBody>
                    <a:bodyPr/>
                    <a:lstStyle/>
                    <a:p>
                      <a:pPr algn="ctr"/>
                      <a:r>
                        <a:rPr lang="fr-FR" sz="1600" b="0" i="0" u="none" strike="noStrike" cap="none" noProof="0">
                          <a:solidFill>
                            <a:srgbClr val="B81179"/>
                          </a:solidFill>
                          <a:latin typeface="Fira Sans SemiBold" panose="020B0604020202020204" pitchFamily="34" charset="0"/>
                          <a:ea typeface="+mn-ea"/>
                          <a:cs typeface="Calibri Light" panose="020F0302020204030204" pitchFamily="34" charset="0"/>
                          <a:sym typeface="Arial"/>
                        </a:rPr>
                        <a:t>% Oui</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pic>
        <p:nvPicPr>
          <p:cNvPr id="2" name="Graphique 1" descr="Globe terrestre : Europe et Afrique">
            <a:extLst>
              <a:ext uri="{FF2B5EF4-FFF2-40B4-BE49-F238E27FC236}">
                <a16:creationId xmlns:a16="http://schemas.microsoft.com/office/drawing/2014/main" id="{CC79CA94-7F2B-643F-AFF7-4E751780371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683" y="1039909"/>
            <a:ext cx="568443" cy="568443"/>
          </a:xfrm>
          <a:prstGeom prst="rect">
            <a:avLst/>
          </a:prstGeom>
        </p:spPr>
      </p:pic>
      <p:graphicFrame>
        <p:nvGraphicFramePr>
          <p:cNvPr id="4" name="Graphique 3">
            <a:extLst>
              <a:ext uri="{FF2B5EF4-FFF2-40B4-BE49-F238E27FC236}">
                <a16:creationId xmlns:a16="http://schemas.microsoft.com/office/drawing/2014/main" id="{B87AA73D-958A-BD61-7104-62D37FE20C9C}"/>
              </a:ext>
            </a:extLst>
          </p:cNvPr>
          <p:cNvGraphicFramePr/>
          <p:nvPr/>
        </p:nvGraphicFramePr>
        <p:xfrm>
          <a:off x="6575458" y="2383214"/>
          <a:ext cx="3850311" cy="3320663"/>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7">
            <a:extLst>
              <a:ext uri="{FF2B5EF4-FFF2-40B4-BE49-F238E27FC236}">
                <a16:creationId xmlns:a16="http://schemas.microsoft.com/office/drawing/2014/main" id="{653CAC90-5362-9537-930F-1171E2BCF63C}"/>
              </a:ext>
            </a:extLst>
          </p:cNvPr>
          <p:cNvSpPr/>
          <p:nvPr/>
        </p:nvSpPr>
        <p:spPr>
          <a:xfrm>
            <a:off x="617125" y="1726168"/>
            <a:ext cx="8490299" cy="728533"/>
          </a:xfrm>
          <a:prstGeom prst="rect">
            <a:avLst/>
          </a:prstGeom>
        </p:spPr>
        <p:txBody>
          <a:bodyPr wrap="square">
            <a:spAutoFit/>
          </a:bodyPr>
          <a:lstStyle/>
          <a:p>
            <a:pPr algn="ctr" defTabSz="1219170">
              <a:defRPr/>
            </a:pPr>
            <a:r>
              <a:rPr lang="fr-FR" sz="2667" dirty="0">
                <a:solidFill>
                  <a:srgbClr val="29193E"/>
                </a:solidFill>
                <a:latin typeface="Fira Sans ExtraBold"/>
                <a:cs typeface="Arial"/>
                <a:sym typeface="Arial"/>
              </a:rPr>
              <a:t>25 % </a:t>
            </a:r>
            <a:r>
              <a:rPr lang="fr-FR" sz="1467" dirty="0">
                <a:solidFill>
                  <a:srgbClr val="29193E"/>
                </a:solidFill>
                <a:latin typeface="Fira Sans ExtraBold"/>
                <a:cs typeface="Arial"/>
                <a:sym typeface="Arial"/>
              </a:rPr>
              <a:t>des femmes déclarent que les professionnels de santé ont abordé tous ces sujets</a:t>
            </a:r>
          </a:p>
          <a:p>
            <a:pPr algn="ctr" defTabSz="1219170">
              <a:defRPr/>
            </a:pPr>
            <a:endParaRPr lang="en-GB" sz="1467" dirty="0">
              <a:solidFill>
                <a:srgbClr val="29193E"/>
              </a:solidFill>
              <a:latin typeface="Fira Sans ExtraBold"/>
            </a:endParaRPr>
          </a:p>
        </p:txBody>
      </p:sp>
    </p:spTree>
    <p:extLst>
      <p:ext uri="{BB962C8B-B14F-4D97-AF65-F5344CB8AC3E}">
        <p14:creationId xmlns:p14="http://schemas.microsoft.com/office/powerpoint/2010/main" val="29614879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33C21C38-33C4-2416-8ADA-5FC89FF85EDC}"/>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98AD0FB1-A439-623B-F866-53C7188A5C08}"/>
              </a:ext>
            </a:extLst>
          </p:cNvPr>
          <p:cNvGraphicFramePr>
            <a:graphicFrameLocks noGrp="1"/>
          </p:cNvGraphicFramePr>
          <p:nvPr>
            <p:extLst>
              <p:ext uri="{D42A27DB-BD31-4B8C-83A1-F6EECF244321}">
                <p14:modId xmlns:p14="http://schemas.microsoft.com/office/powerpoint/2010/main" val="154283676"/>
              </p:ext>
            </p:extLst>
          </p:nvPr>
        </p:nvGraphicFramePr>
        <p:xfrm>
          <a:off x="178970" y="1898897"/>
          <a:ext cx="11834071" cy="3737663"/>
        </p:xfrm>
        <a:graphic>
          <a:graphicData uri="http://schemas.openxmlformats.org/drawingml/2006/table">
            <a:tbl>
              <a:tblPr>
                <a:tableStyleId>{5C22544A-7EE6-4342-B048-85BDC9FD1C3A}</a:tableStyleId>
              </a:tblPr>
              <a:tblGrid>
                <a:gridCol w="2627731">
                  <a:extLst>
                    <a:ext uri="{9D8B030D-6E8A-4147-A177-3AD203B41FA5}">
                      <a16:colId xmlns:a16="http://schemas.microsoft.com/office/drawing/2014/main" val="3347426777"/>
                    </a:ext>
                  </a:extLst>
                </a:gridCol>
                <a:gridCol w="613756">
                  <a:extLst>
                    <a:ext uri="{9D8B030D-6E8A-4147-A177-3AD203B41FA5}">
                      <a16:colId xmlns:a16="http://schemas.microsoft.com/office/drawing/2014/main" val="875671890"/>
                    </a:ext>
                  </a:extLst>
                </a:gridCol>
                <a:gridCol w="613756">
                  <a:extLst>
                    <a:ext uri="{9D8B030D-6E8A-4147-A177-3AD203B41FA5}">
                      <a16:colId xmlns:a16="http://schemas.microsoft.com/office/drawing/2014/main" val="1231598532"/>
                    </a:ext>
                  </a:extLst>
                </a:gridCol>
                <a:gridCol w="683839">
                  <a:extLst>
                    <a:ext uri="{9D8B030D-6E8A-4147-A177-3AD203B41FA5}">
                      <a16:colId xmlns:a16="http://schemas.microsoft.com/office/drawing/2014/main" val="3116134758"/>
                    </a:ext>
                  </a:extLst>
                </a:gridCol>
                <a:gridCol w="543673">
                  <a:extLst>
                    <a:ext uri="{9D8B030D-6E8A-4147-A177-3AD203B41FA5}">
                      <a16:colId xmlns:a16="http://schemas.microsoft.com/office/drawing/2014/main" val="2796678513"/>
                    </a:ext>
                  </a:extLst>
                </a:gridCol>
                <a:gridCol w="613756">
                  <a:extLst>
                    <a:ext uri="{9D8B030D-6E8A-4147-A177-3AD203B41FA5}">
                      <a16:colId xmlns:a16="http://schemas.microsoft.com/office/drawing/2014/main" val="222229179"/>
                    </a:ext>
                  </a:extLst>
                </a:gridCol>
                <a:gridCol w="613756">
                  <a:extLst>
                    <a:ext uri="{9D8B030D-6E8A-4147-A177-3AD203B41FA5}">
                      <a16:colId xmlns:a16="http://schemas.microsoft.com/office/drawing/2014/main" val="1582769549"/>
                    </a:ext>
                  </a:extLst>
                </a:gridCol>
                <a:gridCol w="613756">
                  <a:extLst>
                    <a:ext uri="{9D8B030D-6E8A-4147-A177-3AD203B41FA5}">
                      <a16:colId xmlns:a16="http://schemas.microsoft.com/office/drawing/2014/main" val="2751089908"/>
                    </a:ext>
                  </a:extLst>
                </a:gridCol>
                <a:gridCol w="701159">
                  <a:extLst>
                    <a:ext uri="{9D8B030D-6E8A-4147-A177-3AD203B41FA5}">
                      <a16:colId xmlns:a16="http://schemas.microsoft.com/office/drawing/2014/main" val="1604106643"/>
                    </a:ext>
                  </a:extLst>
                </a:gridCol>
                <a:gridCol w="431800">
                  <a:extLst>
                    <a:ext uri="{9D8B030D-6E8A-4147-A177-3AD203B41FA5}">
                      <a16:colId xmlns:a16="http://schemas.microsoft.com/office/drawing/2014/main" val="131883"/>
                    </a:ext>
                  </a:extLst>
                </a:gridCol>
                <a:gridCol w="679449">
                  <a:extLst>
                    <a:ext uri="{9D8B030D-6E8A-4147-A177-3AD203B41FA5}">
                      <a16:colId xmlns:a16="http://schemas.microsoft.com/office/drawing/2014/main" val="2796934304"/>
                    </a:ext>
                  </a:extLst>
                </a:gridCol>
                <a:gridCol w="642616">
                  <a:extLst>
                    <a:ext uri="{9D8B030D-6E8A-4147-A177-3AD203B41FA5}">
                      <a16:colId xmlns:a16="http://schemas.microsoft.com/office/drawing/2014/main" val="2313834577"/>
                    </a:ext>
                  </a:extLst>
                </a:gridCol>
                <a:gridCol w="613756">
                  <a:extLst>
                    <a:ext uri="{9D8B030D-6E8A-4147-A177-3AD203B41FA5}">
                      <a16:colId xmlns:a16="http://schemas.microsoft.com/office/drawing/2014/main" val="1330327679"/>
                    </a:ext>
                  </a:extLst>
                </a:gridCol>
                <a:gridCol w="613756">
                  <a:extLst>
                    <a:ext uri="{9D8B030D-6E8A-4147-A177-3AD203B41FA5}">
                      <a16:colId xmlns:a16="http://schemas.microsoft.com/office/drawing/2014/main" val="988016917"/>
                    </a:ext>
                  </a:extLst>
                </a:gridCol>
                <a:gridCol w="504772">
                  <a:extLst>
                    <a:ext uri="{9D8B030D-6E8A-4147-A177-3AD203B41FA5}">
                      <a16:colId xmlns:a16="http://schemas.microsoft.com/office/drawing/2014/main" val="3449812934"/>
                    </a:ext>
                  </a:extLst>
                </a:gridCol>
                <a:gridCol w="722740">
                  <a:extLst>
                    <a:ext uri="{9D8B030D-6E8A-4147-A177-3AD203B41FA5}">
                      <a16:colId xmlns:a16="http://schemas.microsoft.com/office/drawing/2014/main" val="1999469526"/>
                    </a:ext>
                  </a:extLst>
                </a:gridCol>
              </a:tblGrid>
              <a:tr h="431924">
                <a:tc>
                  <a:txBody>
                    <a:bodyPr/>
                    <a:lstStyle/>
                    <a:p>
                      <a:pPr algn="l" rtl="0" fontAlgn="ctr"/>
                      <a:endParaRPr lang="en-GB" sz="1400" u="none" strike="noStrike" kern="1200" noProof="0" dirty="0">
                        <a:solidFill>
                          <a:srgbClr val="002060"/>
                        </a:solidFill>
                        <a:effectLst/>
                        <a:latin typeface="Fira Sans" panose="020B0503050000020004" pitchFamily="34" charset="0"/>
                        <a:ea typeface="+mn-ea"/>
                        <a:cs typeface="Calibri Light" panose="020F0302020204030204" pitchFamily="34" charset="0"/>
                      </a:endParaRP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100" b="1" u="none" strike="noStrike" noProof="0">
                          <a:solidFill>
                            <a:schemeClr val="bg1"/>
                          </a:solidFill>
                          <a:effectLst/>
                          <a:latin typeface="Fira Sans" panose="020B0503050000020004" pitchFamily="34" charset="0"/>
                          <a:ea typeface="+mn-ea"/>
                          <a:cs typeface="Calibri Light" panose="020F0302020204030204" pitchFamily="34" charset="0"/>
                        </a:rPr>
                        <a:t>TOTAL</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3B2B4D"/>
                    </a:solidFill>
                  </a:tcPr>
                </a:tc>
                <a:tc>
                  <a:txBody>
                    <a:bodyPr/>
                    <a:lstStyle/>
                    <a:p>
                      <a:pPr algn="ctr"/>
                      <a:r>
                        <a:rPr lang="fr-FR" sz="1100" b="1" u="none" strike="noStrike" noProof="0">
                          <a:solidFill>
                            <a:srgbClr val="3B2B4D"/>
                          </a:solidFill>
                          <a:effectLst/>
                          <a:latin typeface="Fira Sans" panose="020B0503050000020004" pitchFamily="34" charset="0"/>
                          <a:ea typeface="+mn-ea"/>
                          <a:cs typeface="Calibri Light" panose="020F0302020204030204" pitchFamily="34" charset="0"/>
                        </a:rPr>
                        <a:t>ÉTATS-UNIS</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900" b="1" u="none" strike="noStrike" noProof="0" dirty="0">
                          <a:solidFill>
                            <a:srgbClr val="3B2B4D"/>
                          </a:solidFill>
                          <a:effectLst/>
                          <a:latin typeface="Fira Sans" panose="020B0503050000020004" pitchFamily="34" charset="0"/>
                          <a:ea typeface="+mn-ea"/>
                          <a:cs typeface="Calibri Light" panose="020F0302020204030204" pitchFamily="34" charset="0"/>
                        </a:rPr>
                        <a:t>AMÉRIQUE LATINE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Brésil</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u="none" strike="noStrike" noProof="0" dirty="0">
                          <a:solidFill>
                            <a:srgbClr val="3B2B4D"/>
                          </a:solidFill>
                          <a:effectLst/>
                          <a:latin typeface="Fira Sans" panose="020B0503050000020004" pitchFamily="34" charset="0"/>
                          <a:ea typeface="+mn-ea"/>
                          <a:cs typeface="Calibri Light" panose="020F0302020204030204" pitchFamily="34" charset="0"/>
                        </a:rPr>
                        <a:t>Mexique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1" u="none" strike="noStrike" noProof="0" dirty="0">
                          <a:solidFill>
                            <a:srgbClr val="3B2B4D"/>
                          </a:solidFill>
                          <a:effectLst/>
                          <a:latin typeface="Fira Sans" panose="020B0503050000020004" pitchFamily="34" charset="0"/>
                          <a:ea typeface="+mn-ea"/>
                          <a:cs typeface="Calibri Light" panose="020F0302020204030204" pitchFamily="34" charset="0"/>
                        </a:rPr>
                        <a:t>EUROPE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France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900" u="none" strike="noStrike" noProof="0" dirty="0">
                          <a:solidFill>
                            <a:srgbClr val="3B2B4D"/>
                          </a:solidFill>
                          <a:effectLst/>
                          <a:latin typeface="Fira Sans" panose="020B0503050000020004" pitchFamily="34" charset="0"/>
                          <a:ea typeface="+mn-ea"/>
                          <a:cs typeface="Calibri Light" panose="020F0302020204030204" pitchFamily="34" charset="0"/>
                        </a:rPr>
                        <a:t>Allemagne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u="none" strike="noStrike" noProof="0" dirty="0">
                          <a:solidFill>
                            <a:srgbClr val="3B2B4D"/>
                          </a:solidFill>
                          <a:effectLst/>
                          <a:latin typeface="Fira Sans" panose="020B0503050000020004" pitchFamily="34" charset="0"/>
                          <a:ea typeface="+mn-ea"/>
                          <a:cs typeface="Calibri Light" panose="020F0302020204030204" pitchFamily="34" charset="0"/>
                        </a:rPr>
                        <a:t>Italie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Portugal</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Pologne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900" u="none" strike="noStrike" noProof="0" dirty="0">
                          <a:solidFill>
                            <a:srgbClr val="3B2B4D"/>
                          </a:solidFill>
                          <a:effectLst/>
                          <a:latin typeface="Fira Sans" panose="020B0503050000020004" pitchFamily="34" charset="0"/>
                          <a:ea typeface="+mn-ea"/>
                          <a:cs typeface="Calibri Light" panose="020F0302020204030204" pitchFamily="34" charset="0"/>
                        </a:rPr>
                        <a:t>Finlande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fr-FR" sz="1100" b="1" u="none" strike="noStrike" noProof="0">
                          <a:solidFill>
                            <a:srgbClr val="3B2B4D"/>
                          </a:solidFill>
                          <a:effectLst/>
                          <a:latin typeface="Fira Sans" panose="020B0503050000020004" pitchFamily="34" charset="0"/>
                          <a:ea typeface="+mn-ea"/>
                          <a:cs typeface="Calibri Light" panose="020F0302020204030204" pitchFamily="34" charset="0"/>
                        </a:rPr>
                        <a:t>ASIE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Chine</a:t>
                      </a:r>
                    </a:p>
                  </a:txBody>
                  <a:tcPr marL="59267" marR="59267" marT="0"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Vietnam</a:t>
                      </a:r>
                    </a:p>
                  </a:txBody>
                  <a:tcPr marL="59267" marR="59267" marT="0"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r h="152400">
                <a:tc>
                  <a:txBody>
                    <a:bodyPr/>
                    <a:lstStyle/>
                    <a:p>
                      <a:pPr algn="r" rtl="0" fontAlgn="ct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sym typeface="Arial"/>
                        </a:rPr>
                        <a:t>Base</a:t>
                      </a:r>
                    </a:p>
                  </a:txBody>
                  <a:tcPr marL="10160" marR="10160" marT="10160" marB="0" anchor="ctr">
                    <a:lnL w="12700" cap="flat" cmpd="sng" algn="ctr">
                      <a:noFill/>
                      <a:prstDash val="sysDot"/>
                      <a:round/>
                      <a:headEnd type="none" w="med" len="med"/>
                      <a:tailEnd type="none" w="med" len="med"/>
                    </a:lnL>
                    <a:lnR w="12700" cmpd="sng">
                      <a:noFill/>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3 872</a:t>
                      </a:r>
                    </a:p>
                  </a:txBody>
                  <a:tcPr marL="6351" marR="6351" marT="6351" marB="0" anchor="ctr">
                    <a:lnL w="12700" cmpd="sng">
                      <a:noFill/>
                    </a:lnL>
                    <a:lnR w="12700" cmpd="sng">
                      <a:noFill/>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788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520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1 824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537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dirty="0">
                          <a:ln>
                            <a:noFill/>
                          </a:ln>
                          <a:solidFill>
                            <a:prstClr val="white">
                              <a:lumMod val="50000"/>
                            </a:prstClr>
                          </a:solidFill>
                          <a:effectLst/>
                          <a:uLnTx/>
                          <a:uFillTx/>
                          <a:latin typeface="Fira Sans" panose="020B0503050000020004" pitchFamily="34" charset="0"/>
                          <a:ea typeface="+mn-ea"/>
                          <a:cs typeface="+mn-cs"/>
                        </a:rPr>
                        <a:t>264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246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998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507</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491</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2649805"/>
                  </a:ext>
                </a:extLst>
              </a:tr>
              <a:tr h="678764">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Des conseils sur la manière appropriée de nettoyer vos parties intimes</a:t>
                      </a:r>
                    </a:p>
                  </a:txBody>
                  <a:tcPr marL="10160" marR="10160" marT="10160" marB="0" anchor="ctr">
                    <a:lnL w="12700" cap="flat" cmpd="sng" algn="ctr">
                      <a:noFill/>
                      <a:prstDash val="sysDot"/>
                      <a:round/>
                      <a:headEnd type="none" w="med" len="med"/>
                      <a:tailEnd type="none" w="med" len="med"/>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47</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rPr>
                        <a:t>38</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58</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57</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58</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38</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35</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26</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47</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43</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31</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48</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68</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59</a:t>
                      </a:r>
                    </a:p>
                  </a:txBody>
                  <a:tcPr marL="6351" marR="6351" marT="6351" marB="0" anchor="ctr">
                    <a:lnL w="12700" cmpd="sng">
                      <a:noFill/>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76</a:t>
                      </a:r>
                    </a:p>
                  </a:txBody>
                  <a:tcPr marL="6351" marR="6351" marT="6351" marB="0" anchor="ctr">
                    <a:lnL w="12700" cmpd="sng">
                      <a:noFill/>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06415858"/>
                  </a:ext>
                </a:extLst>
              </a:tr>
              <a:tr h="678764">
                <a:tc>
                  <a:txBody>
                    <a:bodyPr/>
                    <a:lstStyle/>
                    <a:p>
                      <a:pPr algn="r" rtl="0" fontAlgn="ctr"/>
                      <a:r>
                        <a:rPr lang="fr-FR" sz="1200" b="0" i="0" u="none" strike="noStrike" noProof="0">
                          <a:solidFill>
                            <a:srgbClr val="29193E"/>
                          </a:solidFill>
                          <a:effectLst/>
                          <a:latin typeface="Fira Sans" panose="020B0503050000020004" pitchFamily="34" charset="0"/>
                        </a:rPr>
                        <a:t>L’influence des produits d’hygiène intime sur le microbiote vaginal</a:t>
                      </a:r>
                    </a:p>
                  </a:txBody>
                  <a:tcPr marL="10160" marR="10160" marT="1016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47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rPr>
                        <a:t>30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57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57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56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40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35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29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35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40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67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60</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73</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926599">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rPr>
                        <a:t>L’influence d’autres produits d’hygiène </a:t>
                      </a:r>
                      <a:r>
                        <a:rPr lang="fr-FR" sz="900" b="0" i="0" u="none" strike="noStrike" noProof="0">
                          <a:solidFill>
                            <a:srgbClr val="29193E"/>
                          </a:solidFill>
                          <a:effectLst/>
                          <a:latin typeface="Fira Sans" panose="020B0503050000020004" pitchFamily="34" charset="0"/>
                        </a:rPr>
                        <a:t>(serviettes hygiéniques, tampons, coupes menstruelles, etc.)</a:t>
                      </a:r>
                      <a:r>
                        <a:rPr lang="fr-FR" sz="1200" b="0" i="0" u="none" strike="noStrike" noProof="0">
                          <a:solidFill>
                            <a:srgbClr val="29193E"/>
                          </a:solidFill>
                          <a:effectLst/>
                          <a:latin typeface="Fira Sans" panose="020B0503050000020004" pitchFamily="34" charset="0"/>
                        </a:rPr>
                        <a:t> sur le microbiote vaginal</a:t>
                      </a:r>
                    </a:p>
                  </a:txBody>
                  <a:tcPr marL="10160" marR="10160" marT="1016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42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rPr>
                        <a:t>27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54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53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54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34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29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22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30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35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64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57</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70</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6761963"/>
                  </a:ext>
                </a:extLst>
              </a:tr>
              <a:tr h="869212">
                <a:tc>
                  <a:txBody>
                    <a:bodyPr/>
                    <a:lstStyle/>
                    <a:p>
                      <a:pPr algn="r" rtl="0" fontAlgn="ctr"/>
                      <a:r>
                        <a:rPr lang="fr-FR" sz="1200" b="0" i="0" u="none" strike="noStrike" noProof="0">
                          <a:solidFill>
                            <a:srgbClr val="29193E"/>
                          </a:solidFill>
                          <a:effectLst/>
                          <a:latin typeface="Fira Sans" panose="020B0503050000020004" pitchFamily="34" charset="0"/>
                        </a:rPr>
                        <a:t>Des informations sur la manière dont les rapports sexuels peuvent potentiellement perturber l’équilibre naturel du microbiote vaginal</a:t>
                      </a:r>
                    </a:p>
                  </a:txBody>
                  <a:tcPr marL="10160" marR="10160" marT="1016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37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FFC107"/>
                          </a:solidFill>
                          <a:effectLst/>
                          <a:latin typeface="Fira Sans" panose="020B0503050000020004" pitchFamily="34" charset="0"/>
                        </a:rPr>
                        <a:t>29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47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48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46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27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18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17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26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53</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dirty="0">
                          <a:solidFill>
                            <a:srgbClr val="CAD300"/>
                          </a:solidFill>
                          <a:effectLst/>
                          <a:latin typeface="Fira Sans" panose="020B0503050000020004" pitchFamily="34" charset="0"/>
                          <a:ea typeface="+mn-ea"/>
                          <a:cs typeface="+mn-cs"/>
                          <a:sym typeface="Arial"/>
                        </a:rPr>
                        <a:t>65</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9803906"/>
                  </a:ext>
                </a:extLst>
              </a:tr>
            </a:tbl>
          </a:graphicData>
        </a:graphic>
      </p:graphicFrame>
      <p:graphicFrame>
        <p:nvGraphicFramePr>
          <p:cNvPr id="9" name="Tableau 8">
            <a:extLst>
              <a:ext uri="{FF2B5EF4-FFF2-40B4-BE49-F238E27FC236}">
                <a16:creationId xmlns:a16="http://schemas.microsoft.com/office/drawing/2014/main" id="{601DF3E0-D8E3-DEB5-74A9-3C8EDED54854}"/>
              </a:ext>
            </a:extLst>
          </p:cNvPr>
          <p:cNvGraphicFramePr>
            <a:graphicFrameLocks noGrp="1"/>
          </p:cNvGraphicFramePr>
          <p:nvPr/>
        </p:nvGraphicFramePr>
        <p:xfrm>
          <a:off x="3090787" y="6251733"/>
          <a:ext cx="4685182" cy="432000"/>
        </p:xfrm>
        <a:graphic>
          <a:graphicData uri="http://schemas.openxmlformats.org/drawingml/2006/table">
            <a:tbl>
              <a:tblPr firstRow="1" bandRow="1">
                <a:tableStyleId>{5C22544A-7EE6-4342-B048-85BDC9FD1C3A}</a:tableStyleId>
              </a:tblPr>
              <a:tblGrid>
                <a:gridCol w="2342591">
                  <a:extLst>
                    <a:ext uri="{9D8B030D-6E8A-4147-A177-3AD203B41FA5}">
                      <a16:colId xmlns:a16="http://schemas.microsoft.com/office/drawing/2014/main" val="1778144427"/>
                    </a:ext>
                  </a:extLst>
                </a:gridCol>
                <a:gridCol w="2342591">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0" name="Ellipse 9">
            <a:extLst>
              <a:ext uri="{FF2B5EF4-FFF2-40B4-BE49-F238E27FC236}">
                <a16:creationId xmlns:a16="http://schemas.microsoft.com/office/drawing/2014/main" id="{8E154D7B-65CA-ADA1-6900-874C202EFB56}"/>
              </a:ext>
            </a:extLst>
          </p:cNvPr>
          <p:cNvSpPr/>
          <p:nvPr/>
        </p:nvSpPr>
        <p:spPr>
          <a:xfrm>
            <a:off x="3125235" y="6404227"/>
            <a:ext cx="144000" cy="141532"/>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1" name="Ellipse 10">
            <a:extLst>
              <a:ext uri="{FF2B5EF4-FFF2-40B4-BE49-F238E27FC236}">
                <a16:creationId xmlns:a16="http://schemas.microsoft.com/office/drawing/2014/main" id="{D92CBBBF-D8FC-6B25-E167-DF56EF5A2BC6}"/>
              </a:ext>
            </a:extLst>
          </p:cNvPr>
          <p:cNvSpPr/>
          <p:nvPr/>
        </p:nvSpPr>
        <p:spPr>
          <a:xfrm>
            <a:off x="5478589" y="6404227"/>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C107"/>
              </a:solidFill>
              <a:latin typeface="Arial"/>
              <a:sym typeface="Arial"/>
            </a:endParaRPr>
          </a:p>
        </p:txBody>
      </p:sp>
      <p:graphicFrame>
        <p:nvGraphicFramePr>
          <p:cNvPr id="6" name="Tableau 5">
            <a:extLst>
              <a:ext uri="{FF2B5EF4-FFF2-40B4-BE49-F238E27FC236}">
                <a16:creationId xmlns:a16="http://schemas.microsoft.com/office/drawing/2014/main" id="{6CBB4C3A-47F5-A6BC-C5FD-F14D451A02B1}"/>
              </a:ext>
            </a:extLst>
          </p:cNvPr>
          <p:cNvGraphicFramePr>
            <a:graphicFrameLocks noGrp="1"/>
          </p:cNvGraphicFramePr>
          <p:nvPr/>
        </p:nvGraphicFramePr>
        <p:xfrm>
          <a:off x="1" y="1898895"/>
          <a:ext cx="1592004" cy="411480"/>
        </p:xfrm>
        <a:graphic>
          <a:graphicData uri="http://schemas.openxmlformats.org/drawingml/2006/table">
            <a:tbl>
              <a:tblPr firstRow="1" bandRow="1">
                <a:tableStyleId>{5C22544A-7EE6-4342-B048-85BDC9FD1C3A}</a:tableStyleId>
              </a:tblPr>
              <a:tblGrid>
                <a:gridCol w="1592004">
                  <a:extLst>
                    <a:ext uri="{9D8B030D-6E8A-4147-A177-3AD203B41FA5}">
                      <a16:colId xmlns:a16="http://schemas.microsoft.com/office/drawing/2014/main" val="1778144427"/>
                    </a:ext>
                  </a:extLst>
                </a:gridCol>
              </a:tblGrid>
              <a:tr h="406400">
                <a:tc>
                  <a:txBody>
                    <a:bodyPr/>
                    <a:lstStyle/>
                    <a:p>
                      <a:pPr algn="ctr" fontAlgn="ctr"/>
                      <a:r>
                        <a:rPr lang="fr-FR" sz="1900" b="1" i="0" u="none" strike="noStrike" cap="none" noProof="0">
                          <a:solidFill>
                            <a:schemeClr val="bg1"/>
                          </a:solidFill>
                          <a:latin typeface="Fira Sans"/>
                          <a:ea typeface="+mn-ea"/>
                          <a:cs typeface="Calibri Light" panose="020F0302020204030204" pitchFamily="34" charset="0"/>
                          <a:sym typeface="Arial"/>
                        </a:rPr>
                        <a:t>% Oui</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B81179"/>
                    </a:solidFill>
                  </a:tcPr>
                </a:tc>
                <a:extLst>
                  <a:ext uri="{0D108BD9-81ED-4DB2-BD59-A6C34878D82A}">
                    <a16:rowId xmlns:a16="http://schemas.microsoft.com/office/drawing/2014/main" val="1673595827"/>
                  </a:ext>
                </a:extLst>
              </a:tr>
            </a:tbl>
          </a:graphicData>
        </a:graphic>
      </p:graphicFrame>
      <p:pic>
        <p:nvPicPr>
          <p:cNvPr id="7" name="Graphique 6" descr="Faire un zoom avant contour">
            <a:extLst>
              <a:ext uri="{FF2B5EF4-FFF2-40B4-BE49-F238E27FC236}">
                <a16:creationId xmlns:a16="http://schemas.microsoft.com/office/drawing/2014/main" id="{F4F8D88E-4841-2496-FC6A-09BFCCF01D7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596422">
            <a:off x="92625" y="1063943"/>
            <a:ext cx="483260" cy="483260"/>
          </a:xfrm>
          <a:prstGeom prst="rect">
            <a:avLst/>
          </a:prstGeom>
        </p:spPr>
      </p:pic>
      <p:sp>
        <p:nvSpPr>
          <p:cNvPr id="2" name="Google Shape;115;p17">
            <a:extLst>
              <a:ext uri="{FF2B5EF4-FFF2-40B4-BE49-F238E27FC236}">
                <a16:creationId xmlns:a16="http://schemas.microsoft.com/office/drawing/2014/main" id="{604C5C8F-C1BB-ED88-157E-FCAD19AC42C5}"/>
              </a:ext>
            </a:extLst>
          </p:cNvPr>
          <p:cNvSpPr txBox="1"/>
          <p:nvPr/>
        </p:nvSpPr>
        <p:spPr>
          <a:xfrm>
            <a:off x="768515" y="222532"/>
            <a:ext cx="10729200"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2133">
                <a:solidFill>
                  <a:srgbClr val="29193E"/>
                </a:solidFill>
                <a:latin typeface="Fira Sans ExtraBold"/>
                <a:ea typeface="Fira Sans ExtraBold"/>
                <a:cs typeface="Fira Sans ExtraBold"/>
                <a:sym typeface="Fira Sans ExtraBold"/>
              </a:rPr>
              <a:t>Les femmes européennes et américaines ont reçu moins de conseils d’hygiène de la part des professionnels de santé concernant le microbiote vaginal.</a:t>
            </a:r>
          </a:p>
        </p:txBody>
      </p:sp>
      <p:sp>
        <p:nvSpPr>
          <p:cNvPr id="3" name="Google Shape;116;p17">
            <a:extLst>
              <a:ext uri="{FF2B5EF4-FFF2-40B4-BE49-F238E27FC236}">
                <a16:creationId xmlns:a16="http://schemas.microsoft.com/office/drawing/2014/main" id="{C12ADD0A-6CBE-EA91-E26E-F629D3D20774}"/>
              </a:ext>
            </a:extLst>
          </p:cNvPr>
          <p:cNvSpPr txBox="1"/>
          <p:nvPr/>
        </p:nvSpPr>
        <p:spPr>
          <a:xfrm>
            <a:off x="768516" y="1084860"/>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a:solidFill>
                  <a:srgbClr val="A59DAE"/>
                </a:solidFill>
                <a:latin typeface="Fira Sans"/>
                <a:ea typeface="Fira Sans"/>
                <a:cs typeface="Fira Sans"/>
                <a:sym typeface="Fira Sans"/>
              </a:rPr>
              <a:t>Et plus précisément, des professionnels de santé vous ont-ils parlé des points suivants ?</a:t>
            </a:r>
          </a:p>
          <a:p>
            <a:pPr defTabSz="1219170">
              <a:buClr>
                <a:srgbClr val="000000"/>
              </a:buClr>
              <a:defRPr/>
            </a:pPr>
            <a:r>
              <a:rPr lang="fr-FR" sz="1333" i="1">
                <a:solidFill>
                  <a:srgbClr val="A59DAE"/>
                </a:solidFill>
                <a:latin typeface="Fira Sans"/>
                <a:ea typeface="Fira Sans"/>
                <a:cs typeface="Fira Sans"/>
                <a:sym typeface="Fira Sans"/>
              </a:rPr>
              <a:t>Base : Femmes (n = 3 872)</a:t>
            </a:r>
          </a:p>
        </p:txBody>
      </p:sp>
    </p:spTree>
    <p:extLst>
      <p:ext uri="{BB962C8B-B14F-4D97-AF65-F5344CB8AC3E}">
        <p14:creationId xmlns:p14="http://schemas.microsoft.com/office/powerpoint/2010/main" val="11551173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8604B5AE-8DC2-2675-70E5-944559CBF93E}"/>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DAC88FF5-DC05-FFEF-1756-6F419028B93C}"/>
              </a:ext>
            </a:extLst>
          </p:cNvPr>
          <p:cNvGraphicFramePr>
            <a:graphicFrameLocks noGrp="1"/>
          </p:cNvGraphicFramePr>
          <p:nvPr>
            <p:extLst>
              <p:ext uri="{D42A27DB-BD31-4B8C-83A1-F6EECF244321}">
                <p14:modId xmlns:p14="http://schemas.microsoft.com/office/powerpoint/2010/main" val="164835619"/>
              </p:ext>
            </p:extLst>
          </p:nvPr>
        </p:nvGraphicFramePr>
        <p:xfrm>
          <a:off x="258870" y="1898895"/>
          <a:ext cx="11656841" cy="3983364"/>
        </p:xfrm>
        <a:graphic>
          <a:graphicData uri="http://schemas.openxmlformats.org/drawingml/2006/table">
            <a:tbl>
              <a:tblPr>
                <a:tableStyleId>{5C22544A-7EE6-4342-B048-85BDC9FD1C3A}</a:tableStyleId>
              </a:tblPr>
              <a:tblGrid>
                <a:gridCol w="2663751">
                  <a:extLst>
                    <a:ext uri="{9D8B030D-6E8A-4147-A177-3AD203B41FA5}">
                      <a16:colId xmlns:a16="http://schemas.microsoft.com/office/drawing/2014/main" val="3347426777"/>
                    </a:ext>
                  </a:extLst>
                </a:gridCol>
                <a:gridCol w="812909">
                  <a:extLst>
                    <a:ext uri="{9D8B030D-6E8A-4147-A177-3AD203B41FA5}">
                      <a16:colId xmlns:a16="http://schemas.microsoft.com/office/drawing/2014/main" val="875671890"/>
                    </a:ext>
                  </a:extLst>
                </a:gridCol>
                <a:gridCol w="812909">
                  <a:extLst>
                    <a:ext uri="{9D8B030D-6E8A-4147-A177-3AD203B41FA5}">
                      <a16:colId xmlns:a16="http://schemas.microsoft.com/office/drawing/2014/main" val="1231598532"/>
                    </a:ext>
                  </a:extLst>
                </a:gridCol>
                <a:gridCol w="812909">
                  <a:extLst>
                    <a:ext uri="{9D8B030D-6E8A-4147-A177-3AD203B41FA5}">
                      <a16:colId xmlns:a16="http://schemas.microsoft.com/office/drawing/2014/main" val="1599200613"/>
                    </a:ext>
                  </a:extLst>
                </a:gridCol>
                <a:gridCol w="812909">
                  <a:extLst>
                    <a:ext uri="{9D8B030D-6E8A-4147-A177-3AD203B41FA5}">
                      <a16:colId xmlns:a16="http://schemas.microsoft.com/office/drawing/2014/main" val="2301657323"/>
                    </a:ext>
                  </a:extLst>
                </a:gridCol>
                <a:gridCol w="812909">
                  <a:extLst>
                    <a:ext uri="{9D8B030D-6E8A-4147-A177-3AD203B41FA5}">
                      <a16:colId xmlns:a16="http://schemas.microsoft.com/office/drawing/2014/main" val="3116134758"/>
                    </a:ext>
                  </a:extLst>
                </a:gridCol>
                <a:gridCol w="812909">
                  <a:extLst>
                    <a:ext uri="{9D8B030D-6E8A-4147-A177-3AD203B41FA5}">
                      <a16:colId xmlns:a16="http://schemas.microsoft.com/office/drawing/2014/main" val="2796678513"/>
                    </a:ext>
                  </a:extLst>
                </a:gridCol>
                <a:gridCol w="812909">
                  <a:extLst>
                    <a:ext uri="{9D8B030D-6E8A-4147-A177-3AD203B41FA5}">
                      <a16:colId xmlns:a16="http://schemas.microsoft.com/office/drawing/2014/main" val="1680726485"/>
                    </a:ext>
                  </a:extLst>
                </a:gridCol>
                <a:gridCol w="812909">
                  <a:extLst>
                    <a:ext uri="{9D8B030D-6E8A-4147-A177-3AD203B41FA5}">
                      <a16:colId xmlns:a16="http://schemas.microsoft.com/office/drawing/2014/main" val="1604744521"/>
                    </a:ext>
                  </a:extLst>
                </a:gridCol>
                <a:gridCol w="864000">
                  <a:extLst>
                    <a:ext uri="{9D8B030D-6E8A-4147-A177-3AD203B41FA5}">
                      <a16:colId xmlns:a16="http://schemas.microsoft.com/office/drawing/2014/main" val="2751089908"/>
                    </a:ext>
                  </a:extLst>
                </a:gridCol>
                <a:gridCol w="812909">
                  <a:extLst>
                    <a:ext uri="{9D8B030D-6E8A-4147-A177-3AD203B41FA5}">
                      <a16:colId xmlns:a16="http://schemas.microsoft.com/office/drawing/2014/main" val="2850155582"/>
                    </a:ext>
                  </a:extLst>
                </a:gridCol>
                <a:gridCol w="812909">
                  <a:extLst>
                    <a:ext uri="{9D8B030D-6E8A-4147-A177-3AD203B41FA5}">
                      <a16:colId xmlns:a16="http://schemas.microsoft.com/office/drawing/2014/main" val="562327925"/>
                    </a:ext>
                  </a:extLst>
                </a:gridCol>
              </a:tblGrid>
              <a:tr h="801536">
                <a:tc>
                  <a:txBody>
                    <a:bodyPr/>
                    <a:lstStyle/>
                    <a:p>
                      <a:pPr algn="l" rtl="0" fontAlgn="ctr"/>
                      <a:endParaRPr lang="en-GB" sz="1400" u="none" strike="noStrike" kern="1200" noProof="0" dirty="0">
                        <a:solidFill>
                          <a:srgbClr val="002060"/>
                        </a:solidFill>
                        <a:effectLst/>
                        <a:latin typeface="Fira Sans" panose="020B0503050000020004" pitchFamily="34" charset="0"/>
                        <a:ea typeface="+mn-ea"/>
                        <a:cs typeface="Calibri Light" panose="020F0302020204030204" pitchFamily="34" charset="0"/>
                      </a:endParaRP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200" b="1" u="none" strike="noStrike" noProof="0">
                          <a:solidFill>
                            <a:schemeClr val="bg1"/>
                          </a:solidFill>
                          <a:effectLst/>
                          <a:latin typeface="Fira Sans" panose="020B0503050000020004" pitchFamily="34" charset="0"/>
                          <a:ea typeface="+mn-ea"/>
                          <a:cs typeface="Calibri Light" panose="020F0302020204030204" pitchFamily="34" charset="0"/>
                        </a:rPr>
                        <a:t>TOTAL</a:t>
                      </a:r>
                    </a:p>
                  </a:txBody>
                  <a:tcPr marL="10160" marR="10160" marT="10160" marB="0"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3B2B4D"/>
                    </a:solid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Moins de </a:t>
                      </a:r>
                    </a:p>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25 ans</a:t>
                      </a:r>
                    </a:p>
                  </a:txBody>
                  <a:tcPr marL="59267" marR="59267" marT="0" marB="0" anchor="ctr">
                    <a:lnL w="12700" cmpd="sng">
                      <a:noFill/>
                    </a:lnL>
                    <a:lnR w="12700" cmpd="sng">
                      <a:noFill/>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25 à 34 ans</a:t>
                      </a:r>
                    </a:p>
                  </a:txBody>
                  <a:tcPr marL="59267" marR="59267" marT="0" marB="0" anchor="ctr">
                    <a:lnL w="12700" cmpd="sng">
                      <a:noFill/>
                    </a:lnL>
                    <a:lnR w="12700" cmpd="sng">
                      <a:noFill/>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35 à 44 ans</a:t>
                      </a:r>
                    </a:p>
                  </a:txBody>
                  <a:tcPr marL="59267" marR="59267" marT="0" marB="0" anchor="ctr">
                    <a:lnL w="12700" cmpd="sng">
                      <a:noFill/>
                    </a:lnL>
                    <a:lnR w="12700" cmpd="sng">
                      <a:noFill/>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45 à 59 ans</a:t>
                      </a:r>
                    </a:p>
                  </a:txBody>
                  <a:tcPr marL="59267" marR="59267" marT="0" marB="0" anchor="ctr">
                    <a:lnL w="12700" cmpd="sng">
                      <a:noFill/>
                    </a:lnL>
                    <a:lnR w="12700" cmpd="sng">
                      <a:noFill/>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60 ans </a:t>
                      </a:r>
                    </a:p>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et plus</a:t>
                      </a:r>
                    </a:p>
                  </a:txBody>
                  <a:tcPr marL="59267" marR="59267" marT="0" marB="0" anchor="ctr">
                    <a:lnL w="12700" cmpd="sng">
                      <a:noFill/>
                    </a:lnL>
                    <a:lnR w="9525" cap="flat" cmpd="sng" algn="ctr">
                      <a:solidFill>
                        <a:schemeClr val="bg1">
                          <a:lumMod val="65000"/>
                        </a:schemeClr>
                      </a:solidFill>
                      <a:prstDash val="sysDot"/>
                      <a:round/>
                      <a:headEnd type="none" w="med" len="med"/>
                      <a:tailEnd type="none" w="med" len="med"/>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Avec enfant</a:t>
                      </a:r>
                    </a:p>
                  </a:txBody>
                  <a:tcPr marL="59267" marR="59267" marT="0" marB="0" anchor="ctr">
                    <a:lnL w="9525" cap="flat" cmpd="sng" algn="ctr">
                      <a:solidFill>
                        <a:schemeClr val="bg1">
                          <a:lumMod val="65000"/>
                        </a:schemeClr>
                      </a:solidFill>
                      <a:prstDash val="sysDot"/>
                      <a:round/>
                      <a:headEnd type="none" w="med" len="med"/>
                      <a:tailEnd type="none" w="med" len="med"/>
                    </a:lnL>
                    <a:lnR w="12700" cap="flat" cmpd="sng" algn="ctr">
                      <a:noFill/>
                      <a:prstDash val="solid"/>
                      <a:round/>
                      <a:headEnd type="none" w="med" len="med"/>
                      <a:tailEnd type="none" w="med" len="med"/>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Sans enfant</a:t>
                      </a:r>
                    </a:p>
                  </a:txBody>
                  <a:tcPr marL="59267" marR="59267" marT="0" marB="0" anchor="ctr">
                    <a:lnL w="12700" cap="flat" cmpd="sng" algn="ctr">
                      <a:noFill/>
                      <a:prstDash val="solid"/>
                      <a:round/>
                      <a:headEnd type="none" w="med" len="med"/>
                      <a:tailEnd type="none" w="med" len="med"/>
                    </a:lnL>
                    <a:lnR w="9525" cap="flat" cmpd="sng" algn="ctr">
                      <a:solidFill>
                        <a:schemeClr val="bg1">
                          <a:lumMod val="65000"/>
                        </a:schemeClr>
                      </a:solidFill>
                      <a:prstDash val="sysDot"/>
                      <a:round/>
                      <a:headEnd type="none" w="med" len="med"/>
                      <a:tailEnd type="none" w="med" len="med"/>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Mères d’enfants de moins de 3 ans</a:t>
                      </a:r>
                    </a:p>
                  </a:txBody>
                  <a:tcPr marL="59267" marR="59267" marT="0" marB="0" anchor="ctr">
                    <a:lnL w="9525" cap="flat" cmpd="sng" algn="ctr">
                      <a:solidFill>
                        <a:schemeClr val="bg1">
                          <a:lumMod val="65000"/>
                        </a:schemeClr>
                      </a:solidFill>
                      <a:prstDash val="sysDot"/>
                      <a:round/>
                      <a:headEnd type="none" w="med" len="med"/>
                      <a:tailEnd type="none" w="med" len="med"/>
                    </a:lnL>
                    <a:lnR w="9525" cap="flat" cmpd="sng" algn="ctr">
                      <a:solidFill>
                        <a:schemeClr val="bg1">
                          <a:lumMod val="65000"/>
                        </a:schemeClr>
                      </a:solidFill>
                      <a:prstDash val="sysDot"/>
                      <a:round/>
                      <a:headEnd type="none" w="med" len="med"/>
                      <a:tailEnd type="none" w="med" len="med"/>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Mères de 25 à 44 ans </a:t>
                      </a:r>
                    </a:p>
                  </a:txBody>
                  <a:tcPr marL="59267" marR="59267" marT="0" marB="0" anchor="ctr">
                    <a:lnL w="9525" cap="flat" cmpd="sng" algn="ctr">
                      <a:solidFill>
                        <a:schemeClr val="bg1">
                          <a:lumMod val="65000"/>
                        </a:schemeClr>
                      </a:solidFill>
                      <a:prstDash val="sysDot"/>
                      <a:round/>
                      <a:headEnd type="none" w="med" len="med"/>
                      <a:tailEnd type="none" w="med" len="med"/>
                    </a:lnL>
                    <a:lnR w="12700" cap="flat" cmpd="sng" algn="ctr">
                      <a:noFill/>
                      <a:prstDash val="solid"/>
                      <a:round/>
                      <a:headEnd type="none" w="med" len="med"/>
                      <a:tailEnd type="none" w="med" len="med"/>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u="none" strike="noStrike" noProof="0" dirty="0">
                          <a:solidFill>
                            <a:srgbClr val="3B2B4D"/>
                          </a:solidFill>
                          <a:effectLst/>
                          <a:latin typeface="Fira Sans" panose="020B0503050000020004" pitchFamily="34" charset="0"/>
                          <a:ea typeface="+mn-ea"/>
                          <a:cs typeface="Calibri Light" panose="020F0302020204030204" pitchFamily="34" charset="0"/>
                        </a:rPr>
                        <a:t>Personnes de 25 à 44 ans sans enfant</a:t>
                      </a:r>
                    </a:p>
                  </a:txBody>
                  <a:tcPr marL="59267" marR="59267" marT="0" marB="0" anchor="ctr">
                    <a:lnL w="9525" cap="flat" cmpd="sng" algn="ctr">
                      <a:noFill/>
                      <a:prstDash val="sysDot"/>
                      <a:round/>
                      <a:headEnd type="none" w="med" len="med"/>
                      <a:tailEnd type="none" w="med" len="med"/>
                    </a:lnL>
                    <a:lnR w="12700" cap="flat" cmpd="sng" algn="ctr">
                      <a:noFill/>
                      <a:prstDash val="solid"/>
                      <a:round/>
                      <a:headEnd type="none" w="med" len="med"/>
                      <a:tailEnd type="none" w="med" len="med"/>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r h="152400">
                <a:tc>
                  <a:txBody>
                    <a:bodyPr/>
                    <a:lstStyle/>
                    <a:p>
                      <a:pPr algn="r" fontAlgn="ctr"/>
                      <a:r>
                        <a:rPr lang="fr-FR" sz="900" b="0" i="1" u="none" strike="noStrike" noProof="0">
                          <a:solidFill>
                            <a:schemeClr val="bg1">
                              <a:lumMod val="50000"/>
                            </a:schemeClr>
                          </a:solidFill>
                          <a:effectLst/>
                          <a:latin typeface="Fira Sans" panose="020B0503050000020004" pitchFamily="34" charset="0"/>
                          <a:ea typeface="+mn-ea"/>
                          <a:cs typeface="Calibri Light" panose="020F0302020204030204" pitchFamily="34" charset="0"/>
                        </a:rPr>
                        <a:t>Base</a:t>
                      </a:r>
                    </a:p>
                  </a:txBody>
                  <a:tcPr marL="10160" marR="10160" marT="10160" marB="0" anchor="ctr">
                    <a:lnL w="12700" cmpd="sng">
                      <a:noFill/>
                    </a:lnL>
                    <a:lnR w="12700" cmpd="sng">
                      <a:noFill/>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1" u="none" strike="noStrike" noProof="0">
                          <a:solidFill>
                            <a:schemeClr val="bg1">
                              <a:lumMod val="50000"/>
                            </a:schemeClr>
                          </a:solidFill>
                          <a:effectLst/>
                          <a:latin typeface="Fira Sans" panose="020B0503050000020004" pitchFamily="34" charset="0"/>
                        </a:rPr>
                        <a:t>3 872</a:t>
                      </a:r>
                    </a:p>
                  </a:txBody>
                  <a:tcPr marL="10160" marR="10160" marT="10160" marB="0" anchor="ctr">
                    <a:lnL w="12700" cmpd="sng">
                      <a:noFill/>
                    </a:lnL>
                    <a:lnR w="12700" cmpd="sng">
                      <a:noFill/>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442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809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720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938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963</a:t>
                      </a:r>
                    </a:p>
                  </a:txBody>
                  <a:tcPr marL="6351" marR="6351" marT="6351" marB="0" anchor="ctr">
                    <a:lnL w="12700" cmpd="sng">
                      <a:noFill/>
                    </a:lnL>
                    <a:lnR w="9525" cap="flat" cmpd="sng" algn="ctr">
                      <a:solidFill>
                        <a:schemeClr val="bg1">
                          <a:lumMod val="65000"/>
                        </a:schemeClr>
                      </a:solid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chemeClr val="bg1">
                              <a:lumMod val="50000"/>
                            </a:schemeClr>
                          </a:solidFill>
                          <a:effectLst/>
                          <a:latin typeface="Fira Sans" panose="020B0503050000020004" pitchFamily="34" charset="0"/>
                          <a:ea typeface="+mn-ea"/>
                          <a:cs typeface="+mn-cs"/>
                          <a:sym typeface="Arial"/>
                        </a:rPr>
                        <a:t>1 640</a:t>
                      </a:r>
                    </a:p>
                  </a:txBody>
                  <a:tcPr marL="6351" marR="6351" marT="6351" marB="0" anchor="ctr">
                    <a:lnL w="9525" cap="flat" cmpd="sng" algn="ctr">
                      <a:solidFill>
                        <a:schemeClr val="bg1">
                          <a:lumMod val="65000"/>
                        </a:schemeClr>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chemeClr val="bg1">
                              <a:lumMod val="50000"/>
                            </a:schemeClr>
                          </a:solidFill>
                          <a:effectLst/>
                          <a:latin typeface="Fira Sans" panose="020B0503050000020004" pitchFamily="34" charset="0"/>
                          <a:ea typeface="+mn-ea"/>
                          <a:cs typeface="+mn-cs"/>
                          <a:sym typeface="Arial"/>
                        </a:rPr>
                        <a:t>2 232</a:t>
                      </a:r>
                    </a:p>
                  </a:txBody>
                  <a:tcPr marL="6351" marR="6351" marT="6351" marB="0" anchor="ctr">
                    <a:lnL w="12700" cap="flat" cmpd="sng" algn="ctr">
                      <a:noFill/>
                      <a:prstDash val="solid"/>
                      <a:round/>
                      <a:headEnd type="none" w="med" len="med"/>
                      <a:tailEnd type="none" w="med" len="med"/>
                    </a:lnL>
                    <a:lnR w="9525" cap="flat" cmpd="sng" algn="ctr">
                      <a:solidFill>
                        <a:schemeClr val="bg1">
                          <a:lumMod val="65000"/>
                        </a:schemeClr>
                      </a:solid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chemeClr val="bg1">
                              <a:lumMod val="50000"/>
                            </a:schemeClr>
                          </a:solidFill>
                          <a:effectLst/>
                          <a:latin typeface="Fira Sans" panose="020B0503050000020004" pitchFamily="34" charset="0"/>
                          <a:ea typeface="+mn-ea"/>
                          <a:cs typeface="+mn-cs"/>
                          <a:sym typeface="Arial"/>
                        </a:rPr>
                        <a:t>319</a:t>
                      </a:r>
                    </a:p>
                  </a:txBody>
                  <a:tcPr marL="6351" marR="6351" marT="6351" marB="0" anchor="ctr">
                    <a:lnL w="9525" cap="flat" cmpd="sng" algn="ctr">
                      <a:solidFill>
                        <a:schemeClr val="bg1">
                          <a:lumMod val="65000"/>
                        </a:schemeClr>
                      </a:solidFill>
                      <a:prstDash val="sysDot"/>
                      <a:round/>
                      <a:headEnd type="none" w="med" len="med"/>
                      <a:tailEnd type="none" w="med" len="med"/>
                    </a:lnL>
                    <a:lnR w="9525" cap="flat" cmpd="sng" algn="ctr">
                      <a:solidFill>
                        <a:schemeClr val="bg1">
                          <a:lumMod val="65000"/>
                        </a:schemeClr>
                      </a:solid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chemeClr val="bg1">
                              <a:lumMod val="50000"/>
                            </a:schemeClr>
                          </a:solidFill>
                          <a:effectLst/>
                          <a:latin typeface="Fira Sans" panose="020B0503050000020004" pitchFamily="34" charset="0"/>
                          <a:ea typeface="+mn-ea"/>
                          <a:cs typeface="+mn-cs"/>
                          <a:sym typeface="Arial"/>
                        </a:rPr>
                        <a:t>1 011</a:t>
                      </a:r>
                    </a:p>
                  </a:txBody>
                  <a:tcPr marL="6351" marR="6351" marT="6351" marB="0" anchor="ctr">
                    <a:lnL w="9525" cap="flat" cmpd="sng" algn="ctr">
                      <a:solidFill>
                        <a:schemeClr val="bg1">
                          <a:lumMod val="65000"/>
                        </a:schemeClr>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chemeClr val="bg1">
                              <a:lumMod val="50000"/>
                            </a:schemeClr>
                          </a:solidFill>
                          <a:effectLst/>
                          <a:latin typeface="Fira Sans" panose="020B0503050000020004" pitchFamily="34" charset="0"/>
                          <a:ea typeface="+mn-ea"/>
                          <a:cs typeface="+mn-cs"/>
                          <a:sym typeface="Arial"/>
                        </a:rPr>
                        <a:t>518</a:t>
                      </a:r>
                    </a:p>
                  </a:txBody>
                  <a:tcPr marL="6351" marR="6351" marT="6351" marB="0" anchor="ctr">
                    <a:lnL w="9525"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20376265"/>
                  </a:ext>
                </a:extLst>
              </a:tr>
              <a:tr h="757357">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Des conseils sur la manière appropriée de nettoyer vos parties intimes</a:t>
                      </a:r>
                    </a:p>
                  </a:txBody>
                  <a:tcPr marL="10160" marR="10160" marT="10160" marB="0" anchor="ctr">
                    <a:lnL w="12700" cap="flat" cmpd="sng" algn="ctr">
                      <a:noFill/>
                      <a:prstDash val="sysDot"/>
                      <a:round/>
                      <a:headEnd type="none" w="med" len="med"/>
                      <a:tailEnd type="none" w="med" len="med"/>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47</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51</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53</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50</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47</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39</a:t>
                      </a:r>
                    </a:p>
                  </a:txBody>
                  <a:tcPr marL="6351" marR="6351" marT="6351" marB="0" anchor="ctr">
                    <a:lnL w="12700" cmpd="sng">
                      <a:noFill/>
                    </a:lnL>
                    <a:lnR w="9525" cap="flat" cmpd="sng" algn="ctr">
                      <a:solidFill>
                        <a:schemeClr val="bg1">
                          <a:lumMod val="65000"/>
                        </a:schemeClr>
                      </a:solid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57</a:t>
                      </a:r>
                    </a:p>
                  </a:txBody>
                  <a:tcPr marL="6351" marR="6351" marT="6351" marB="0" anchor="ctr">
                    <a:lnL w="9525" cap="flat" cmpd="sng" algn="ctr">
                      <a:solidFill>
                        <a:schemeClr val="bg1">
                          <a:lumMod val="65000"/>
                        </a:schemeClr>
                      </a:solid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41</a:t>
                      </a:r>
                    </a:p>
                  </a:txBody>
                  <a:tcPr marL="6351" marR="6351" marT="6351" marB="0" anchor="ctr">
                    <a:lnL w="12700" cap="flat" cmpd="sng" algn="ctr">
                      <a:noFill/>
                      <a:prstDash val="solid"/>
                      <a:round/>
                      <a:headEnd type="none" w="med" len="med"/>
                      <a:tailEnd type="none" w="med" len="med"/>
                    </a:lnL>
                    <a:lnR w="9525" cap="flat" cmpd="sng" algn="ctr">
                      <a:solidFill>
                        <a:schemeClr val="bg1">
                          <a:lumMod val="65000"/>
                        </a:schemeClr>
                      </a:solid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61</a:t>
                      </a:r>
                    </a:p>
                  </a:txBody>
                  <a:tcPr marL="6351" marR="6351" marT="6351" marB="0" anchor="ctr">
                    <a:lnL w="9525" cap="flat" cmpd="sng" algn="ctr">
                      <a:solidFill>
                        <a:schemeClr val="bg1">
                          <a:lumMod val="65000"/>
                        </a:schemeClr>
                      </a:solidFill>
                      <a:prstDash val="sysDot"/>
                      <a:round/>
                      <a:headEnd type="none" w="med" len="med"/>
                      <a:tailEnd type="none" w="med" len="med"/>
                    </a:lnL>
                    <a:lnR w="9525" cap="flat" cmpd="sng" algn="ctr">
                      <a:solidFill>
                        <a:schemeClr val="bg1">
                          <a:lumMod val="65000"/>
                        </a:schemeClr>
                      </a:solid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56</a:t>
                      </a:r>
                    </a:p>
                  </a:txBody>
                  <a:tcPr marL="6351" marR="6351" marT="6351" marB="0" anchor="ctr">
                    <a:lnL w="9525" cap="flat" cmpd="sng" algn="ctr">
                      <a:solidFill>
                        <a:schemeClr val="bg1">
                          <a:lumMod val="65000"/>
                        </a:schemeClr>
                      </a:solid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43</a:t>
                      </a:r>
                    </a:p>
                  </a:txBody>
                  <a:tcPr marL="6351" marR="6351" marT="6351" marB="0" anchor="ctr">
                    <a:lnL w="9525"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6933548"/>
                  </a:ext>
                </a:extLst>
              </a:tr>
              <a:tr h="757357">
                <a:tc>
                  <a:txBody>
                    <a:bodyPr/>
                    <a:lstStyle/>
                    <a:p>
                      <a:pPr algn="r" rtl="0" fontAlgn="ctr"/>
                      <a:r>
                        <a:rPr lang="fr-FR" sz="1200" b="0" i="0" u="none" strike="noStrike" noProof="0">
                          <a:solidFill>
                            <a:srgbClr val="29193E"/>
                          </a:solidFill>
                          <a:effectLst/>
                          <a:latin typeface="Fira Sans" panose="020B0503050000020004" pitchFamily="34" charset="0"/>
                        </a:rPr>
                        <a:t>L’influence des produits d’hygiène intime sur le microbiote vaginal</a:t>
                      </a:r>
                    </a:p>
                  </a:txBody>
                  <a:tcPr marL="10160" marR="10160" marT="1016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47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38</a:t>
                      </a:r>
                    </a:p>
                  </a:txBody>
                  <a:tcPr marL="6351" marR="6351" marT="6351" marB="0" anchor="ctr">
                    <a:lnL w="12700" cmpd="sng">
                      <a:noFill/>
                    </a:lnL>
                    <a:lnR w="9525" cap="flat" cmpd="sng" algn="ctr">
                      <a:solidFill>
                        <a:schemeClr val="bg1">
                          <a:lumMod val="65000"/>
                        </a:schemeClr>
                      </a:solid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57</a:t>
                      </a:r>
                    </a:p>
                  </a:txBody>
                  <a:tcPr marL="6351" marR="6351" marT="6351" marB="0" anchor="ctr">
                    <a:lnL w="9525" cap="flat" cmpd="sng" algn="ctr">
                      <a:solidFill>
                        <a:schemeClr val="bg1">
                          <a:lumMod val="65000"/>
                        </a:schemeClr>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40</a:t>
                      </a:r>
                    </a:p>
                  </a:txBody>
                  <a:tcPr marL="6351" marR="6351" marT="6351" marB="0" anchor="ctr">
                    <a:lnL w="12700" cap="flat" cmpd="sng" algn="ctr">
                      <a:noFill/>
                      <a:prstDash val="solid"/>
                      <a:round/>
                      <a:headEnd type="none" w="med" len="med"/>
                      <a:tailEnd type="none" w="med" len="med"/>
                    </a:lnL>
                    <a:lnR w="9525" cap="flat" cmpd="sng" algn="ctr">
                      <a:solidFill>
                        <a:schemeClr val="bg1">
                          <a:lumMod val="65000"/>
                        </a:schemeClr>
                      </a:solid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61</a:t>
                      </a:r>
                    </a:p>
                  </a:txBody>
                  <a:tcPr marL="6351" marR="6351" marT="6351" marB="0" anchor="ctr">
                    <a:lnL w="9525" cap="flat" cmpd="sng" algn="ctr">
                      <a:solidFill>
                        <a:schemeClr val="bg1">
                          <a:lumMod val="65000"/>
                        </a:schemeClr>
                      </a:solidFill>
                      <a:prstDash val="sysDot"/>
                      <a:round/>
                      <a:headEnd type="none" w="med" len="med"/>
                      <a:tailEnd type="none" w="med" len="med"/>
                    </a:lnL>
                    <a:lnR w="9525" cap="flat" cmpd="sng" algn="ctr">
                      <a:solidFill>
                        <a:schemeClr val="bg1">
                          <a:lumMod val="65000"/>
                        </a:schemeClr>
                      </a:solid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57</a:t>
                      </a:r>
                    </a:p>
                  </a:txBody>
                  <a:tcPr marL="6351" marR="6351" marT="6351" marB="0" anchor="ctr">
                    <a:lnL w="9525" cap="flat" cmpd="sng" algn="ctr">
                      <a:solidFill>
                        <a:schemeClr val="bg1">
                          <a:lumMod val="65000"/>
                        </a:schemeClr>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43</a:t>
                      </a:r>
                    </a:p>
                  </a:txBody>
                  <a:tcPr marL="6351" marR="6351" marT="6351" marB="0" anchor="ctr">
                    <a:lnL w="9525"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757357">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rPr>
                        <a:t>L’influence d’autres produits d’hygiène </a:t>
                      </a:r>
                      <a:r>
                        <a:rPr lang="fr-FR" sz="900" b="0" i="0" u="none" strike="noStrike" noProof="0">
                          <a:solidFill>
                            <a:srgbClr val="29193E"/>
                          </a:solidFill>
                          <a:effectLst/>
                          <a:latin typeface="Fira Sans" panose="020B0503050000020004" pitchFamily="34" charset="0"/>
                        </a:rPr>
                        <a:t>(serviettes hygiéniques, tampons, coupes menstruelles, etc.)</a:t>
                      </a:r>
                      <a:r>
                        <a:rPr lang="fr-FR" sz="1200" b="0" i="0" u="none" strike="noStrike" noProof="0">
                          <a:solidFill>
                            <a:srgbClr val="29193E"/>
                          </a:solidFill>
                          <a:effectLst/>
                          <a:latin typeface="Fira Sans" panose="020B0503050000020004" pitchFamily="34" charset="0"/>
                        </a:rPr>
                        <a:t> sur le microbiote vaginal</a:t>
                      </a:r>
                    </a:p>
                  </a:txBody>
                  <a:tcPr marL="10160" marR="10160" marT="1016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42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48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33</a:t>
                      </a:r>
                    </a:p>
                  </a:txBody>
                  <a:tcPr marL="6351" marR="6351" marT="6351" marB="0" anchor="ctr">
                    <a:lnL w="12700" cmpd="sng">
                      <a:noFill/>
                    </a:lnL>
                    <a:lnR w="9525" cap="flat" cmpd="sng" algn="ctr">
                      <a:solidFill>
                        <a:schemeClr val="bg1">
                          <a:lumMod val="65000"/>
                        </a:schemeClr>
                      </a:solid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54</a:t>
                      </a:r>
                    </a:p>
                  </a:txBody>
                  <a:tcPr marL="6351" marR="6351" marT="6351" marB="0" anchor="ctr">
                    <a:lnL w="9525" cap="flat" cmpd="sng" algn="ctr">
                      <a:solidFill>
                        <a:schemeClr val="bg1">
                          <a:lumMod val="65000"/>
                        </a:schemeClr>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35</a:t>
                      </a:r>
                    </a:p>
                  </a:txBody>
                  <a:tcPr marL="6351" marR="6351" marT="6351" marB="0" anchor="ctr">
                    <a:lnL w="12700" cap="flat" cmpd="sng" algn="ctr">
                      <a:noFill/>
                      <a:prstDash val="solid"/>
                      <a:round/>
                      <a:headEnd type="none" w="med" len="med"/>
                      <a:tailEnd type="none" w="med" len="med"/>
                    </a:lnL>
                    <a:lnR w="9525" cap="flat" cmpd="sng" algn="ctr">
                      <a:solidFill>
                        <a:schemeClr val="bg1">
                          <a:lumMod val="65000"/>
                        </a:schemeClr>
                      </a:solid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61</a:t>
                      </a:r>
                    </a:p>
                  </a:txBody>
                  <a:tcPr marL="6351" marR="6351" marT="6351" marB="0" anchor="ctr">
                    <a:lnL w="9525" cap="flat" cmpd="sng" algn="ctr">
                      <a:solidFill>
                        <a:schemeClr val="bg1">
                          <a:lumMod val="65000"/>
                        </a:schemeClr>
                      </a:solidFill>
                      <a:prstDash val="sysDot"/>
                      <a:round/>
                      <a:headEnd type="none" w="med" len="med"/>
                      <a:tailEnd type="none" w="med" len="med"/>
                    </a:lnL>
                    <a:lnR w="9525" cap="flat" cmpd="sng" algn="ctr">
                      <a:solidFill>
                        <a:schemeClr val="bg1">
                          <a:lumMod val="65000"/>
                        </a:schemeClr>
                      </a:solid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52</a:t>
                      </a:r>
                    </a:p>
                  </a:txBody>
                  <a:tcPr marL="6351" marR="6351" marT="6351" marB="0" anchor="ctr">
                    <a:lnL w="9525" cap="flat" cmpd="sng" algn="ctr">
                      <a:solidFill>
                        <a:schemeClr val="bg1">
                          <a:lumMod val="65000"/>
                        </a:schemeClr>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38</a:t>
                      </a:r>
                    </a:p>
                  </a:txBody>
                  <a:tcPr marL="6351" marR="6351" marT="6351" marB="0" anchor="ctr">
                    <a:lnL w="9525"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6761963"/>
                  </a:ext>
                </a:extLst>
              </a:tr>
              <a:tr h="757357">
                <a:tc>
                  <a:txBody>
                    <a:bodyPr/>
                    <a:lstStyle/>
                    <a:p>
                      <a:pPr algn="r" rtl="0" fontAlgn="ctr"/>
                      <a:r>
                        <a:rPr lang="fr-FR" sz="1200" b="0" i="0" u="none" strike="noStrike" noProof="0">
                          <a:solidFill>
                            <a:srgbClr val="29193E"/>
                          </a:solidFill>
                          <a:effectLst/>
                          <a:latin typeface="Fira Sans" panose="020B0503050000020004" pitchFamily="34" charset="0"/>
                        </a:rPr>
                        <a:t>Des informations sur la manière dont les rapports sexuels peuvent potentiellement perturber l’équilibre naturel du microbiote vaginal</a:t>
                      </a:r>
                    </a:p>
                  </a:txBody>
                  <a:tcPr marL="10160" marR="10160" marT="1016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37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45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48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41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24</a:t>
                      </a:r>
                    </a:p>
                  </a:txBody>
                  <a:tcPr marL="6351" marR="6351" marT="6351" marB="0" anchor="ctr">
                    <a:lnL w="12700" cmpd="sng">
                      <a:noFill/>
                    </a:lnL>
                    <a:lnR w="9525" cap="flat" cmpd="sng" algn="ctr">
                      <a:solidFill>
                        <a:schemeClr val="bg1">
                          <a:lumMod val="65000"/>
                        </a:schemeClr>
                      </a:solid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50</a:t>
                      </a:r>
                    </a:p>
                  </a:txBody>
                  <a:tcPr marL="6351" marR="6351" marT="6351" marB="0" anchor="ctr">
                    <a:lnL w="9525" cap="flat" cmpd="sng" algn="ctr">
                      <a:solidFill>
                        <a:schemeClr val="bg1">
                          <a:lumMod val="65000"/>
                        </a:schemeClr>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28</a:t>
                      </a:r>
                    </a:p>
                  </a:txBody>
                  <a:tcPr marL="6351" marR="6351" marT="6351" marB="0" anchor="ctr">
                    <a:lnL w="12700" cap="flat" cmpd="sng" algn="ctr">
                      <a:noFill/>
                      <a:prstDash val="solid"/>
                      <a:round/>
                      <a:headEnd type="none" w="med" len="med"/>
                      <a:tailEnd type="none" w="med" len="med"/>
                    </a:lnL>
                    <a:lnR w="9525" cap="flat" cmpd="sng" algn="ctr">
                      <a:solidFill>
                        <a:schemeClr val="bg1">
                          <a:lumMod val="65000"/>
                        </a:schemeClr>
                      </a:solid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61</a:t>
                      </a:r>
                    </a:p>
                  </a:txBody>
                  <a:tcPr marL="6351" marR="6351" marT="6351" marB="0" anchor="ctr">
                    <a:lnL w="9525" cap="flat" cmpd="sng" algn="ctr">
                      <a:solidFill>
                        <a:schemeClr val="bg1">
                          <a:lumMod val="65000"/>
                        </a:schemeClr>
                      </a:solidFill>
                      <a:prstDash val="sysDot"/>
                      <a:round/>
                      <a:headEnd type="none" w="med" len="med"/>
                      <a:tailEnd type="none" w="med" len="med"/>
                    </a:lnL>
                    <a:lnR w="9525" cap="flat" cmpd="sng" algn="ctr">
                      <a:solidFill>
                        <a:schemeClr val="bg1">
                          <a:lumMod val="65000"/>
                        </a:schemeClr>
                      </a:solid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50</a:t>
                      </a:r>
                    </a:p>
                  </a:txBody>
                  <a:tcPr marL="6351" marR="6351" marT="6351" marB="0" anchor="ctr">
                    <a:lnL w="9525" cap="flat" cmpd="sng" algn="ctr">
                      <a:solidFill>
                        <a:schemeClr val="bg1">
                          <a:lumMod val="65000"/>
                        </a:schemeClr>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dirty="0">
                          <a:solidFill>
                            <a:srgbClr val="000000"/>
                          </a:solidFill>
                          <a:effectLst/>
                          <a:latin typeface="Fira Sans" panose="020B0503050000020004" pitchFamily="34" charset="0"/>
                        </a:rPr>
                        <a:t>36</a:t>
                      </a:r>
                    </a:p>
                  </a:txBody>
                  <a:tcPr marL="6351" marR="6351" marT="6351" marB="0" anchor="ctr">
                    <a:lnL w="9525"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9803906"/>
                  </a:ext>
                </a:extLst>
              </a:tr>
            </a:tbl>
          </a:graphicData>
        </a:graphic>
      </p:graphicFrame>
      <p:graphicFrame>
        <p:nvGraphicFramePr>
          <p:cNvPr id="10" name="Tableau 9">
            <a:extLst>
              <a:ext uri="{FF2B5EF4-FFF2-40B4-BE49-F238E27FC236}">
                <a16:creationId xmlns:a16="http://schemas.microsoft.com/office/drawing/2014/main" id="{40BD7CE4-96B5-C846-F6B8-F08CA2DA21DC}"/>
              </a:ext>
            </a:extLst>
          </p:cNvPr>
          <p:cNvGraphicFramePr>
            <a:graphicFrameLocks noGrp="1"/>
          </p:cNvGraphicFramePr>
          <p:nvPr/>
        </p:nvGraphicFramePr>
        <p:xfrm>
          <a:off x="3090787" y="6251733"/>
          <a:ext cx="4685182" cy="432000"/>
        </p:xfrm>
        <a:graphic>
          <a:graphicData uri="http://schemas.openxmlformats.org/drawingml/2006/table">
            <a:tbl>
              <a:tblPr firstRow="1" bandRow="1">
                <a:tableStyleId>{5C22544A-7EE6-4342-B048-85BDC9FD1C3A}</a:tableStyleId>
              </a:tblPr>
              <a:tblGrid>
                <a:gridCol w="2342591">
                  <a:extLst>
                    <a:ext uri="{9D8B030D-6E8A-4147-A177-3AD203B41FA5}">
                      <a16:colId xmlns:a16="http://schemas.microsoft.com/office/drawing/2014/main" val="1778144427"/>
                    </a:ext>
                  </a:extLst>
                </a:gridCol>
                <a:gridCol w="2342591">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1" name="Ellipse 10">
            <a:extLst>
              <a:ext uri="{FF2B5EF4-FFF2-40B4-BE49-F238E27FC236}">
                <a16:creationId xmlns:a16="http://schemas.microsoft.com/office/drawing/2014/main" id="{8CF74B60-3982-445E-511D-8A712FED971D}"/>
              </a:ext>
            </a:extLst>
          </p:cNvPr>
          <p:cNvSpPr/>
          <p:nvPr/>
        </p:nvSpPr>
        <p:spPr>
          <a:xfrm>
            <a:off x="3125235" y="6404227"/>
            <a:ext cx="144000" cy="141532"/>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2" name="Ellipse 11">
            <a:extLst>
              <a:ext uri="{FF2B5EF4-FFF2-40B4-BE49-F238E27FC236}">
                <a16:creationId xmlns:a16="http://schemas.microsoft.com/office/drawing/2014/main" id="{8C657E44-FC35-2FB8-4FE1-69D587B7245C}"/>
              </a:ext>
            </a:extLst>
          </p:cNvPr>
          <p:cNvSpPr/>
          <p:nvPr/>
        </p:nvSpPr>
        <p:spPr>
          <a:xfrm>
            <a:off x="5478589" y="6404227"/>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C107"/>
              </a:solidFill>
              <a:latin typeface="Arial"/>
              <a:sym typeface="Arial"/>
            </a:endParaRPr>
          </a:p>
        </p:txBody>
      </p:sp>
      <p:graphicFrame>
        <p:nvGraphicFramePr>
          <p:cNvPr id="6" name="Tableau 5">
            <a:extLst>
              <a:ext uri="{FF2B5EF4-FFF2-40B4-BE49-F238E27FC236}">
                <a16:creationId xmlns:a16="http://schemas.microsoft.com/office/drawing/2014/main" id="{DB52D3C0-3717-98BF-3F90-6D3C90420CC9}"/>
              </a:ext>
            </a:extLst>
          </p:cNvPr>
          <p:cNvGraphicFramePr>
            <a:graphicFrameLocks noGrp="1"/>
          </p:cNvGraphicFramePr>
          <p:nvPr/>
        </p:nvGraphicFramePr>
        <p:xfrm>
          <a:off x="1" y="1898895"/>
          <a:ext cx="1592004" cy="411480"/>
        </p:xfrm>
        <a:graphic>
          <a:graphicData uri="http://schemas.openxmlformats.org/drawingml/2006/table">
            <a:tbl>
              <a:tblPr firstRow="1" bandRow="1">
                <a:tableStyleId>{5C22544A-7EE6-4342-B048-85BDC9FD1C3A}</a:tableStyleId>
              </a:tblPr>
              <a:tblGrid>
                <a:gridCol w="1592004">
                  <a:extLst>
                    <a:ext uri="{9D8B030D-6E8A-4147-A177-3AD203B41FA5}">
                      <a16:colId xmlns:a16="http://schemas.microsoft.com/office/drawing/2014/main" val="1778144427"/>
                    </a:ext>
                  </a:extLst>
                </a:gridCol>
              </a:tblGrid>
              <a:tr h="406400">
                <a:tc>
                  <a:txBody>
                    <a:bodyPr/>
                    <a:lstStyle/>
                    <a:p>
                      <a:pPr algn="ctr" fontAlgn="ctr"/>
                      <a:r>
                        <a:rPr lang="fr-FR" sz="1900" b="1" i="0" u="none" strike="noStrike" cap="none" noProof="0">
                          <a:solidFill>
                            <a:schemeClr val="bg1"/>
                          </a:solidFill>
                          <a:latin typeface="Fira Sans"/>
                          <a:ea typeface="+mn-ea"/>
                          <a:cs typeface="Calibri Light" panose="020F0302020204030204" pitchFamily="34" charset="0"/>
                          <a:sym typeface="Arial"/>
                        </a:rPr>
                        <a:t>% Oui</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B81179"/>
                    </a:solidFill>
                  </a:tcPr>
                </a:tc>
                <a:extLst>
                  <a:ext uri="{0D108BD9-81ED-4DB2-BD59-A6C34878D82A}">
                    <a16:rowId xmlns:a16="http://schemas.microsoft.com/office/drawing/2014/main" val="1673595827"/>
                  </a:ext>
                </a:extLst>
              </a:tr>
            </a:tbl>
          </a:graphicData>
        </a:graphic>
      </p:graphicFrame>
      <p:pic>
        <p:nvPicPr>
          <p:cNvPr id="7" name="Graphique 6" descr="Faire un zoom avant contour">
            <a:extLst>
              <a:ext uri="{FF2B5EF4-FFF2-40B4-BE49-F238E27FC236}">
                <a16:creationId xmlns:a16="http://schemas.microsoft.com/office/drawing/2014/main" id="{478F8DDA-3BED-8A68-F78E-4B6242A0CF8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596422">
            <a:off x="92625" y="1063943"/>
            <a:ext cx="483260" cy="483260"/>
          </a:xfrm>
          <a:prstGeom prst="rect">
            <a:avLst/>
          </a:prstGeom>
        </p:spPr>
      </p:pic>
      <p:sp>
        <p:nvSpPr>
          <p:cNvPr id="2" name="Google Shape;115;p17">
            <a:extLst>
              <a:ext uri="{FF2B5EF4-FFF2-40B4-BE49-F238E27FC236}">
                <a16:creationId xmlns:a16="http://schemas.microsoft.com/office/drawing/2014/main" id="{5B204C03-04F1-AA13-CD91-4060C50A4194}"/>
              </a:ext>
            </a:extLst>
          </p:cNvPr>
          <p:cNvSpPr txBox="1"/>
          <p:nvPr/>
        </p:nvSpPr>
        <p:spPr>
          <a:xfrm>
            <a:off x="750181" y="249692"/>
            <a:ext cx="10729200"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2133">
                <a:solidFill>
                  <a:srgbClr val="29193E"/>
                </a:solidFill>
                <a:latin typeface="Fira Sans ExtraBold"/>
                <a:ea typeface="Fira Sans ExtraBold"/>
                <a:cs typeface="Fira Sans ExtraBold"/>
                <a:sym typeface="Fira Sans ExtraBold"/>
              </a:rPr>
              <a:t>Les femmes de moins de 35 ans et les mères sont plus enclines à aborder les pratiques d’hygiène du microbiote vaginal avec les professionnels de santé. </a:t>
            </a:r>
          </a:p>
        </p:txBody>
      </p:sp>
      <p:sp>
        <p:nvSpPr>
          <p:cNvPr id="3" name="Google Shape;116;p17">
            <a:extLst>
              <a:ext uri="{FF2B5EF4-FFF2-40B4-BE49-F238E27FC236}">
                <a16:creationId xmlns:a16="http://schemas.microsoft.com/office/drawing/2014/main" id="{E988DD97-ECB9-0231-C167-602A6CEC21A5}"/>
              </a:ext>
            </a:extLst>
          </p:cNvPr>
          <p:cNvSpPr txBox="1"/>
          <p:nvPr/>
        </p:nvSpPr>
        <p:spPr>
          <a:xfrm>
            <a:off x="741015" y="1084860"/>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a:solidFill>
                  <a:srgbClr val="A59DAE"/>
                </a:solidFill>
                <a:latin typeface="Fira Sans"/>
                <a:ea typeface="Fira Sans"/>
                <a:cs typeface="Fira Sans"/>
                <a:sym typeface="Fira Sans"/>
              </a:rPr>
              <a:t>Et plus précisément, des professionnels de santé vous ont-ils parlé des points suivants ?</a:t>
            </a:r>
          </a:p>
          <a:p>
            <a:pPr defTabSz="1219170">
              <a:buClr>
                <a:srgbClr val="000000"/>
              </a:buClr>
              <a:defRPr/>
            </a:pPr>
            <a:r>
              <a:rPr lang="fr-FR" sz="1333" i="1">
                <a:solidFill>
                  <a:srgbClr val="A59DAE"/>
                </a:solidFill>
                <a:latin typeface="Fira Sans"/>
                <a:ea typeface="Fira Sans"/>
                <a:cs typeface="Fira Sans"/>
                <a:sym typeface="Fira Sans"/>
              </a:rPr>
              <a:t>Base : Femmes (n = 3 872)</a:t>
            </a:r>
          </a:p>
        </p:txBody>
      </p:sp>
    </p:spTree>
    <p:extLst>
      <p:ext uri="{BB962C8B-B14F-4D97-AF65-F5344CB8AC3E}">
        <p14:creationId xmlns:p14="http://schemas.microsoft.com/office/powerpoint/2010/main" val="27155732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ECD28755-8A37-8866-0908-CC2C49B1010C}"/>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473DED65-1DDC-8F7E-09A7-972994F70BAA}"/>
              </a:ext>
            </a:extLst>
          </p:cNvPr>
          <p:cNvGraphicFramePr>
            <a:graphicFrameLocks noGrp="1"/>
          </p:cNvGraphicFramePr>
          <p:nvPr>
            <p:extLst>
              <p:ext uri="{D42A27DB-BD31-4B8C-83A1-F6EECF244321}">
                <p14:modId xmlns:p14="http://schemas.microsoft.com/office/powerpoint/2010/main" val="2573049594"/>
              </p:ext>
            </p:extLst>
          </p:nvPr>
        </p:nvGraphicFramePr>
        <p:xfrm>
          <a:off x="26501" y="1769397"/>
          <a:ext cx="12138998" cy="4222795"/>
        </p:xfrm>
        <a:graphic>
          <a:graphicData uri="http://schemas.openxmlformats.org/drawingml/2006/table">
            <a:tbl>
              <a:tblPr>
                <a:tableStyleId>{5C22544A-7EE6-4342-B048-85BDC9FD1C3A}</a:tableStyleId>
              </a:tblPr>
              <a:tblGrid>
                <a:gridCol w="2205749">
                  <a:extLst>
                    <a:ext uri="{9D8B030D-6E8A-4147-A177-3AD203B41FA5}">
                      <a16:colId xmlns:a16="http://schemas.microsoft.com/office/drawing/2014/main" val="3347426777"/>
                    </a:ext>
                  </a:extLst>
                </a:gridCol>
                <a:gridCol w="565427">
                  <a:extLst>
                    <a:ext uri="{9D8B030D-6E8A-4147-A177-3AD203B41FA5}">
                      <a16:colId xmlns:a16="http://schemas.microsoft.com/office/drawing/2014/main" val="875671890"/>
                    </a:ext>
                  </a:extLst>
                </a:gridCol>
                <a:gridCol w="812800">
                  <a:extLst>
                    <a:ext uri="{9D8B030D-6E8A-4147-A177-3AD203B41FA5}">
                      <a16:colId xmlns:a16="http://schemas.microsoft.com/office/drawing/2014/main" val="352235949"/>
                    </a:ext>
                  </a:extLst>
                </a:gridCol>
                <a:gridCol w="753901">
                  <a:extLst>
                    <a:ext uri="{9D8B030D-6E8A-4147-A177-3AD203B41FA5}">
                      <a16:colId xmlns:a16="http://schemas.microsoft.com/office/drawing/2014/main" val="1231598532"/>
                    </a:ext>
                  </a:extLst>
                </a:gridCol>
                <a:gridCol w="975713">
                  <a:extLst>
                    <a:ext uri="{9D8B030D-6E8A-4147-A177-3AD203B41FA5}">
                      <a16:colId xmlns:a16="http://schemas.microsoft.com/office/drawing/2014/main" val="3116134758"/>
                    </a:ext>
                  </a:extLst>
                </a:gridCol>
                <a:gridCol w="543870">
                  <a:extLst>
                    <a:ext uri="{9D8B030D-6E8A-4147-A177-3AD203B41FA5}">
                      <a16:colId xmlns:a16="http://schemas.microsoft.com/office/drawing/2014/main" val="2796678513"/>
                    </a:ext>
                  </a:extLst>
                </a:gridCol>
                <a:gridCol w="671444">
                  <a:extLst>
                    <a:ext uri="{9D8B030D-6E8A-4147-A177-3AD203B41FA5}">
                      <a16:colId xmlns:a16="http://schemas.microsoft.com/office/drawing/2014/main" val="222229179"/>
                    </a:ext>
                  </a:extLst>
                </a:gridCol>
                <a:gridCol w="942376">
                  <a:extLst>
                    <a:ext uri="{9D8B030D-6E8A-4147-A177-3AD203B41FA5}">
                      <a16:colId xmlns:a16="http://schemas.microsoft.com/office/drawing/2014/main" val="1582769549"/>
                    </a:ext>
                  </a:extLst>
                </a:gridCol>
                <a:gridCol w="847237">
                  <a:extLst>
                    <a:ext uri="{9D8B030D-6E8A-4147-A177-3AD203B41FA5}">
                      <a16:colId xmlns:a16="http://schemas.microsoft.com/office/drawing/2014/main" val="2751089908"/>
                    </a:ext>
                  </a:extLst>
                </a:gridCol>
                <a:gridCol w="843151">
                  <a:extLst>
                    <a:ext uri="{9D8B030D-6E8A-4147-A177-3AD203B41FA5}">
                      <a16:colId xmlns:a16="http://schemas.microsoft.com/office/drawing/2014/main" val="1604106643"/>
                    </a:ext>
                  </a:extLst>
                </a:gridCol>
                <a:gridCol w="924708">
                  <a:extLst>
                    <a:ext uri="{9D8B030D-6E8A-4147-A177-3AD203B41FA5}">
                      <a16:colId xmlns:a16="http://schemas.microsoft.com/office/drawing/2014/main" val="2796934304"/>
                    </a:ext>
                  </a:extLst>
                </a:gridCol>
                <a:gridCol w="965936">
                  <a:extLst>
                    <a:ext uri="{9D8B030D-6E8A-4147-A177-3AD203B41FA5}">
                      <a16:colId xmlns:a16="http://schemas.microsoft.com/office/drawing/2014/main" val="197904629"/>
                    </a:ext>
                  </a:extLst>
                </a:gridCol>
                <a:gridCol w="518307">
                  <a:extLst>
                    <a:ext uri="{9D8B030D-6E8A-4147-A177-3AD203B41FA5}">
                      <a16:colId xmlns:a16="http://schemas.microsoft.com/office/drawing/2014/main" val="403244804"/>
                    </a:ext>
                  </a:extLst>
                </a:gridCol>
                <a:gridCol w="568379">
                  <a:extLst>
                    <a:ext uri="{9D8B030D-6E8A-4147-A177-3AD203B41FA5}">
                      <a16:colId xmlns:a16="http://schemas.microsoft.com/office/drawing/2014/main" val="1775959399"/>
                    </a:ext>
                  </a:extLst>
                </a:gridCol>
              </a:tblGrid>
              <a:tr h="529241">
                <a:tc>
                  <a:txBody>
                    <a:bodyPr/>
                    <a:lstStyle/>
                    <a:p>
                      <a:pPr algn="l" rtl="0" fontAlgn="ctr"/>
                      <a:endParaRPr lang="en-GB" sz="1100" u="none" strike="noStrike" kern="1200" noProof="0" dirty="0">
                        <a:solidFill>
                          <a:srgbClr val="002060"/>
                        </a:solidFill>
                        <a:effectLst/>
                        <a:latin typeface="Fira Sans" panose="020B0503050000020004" pitchFamily="34" charset="0"/>
                        <a:ea typeface="+mn-ea"/>
                        <a:cs typeface="Calibri Light" panose="020F0302020204030204" pitchFamily="34" charset="0"/>
                      </a:endParaRP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100" b="1" u="none" strike="noStrike" noProof="0">
                          <a:solidFill>
                            <a:schemeClr val="bg1"/>
                          </a:solidFill>
                          <a:effectLst/>
                          <a:latin typeface="Fira Sans" panose="020B0503050000020004" pitchFamily="34" charset="0"/>
                          <a:ea typeface="+mn-ea"/>
                          <a:cs typeface="Calibri Light" panose="020F0302020204030204" pitchFamily="34" charset="0"/>
                        </a:rPr>
                        <a:t>TOTAL</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3B2B4D"/>
                    </a:solidFill>
                  </a:tcPr>
                </a:tc>
                <a:tc>
                  <a:txBody>
                    <a:bodyPr/>
                    <a:lstStyle/>
                    <a:p>
                      <a:pPr algn="ctr" fontAlgn="ctr"/>
                      <a:r>
                        <a:rPr lang="fr-FR" sz="1100" b="1" u="none" strike="noStrike" cap="small" baseline="0" noProof="0">
                          <a:solidFill>
                            <a:schemeClr val="bg1"/>
                          </a:solidFill>
                          <a:effectLst/>
                          <a:latin typeface="Fira Sans" panose="020B0503050000020004" pitchFamily="34" charset="0"/>
                          <a:ea typeface="+mn-ea"/>
                          <a:cs typeface="Calibri Light" panose="020F0302020204030204" pitchFamily="34" charset="0"/>
                        </a:rPr>
                        <a:t>Au moins un problème de santé</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3B2B4D"/>
                    </a:solidFill>
                  </a:tcPr>
                </a:tc>
                <a:tc>
                  <a:txBody>
                    <a:bodyPr/>
                    <a:lstStyle/>
                    <a:p>
                      <a:pPr algn="ctr"/>
                      <a:r>
                        <a:rPr lang="fr-FR" sz="1000" b="0" u="none" strike="noStrike" noProof="0" dirty="0">
                          <a:solidFill>
                            <a:srgbClr val="3B2B4D"/>
                          </a:solidFill>
                          <a:effectLst/>
                          <a:latin typeface="Fira Sans" panose="020B0503050000020004" pitchFamily="34" charset="0"/>
                          <a:ea typeface="+mn-ea"/>
                          <a:cs typeface="Calibri Light" panose="020F0302020204030204" pitchFamily="34" charset="0"/>
                        </a:rPr>
                        <a:t>Maladies respiratoires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900" b="0" u="none" strike="noStrike" noProof="0" dirty="0">
                          <a:solidFill>
                            <a:srgbClr val="3B2B4D"/>
                          </a:solidFill>
                          <a:effectLst/>
                          <a:latin typeface="Fira Sans" panose="020B0503050000020004" pitchFamily="34" charset="0"/>
                          <a:ea typeface="+mn-ea"/>
                          <a:cs typeface="Calibri Light" panose="020F0302020204030204" pitchFamily="34" charset="0"/>
                        </a:rPr>
                        <a:t>Maladies cardiovasculaires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Diabète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dirty="0">
                          <a:solidFill>
                            <a:srgbClr val="3B2B4D"/>
                          </a:solidFill>
                          <a:effectLst/>
                          <a:latin typeface="Fira Sans" panose="020B0503050000020004" pitchFamily="34" charset="0"/>
                          <a:ea typeface="+mn-ea"/>
                          <a:cs typeface="Calibri Light" panose="020F0302020204030204" pitchFamily="34" charset="0"/>
                        </a:rPr>
                        <a:t>Troubles digestifs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Troubles génito-urinaires et rénaux</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b="0" u="none" strike="noStrike" noProof="0" dirty="0">
                          <a:solidFill>
                            <a:srgbClr val="3B2B4D"/>
                          </a:solidFill>
                          <a:effectLst/>
                          <a:latin typeface="Fira Sans" panose="020B0503050000020004" pitchFamily="34" charset="0"/>
                          <a:ea typeface="+mn-ea"/>
                          <a:cs typeface="Calibri Light" panose="020F0302020204030204" pitchFamily="34" charset="0"/>
                        </a:rPr>
                        <a:t>Troubles neurologiques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dirty="0">
                          <a:solidFill>
                            <a:srgbClr val="3B2B4D"/>
                          </a:solidFill>
                          <a:effectLst/>
                          <a:latin typeface="Fira Sans" panose="020B0503050000020004" pitchFamily="34" charset="0"/>
                          <a:ea typeface="+mn-ea"/>
                          <a:cs typeface="Calibri Light" panose="020F0302020204030204" pitchFamily="34" charset="0"/>
                        </a:rPr>
                        <a:t>Maladie auto-immune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Maladies ostéo-articulaires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Troubles de santé mentale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Cancer</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Allergies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r h="184619">
                <a:tc>
                  <a:txBody>
                    <a:bodyPr/>
                    <a:lstStyle/>
                    <a:p>
                      <a:pPr algn="l" rtl="0" fontAlgn="ctr"/>
                      <a:endParaRPr lang="en-GB" sz="800" b="0" i="1" u="none" strike="noStrike" noProof="0" dirty="0">
                        <a:solidFill>
                          <a:srgbClr val="3B2B4D"/>
                        </a:solidFill>
                        <a:effectLst/>
                        <a:latin typeface="Fira Sans" panose="020B0503050000020004" pitchFamily="34" charset="0"/>
                      </a:endParaRP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Base</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2 486</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417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587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259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685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423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150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401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632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662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156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1 117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20376265"/>
                  </a:ext>
                </a:extLst>
              </a:tr>
              <a:tr h="839752">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Des conseils sur la manière appropriée de nettoyer vos parties intimes</a:t>
                      </a:r>
                    </a:p>
                  </a:txBody>
                  <a:tcPr marL="10160" marR="10160" marT="10160" marB="0" anchor="ctr">
                    <a:lnL w="12700" cap="flat" cmpd="sng" algn="ctr">
                      <a:noFill/>
                      <a:prstDash val="sysDot"/>
                      <a:round/>
                      <a:headEnd type="none" w="med" len="med"/>
                      <a:tailEnd type="none" w="med" len="med"/>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47</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500" b="1" i="0" u="none" strike="noStrike" cap="none" noProof="0">
                          <a:solidFill>
                            <a:srgbClr val="000000"/>
                          </a:solidFill>
                          <a:effectLst/>
                          <a:latin typeface="Fira Sans" panose="020B0503050000020004" pitchFamily="34" charset="0"/>
                          <a:ea typeface="+mn-ea"/>
                          <a:cs typeface="+mn-cs"/>
                          <a:sym typeface="Arial"/>
                        </a:rPr>
                        <a:t>50</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52</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45</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49</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50</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66</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58</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46</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50</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53</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45</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52</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839752">
                <a:tc>
                  <a:txBody>
                    <a:bodyPr/>
                    <a:lstStyle/>
                    <a:p>
                      <a:pPr algn="r" rtl="0" fontAlgn="ctr"/>
                      <a:r>
                        <a:rPr lang="fr-FR" sz="1200" b="0" i="0" u="none" strike="noStrike" noProof="0">
                          <a:solidFill>
                            <a:srgbClr val="29193E"/>
                          </a:solidFill>
                          <a:effectLst/>
                          <a:latin typeface="Fira Sans" panose="020B0503050000020004" pitchFamily="34" charset="0"/>
                        </a:rPr>
                        <a:t>L’influence des produits d’hygiène intime sur le microbiote vaginal</a:t>
                      </a:r>
                    </a:p>
                  </a:txBody>
                  <a:tcPr marL="10160" marR="10160" marT="1016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47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500" b="1" i="0" u="none" strike="noStrike" cap="none" noProof="0">
                          <a:solidFill>
                            <a:srgbClr val="000000"/>
                          </a:solidFill>
                          <a:effectLst/>
                          <a:latin typeface="Fira Sans" panose="020B0503050000020004" pitchFamily="34" charset="0"/>
                          <a:ea typeface="+mn-ea"/>
                          <a:cs typeface="+mn-cs"/>
                          <a:sym typeface="Arial"/>
                        </a:rPr>
                        <a:t>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50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50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53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6761963"/>
                  </a:ext>
                </a:extLst>
              </a:tr>
              <a:tr h="839752">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fr-FR" sz="1200" b="0" i="0" u="none" strike="noStrike" noProof="0">
                          <a:solidFill>
                            <a:srgbClr val="29193E"/>
                          </a:solidFill>
                          <a:effectLst/>
                          <a:latin typeface="Fira Sans" panose="020B0503050000020004" pitchFamily="34" charset="0"/>
                        </a:rPr>
                        <a:t>L’influence d’autres produits d’hygiène </a:t>
                      </a:r>
                      <a:r>
                        <a:rPr lang="fr-FR" sz="900" b="0" i="0" u="none" strike="noStrike" noProof="0">
                          <a:solidFill>
                            <a:srgbClr val="29193E"/>
                          </a:solidFill>
                          <a:effectLst/>
                          <a:latin typeface="Fira Sans" panose="020B0503050000020004" pitchFamily="34" charset="0"/>
                        </a:rPr>
                        <a:t>(serviettes hygiéniques, tampons, coupes menstruelles, etc.)</a:t>
                      </a:r>
                      <a:r>
                        <a:rPr lang="fr-FR" sz="1200" b="0" i="0" u="none" strike="noStrike" noProof="0">
                          <a:solidFill>
                            <a:srgbClr val="29193E"/>
                          </a:solidFill>
                          <a:effectLst/>
                          <a:latin typeface="Fira Sans" panose="020B0503050000020004" pitchFamily="34" charset="0"/>
                        </a:rPr>
                        <a:t> sur le microbiote vaginal</a:t>
                      </a:r>
                    </a:p>
                  </a:txBody>
                  <a:tcPr marL="10160" marR="10160" marT="1016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42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500" b="1" i="0" u="none" strike="noStrike" cap="none" noProof="0">
                          <a:solidFill>
                            <a:srgbClr val="000000"/>
                          </a:solidFill>
                          <a:effectLst/>
                          <a:latin typeface="Fira Sans" panose="020B0503050000020004" pitchFamily="34" charset="0"/>
                          <a:ea typeface="+mn-ea"/>
                          <a:cs typeface="+mn-cs"/>
                          <a:sym typeface="Arial"/>
                        </a:rPr>
                        <a:t>44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44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ctr">
                        <a:lnSpc>
                          <a:spcPct val="100000"/>
                        </a:lnSpc>
                        <a:spcBef>
                          <a:spcPts val="0"/>
                        </a:spcBef>
                        <a:spcAft>
                          <a:spcPts val="0"/>
                        </a:spcAft>
                        <a:buClr>
                          <a:srgbClr val="000000"/>
                        </a:buClr>
                        <a:buFont typeface="Arial"/>
                        <a:buNone/>
                      </a:pPr>
                      <a:r>
                        <a:rPr lang="fr-FR" sz="1300" b="1" i="0" u="none" strike="noStrike" cap="none" noProof="0">
                          <a:solidFill>
                            <a:srgbClr val="CAD300"/>
                          </a:solidFill>
                          <a:effectLst/>
                          <a:latin typeface="Fira Sans" panose="020B0503050000020004" pitchFamily="34" charset="0"/>
                          <a:ea typeface="+mn-ea"/>
                          <a:cs typeface="+mn-cs"/>
                          <a:sym typeface="Arial"/>
                        </a:rPr>
                        <a:t>57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ctr">
                        <a:lnSpc>
                          <a:spcPct val="100000"/>
                        </a:lnSpc>
                        <a:spcBef>
                          <a:spcPts val="0"/>
                        </a:spcBef>
                        <a:spcAft>
                          <a:spcPts val="0"/>
                        </a:spcAft>
                        <a:buClr>
                          <a:srgbClr val="000000"/>
                        </a:buClr>
                        <a:buFont typeface="Arial"/>
                        <a:buNone/>
                      </a:pPr>
                      <a:r>
                        <a:rPr lang="fr-FR" sz="1300" b="1" i="0" u="none" strike="noStrike" cap="none" noProof="0">
                          <a:solidFill>
                            <a:srgbClr val="CAD300"/>
                          </a:solidFill>
                          <a:effectLst/>
                          <a:latin typeface="Fira Sans" panose="020B0503050000020004" pitchFamily="34" charset="0"/>
                          <a:ea typeface="+mn-ea"/>
                          <a:cs typeface="+mn-cs"/>
                          <a:sym typeface="Arial"/>
                        </a:rPr>
                        <a:t>58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43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45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46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45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48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8679514"/>
                  </a:ext>
                </a:extLst>
              </a:tr>
              <a:tr h="839752">
                <a:tc>
                  <a:txBody>
                    <a:bodyPr/>
                    <a:lstStyle/>
                    <a:p>
                      <a:pPr algn="r" rtl="0" fontAlgn="ctr"/>
                      <a:r>
                        <a:rPr lang="fr-FR" sz="1100" b="0" i="0" u="none" strike="noStrike" noProof="0" dirty="0">
                          <a:solidFill>
                            <a:srgbClr val="29193E"/>
                          </a:solidFill>
                          <a:effectLst/>
                          <a:latin typeface="Fira Sans" panose="020B0503050000020004" pitchFamily="34" charset="0"/>
                        </a:rPr>
                        <a:t>Des informations sur la manière dont les rapports sexuels peuvent potentiellement perturber l’équilibre naturel du microbiote vaginal</a:t>
                      </a:r>
                    </a:p>
                  </a:txBody>
                  <a:tcPr marL="10160" marR="10160" marT="1016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dirty="0">
                          <a:solidFill>
                            <a:srgbClr val="000000"/>
                          </a:solidFill>
                          <a:effectLst/>
                          <a:latin typeface="Fira Sans" panose="020B0503050000020004" pitchFamily="34" charset="0"/>
                        </a:rPr>
                        <a:t>37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500" b="1" i="0" u="none" strike="noStrike" cap="none" noProof="0">
                          <a:solidFill>
                            <a:srgbClr val="000000"/>
                          </a:solidFill>
                          <a:effectLst/>
                          <a:latin typeface="Fira Sans" panose="020B0503050000020004" pitchFamily="34" charset="0"/>
                          <a:ea typeface="+mn-ea"/>
                          <a:cs typeface="+mn-cs"/>
                          <a:sym typeface="Arial"/>
                        </a:rPr>
                        <a:t>39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40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33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37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40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ctr">
                        <a:lnSpc>
                          <a:spcPct val="100000"/>
                        </a:lnSpc>
                        <a:spcBef>
                          <a:spcPts val="0"/>
                        </a:spcBef>
                        <a:spcAft>
                          <a:spcPts val="0"/>
                        </a:spcAft>
                        <a:buClr>
                          <a:srgbClr val="000000"/>
                        </a:buClr>
                        <a:buFont typeface="Arial"/>
                        <a:buNone/>
                      </a:pPr>
                      <a:r>
                        <a:rPr lang="fr-FR" sz="1300" b="1" i="0" u="none" strike="noStrike" cap="none" noProof="0">
                          <a:solidFill>
                            <a:srgbClr val="CAD300"/>
                          </a:solidFill>
                          <a:effectLst/>
                          <a:latin typeface="Fira Sans" panose="020B0503050000020004" pitchFamily="34" charset="0"/>
                          <a:ea typeface="+mn-ea"/>
                          <a:cs typeface="+mn-cs"/>
                          <a:sym typeface="Arial"/>
                        </a:rPr>
                        <a:t>53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R="0" algn="ctr" rtl="0" fontAlgn="ctr">
                        <a:lnSpc>
                          <a:spcPct val="100000"/>
                        </a:lnSpc>
                        <a:spcBef>
                          <a:spcPts val="0"/>
                        </a:spcBef>
                        <a:spcAft>
                          <a:spcPts val="0"/>
                        </a:spcAft>
                        <a:buClr>
                          <a:srgbClr val="000000"/>
                        </a:buClr>
                        <a:buFont typeface="Arial"/>
                        <a:buNone/>
                      </a:pPr>
                      <a:r>
                        <a:rPr lang="fr-FR" sz="1300" b="1" i="0" u="none" strike="noStrike" cap="none" noProof="0">
                          <a:solidFill>
                            <a:srgbClr val="CAD300"/>
                          </a:solidFill>
                          <a:effectLst/>
                          <a:latin typeface="Fira Sans" panose="020B0503050000020004" pitchFamily="34" charset="0"/>
                          <a:ea typeface="+mn-ea"/>
                          <a:cs typeface="+mn-cs"/>
                          <a:sym typeface="Arial"/>
                        </a:rPr>
                        <a:t>51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36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36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44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38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dirty="0">
                          <a:solidFill>
                            <a:srgbClr val="CAD300"/>
                          </a:solidFill>
                          <a:effectLst/>
                          <a:latin typeface="Fira Sans" panose="020B0503050000020004" pitchFamily="34" charset="0"/>
                          <a:ea typeface="+mn-ea"/>
                          <a:cs typeface="+mn-cs"/>
                          <a:sym typeface="Arial"/>
                        </a:rPr>
                        <a:t>43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33262976"/>
                  </a:ext>
                </a:extLst>
              </a:tr>
            </a:tbl>
          </a:graphicData>
        </a:graphic>
      </p:graphicFrame>
      <p:grpSp>
        <p:nvGrpSpPr>
          <p:cNvPr id="2" name="Group 616">
            <a:extLst>
              <a:ext uri="{FF2B5EF4-FFF2-40B4-BE49-F238E27FC236}">
                <a16:creationId xmlns:a16="http://schemas.microsoft.com/office/drawing/2014/main" id="{51E3D18F-30D8-6718-2EC6-146F83495872}"/>
              </a:ext>
            </a:extLst>
          </p:cNvPr>
          <p:cNvGrpSpPr>
            <a:grpSpLocks noChangeAspect="1"/>
          </p:cNvGrpSpPr>
          <p:nvPr/>
        </p:nvGrpSpPr>
        <p:grpSpPr>
          <a:xfrm>
            <a:off x="11464040" y="173715"/>
            <a:ext cx="588597" cy="418324"/>
            <a:chOff x="2042518" y="1008064"/>
            <a:chExt cx="444500" cy="315913"/>
          </a:xfrm>
          <a:noFill/>
        </p:grpSpPr>
        <p:sp>
          <p:nvSpPr>
            <p:cNvPr id="6" name="Freeform 9">
              <a:extLst>
                <a:ext uri="{FF2B5EF4-FFF2-40B4-BE49-F238E27FC236}">
                  <a16:creationId xmlns:a16="http://schemas.microsoft.com/office/drawing/2014/main" id="{E9BBD1DF-6EE9-6070-4AA2-6692263DE9FC}"/>
                </a:ext>
              </a:extLst>
            </p:cNvPr>
            <p:cNvSpPr>
              <a:spLocks/>
            </p:cNvSpPr>
            <p:nvPr/>
          </p:nvSpPr>
          <p:spPr bwMode="auto">
            <a:xfrm>
              <a:off x="2114551" y="1135064"/>
              <a:ext cx="330200" cy="188913"/>
            </a:xfrm>
            <a:custGeom>
              <a:avLst/>
              <a:gdLst/>
              <a:ahLst/>
              <a:cxnLst>
                <a:cxn ang="0">
                  <a:pos x="183" y="16"/>
                </a:cxn>
                <a:cxn ang="0">
                  <a:pos x="164" y="86"/>
                </a:cxn>
                <a:cxn ang="0">
                  <a:pos x="155" y="44"/>
                </a:cxn>
                <a:cxn ang="0">
                  <a:pos x="135" y="129"/>
                </a:cxn>
                <a:cxn ang="0">
                  <a:pos x="108" y="0"/>
                </a:cxn>
                <a:cxn ang="0">
                  <a:pos x="99" y="43"/>
                </a:cxn>
                <a:cxn ang="0">
                  <a:pos x="0" y="43"/>
                </a:cxn>
                <a:cxn ang="0">
                  <a:pos x="149" y="170"/>
                </a:cxn>
                <a:cxn ang="0">
                  <a:pos x="298" y="43"/>
                </a:cxn>
                <a:cxn ang="0">
                  <a:pos x="190" y="43"/>
                </a:cxn>
                <a:cxn ang="0">
                  <a:pos x="183" y="16"/>
                </a:cxn>
              </a:cxnLst>
              <a:rect l="0" t="0" r="r" b="b"/>
              <a:pathLst>
                <a:path w="298" h="170">
                  <a:moveTo>
                    <a:pt x="183" y="16"/>
                  </a:moveTo>
                  <a:cubicBezTo>
                    <a:pt x="164" y="86"/>
                    <a:pt x="164" y="86"/>
                    <a:pt x="164" y="86"/>
                  </a:cubicBezTo>
                  <a:cubicBezTo>
                    <a:pt x="155" y="44"/>
                    <a:pt x="155" y="44"/>
                    <a:pt x="155" y="44"/>
                  </a:cubicBezTo>
                  <a:cubicBezTo>
                    <a:pt x="135" y="129"/>
                    <a:pt x="135" y="129"/>
                    <a:pt x="135" y="129"/>
                  </a:cubicBezTo>
                  <a:cubicBezTo>
                    <a:pt x="108" y="0"/>
                    <a:pt x="108" y="0"/>
                    <a:pt x="108" y="0"/>
                  </a:cubicBezTo>
                  <a:cubicBezTo>
                    <a:pt x="99" y="43"/>
                    <a:pt x="99" y="43"/>
                    <a:pt x="99" y="43"/>
                  </a:cubicBezTo>
                  <a:cubicBezTo>
                    <a:pt x="0" y="43"/>
                    <a:pt x="0" y="43"/>
                    <a:pt x="0" y="43"/>
                  </a:cubicBezTo>
                  <a:cubicBezTo>
                    <a:pt x="34" y="91"/>
                    <a:pt x="99" y="127"/>
                    <a:pt x="149" y="170"/>
                  </a:cubicBezTo>
                  <a:cubicBezTo>
                    <a:pt x="199" y="128"/>
                    <a:pt x="264" y="91"/>
                    <a:pt x="298" y="43"/>
                  </a:cubicBezTo>
                  <a:cubicBezTo>
                    <a:pt x="190" y="43"/>
                    <a:pt x="190" y="43"/>
                    <a:pt x="190" y="43"/>
                  </a:cubicBezTo>
                  <a:lnTo>
                    <a:pt x="183" y="16"/>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7" name="Freeform 10">
              <a:extLst>
                <a:ext uri="{FF2B5EF4-FFF2-40B4-BE49-F238E27FC236}">
                  <a16:creationId xmlns:a16="http://schemas.microsoft.com/office/drawing/2014/main" id="{73BE7D82-B680-3166-FD4C-55332547DA8F}"/>
                </a:ext>
              </a:extLst>
            </p:cNvPr>
            <p:cNvSpPr>
              <a:spLocks/>
            </p:cNvSpPr>
            <p:nvPr/>
          </p:nvSpPr>
          <p:spPr bwMode="auto">
            <a:xfrm>
              <a:off x="2072680" y="1008064"/>
              <a:ext cx="385763" cy="211138"/>
            </a:xfrm>
            <a:custGeom>
              <a:avLst/>
              <a:gdLst/>
              <a:ahLst/>
              <a:cxnLst>
                <a:cxn ang="0">
                  <a:pos x="132" y="59"/>
                </a:cxn>
                <a:cxn ang="0">
                  <a:pos x="160" y="190"/>
                </a:cxn>
                <a:cxn ang="0">
                  <a:pos x="178" y="107"/>
                </a:cxn>
                <a:cxn ang="0">
                  <a:pos x="189" y="152"/>
                </a:cxn>
                <a:cxn ang="0">
                  <a:pos x="206" y="87"/>
                </a:cxn>
                <a:cxn ang="0">
                  <a:pos x="223" y="145"/>
                </a:cxn>
                <a:cxn ang="0">
                  <a:pos x="330" y="145"/>
                </a:cxn>
                <a:cxn ang="0">
                  <a:pos x="347" y="85"/>
                </a:cxn>
                <a:cxn ang="0">
                  <a:pos x="260" y="0"/>
                </a:cxn>
                <a:cxn ang="0">
                  <a:pos x="173" y="59"/>
                </a:cxn>
                <a:cxn ang="0">
                  <a:pos x="86" y="0"/>
                </a:cxn>
                <a:cxn ang="0">
                  <a:pos x="0" y="85"/>
                </a:cxn>
                <a:cxn ang="0">
                  <a:pos x="17" y="145"/>
                </a:cxn>
                <a:cxn ang="0">
                  <a:pos x="114" y="145"/>
                </a:cxn>
                <a:cxn ang="0">
                  <a:pos x="132" y="59"/>
                </a:cxn>
              </a:cxnLst>
              <a:rect l="0" t="0" r="r" b="b"/>
              <a:pathLst>
                <a:path w="347" h="190">
                  <a:moveTo>
                    <a:pt x="132" y="59"/>
                  </a:moveTo>
                  <a:cubicBezTo>
                    <a:pt x="160" y="190"/>
                    <a:pt x="160" y="190"/>
                    <a:pt x="160" y="190"/>
                  </a:cubicBezTo>
                  <a:cubicBezTo>
                    <a:pt x="178" y="107"/>
                    <a:pt x="178" y="107"/>
                    <a:pt x="178" y="107"/>
                  </a:cubicBezTo>
                  <a:cubicBezTo>
                    <a:pt x="189" y="152"/>
                    <a:pt x="189" y="152"/>
                    <a:pt x="189" y="152"/>
                  </a:cubicBezTo>
                  <a:cubicBezTo>
                    <a:pt x="206" y="87"/>
                    <a:pt x="206" y="87"/>
                    <a:pt x="206" y="87"/>
                  </a:cubicBezTo>
                  <a:cubicBezTo>
                    <a:pt x="223" y="145"/>
                    <a:pt x="223" y="145"/>
                    <a:pt x="223" y="145"/>
                  </a:cubicBezTo>
                  <a:cubicBezTo>
                    <a:pt x="330" y="145"/>
                    <a:pt x="330" y="145"/>
                    <a:pt x="330" y="145"/>
                  </a:cubicBezTo>
                  <a:cubicBezTo>
                    <a:pt x="340" y="127"/>
                    <a:pt x="347" y="107"/>
                    <a:pt x="347" y="85"/>
                  </a:cubicBezTo>
                  <a:cubicBezTo>
                    <a:pt x="347" y="38"/>
                    <a:pt x="308" y="0"/>
                    <a:pt x="260" y="0"/>
                  </a:cubicBezTo>
                  <a:cubicBezTo>
                    <a:pt x="215" y="0"/>
                    <a:pt x="173" y="34"/>
                    <a:pt x="173" y="59"/>
                  </a:cubicBezTo>
                  <a:cubicBezTo>
                    <a:pt x="173" y="33"/>
                    <a:pt x="131" y="0"/>
                    <a:pt x="86" y="0"/>
                  </a:cubicBezTo>
                  <a:cubicBezTo>
                    <a:pt x="38" y="0"/>
                    <a:pt x="0" y="38"/>
                    <a:pt x="0" y="85"/>
                  </a:cubicBezTo>
                  <a:cubicBezTo>
                    <a:pt x="0" y="107"/>
                    <a:pt x="6" y="127"/>
                    <a:pt x="17" y="145"/>
                  </a:cubicBezTo>
                  <a:cubicBezTo>
                    <a:pt x="114" y="145"/>
                    <a:pt x="114" y="145"/>
                    <a:pt x="114" y="145"/>
                  </a:cubicBezTo>
                  <a:lnTo>
                    <a:pt x="132" y="59"/>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9" name="Freeform 11">
              <a:extLst>
                <a:ext uri="{FF2B5EF4-FFF2-40B4-BE49-F238E27FC236}">
                  <a16:creationId xmlns:a16="http://schemas.microsoft.com/office/drawing/2014/main" id="{A602D9D7-D56F-9123-4D31-014134B2C2FD}"/>
                </a:ext>
              </a:extLst>
            </p:cNvPr>
            <p:cNvSpPr>
              <a:spLocks/>
            </p:cNvSpPr>
            <p:nvPr/>
          </p:nvSpPr>
          <p:spPr bwMode="auto">
            <a:xfrm>
              <a:off x="2429868" y="1169989"/>
              <a:ext cx="57150" cy="12700"/>
            </a:xfrm>
            <a:custGeom>
              <a:avLst/>
              <a:gdLst/>
              <a:ahLst/>
              <a:cxnLst>
                <a:cxn ang="0">
                  <a:pos x="51" y="0"/>
                </a:cxn>
                <a:cxn ang="0">
                  <a:pos x="8" y="0"/>
                </a:cxn>
                <a:cxn ang="0">
                  <a:pos x="0" y="11"/>
                </a:cxn>
                <a:cxn ang="0">
                  <a:pos x="51" y="11"/>
                </a:cxn>
                <a:cxn ang="0">
                  <a:pos x="51" y="0"/>
                </a:cxn>
              </a:cxnLst>
              <a:rect l="0" t="0" r="r" b="b"/>
              <a:pathLst>
                <a:path w="51" h="11">
                  <a:moveTo>
                    <a:pt x="51" y="0"/>
                  </a:moveTo>
                  <a:cubicBezTo>
                    <a:pt x="8" y="0"/>
                    <a:pt x="8" y="0"/>
                    <a:pt x="8" y="0"/>
                  </a:cubicBezTo>
                  <a:cubicBezTo>
                    <a:pt x="5" y="4"/>
                    <a:pt x="3" y="7"/>
                    <a:pt x="0" y="11"/>
                  </a:cubicBezTo>
                  <a:cubicBezTo>
                    <a:pt x="51" y="11"/>
                    <a:pt x="51" y="11"/>
                    <a:pt x="51" y="11"/>
                  </a:cubicBezTo>
                  <a:lnTo>
                    <a:pt x="51" y="0"/>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10" name="Freeform 12">
              <a:extLst>
                <a:ext uri="{FF2B5EF4-FFF2-40B4-BE49-F238E27FC236}">
                  <a16:creationId xmlns:a16="http://schemas.microsoft.com/office/drawing/2014/main" id="{8B172AAB-9664-3F19-1397-908910FFF5DC}"/>
                </a:ext>
              </a:extLst>
            </p:cNvPr>
            <p:cNvSpPr>
              <a:spLocks/>
            </p:cNvSpPr>
            <p:nvPr/>
          </p:nvSpPr>
          <p:spPr bwMode="auto">
            <a:xfrm>
              <a:off x="2042518" y="1169989"/>
              <a:ext cx="57150" cy="12700"/>
            </a:xfrm>
            <a:custGeom>
              <a:avLst/>
              <a:gdLst/>
              <a:ahLst/>
              <a:cxnLst>
                <a:cxn ang="0">
                  <a:pos x="0" y="0"/>
                </a:cxn>
                <a:cxn ang="0">
                  <a:pos x="0" y="11"/>
                </a:cxn>
                <a:cxn ang="0">
                  <a:pos x="51" y="11"/>
                </a:cxn>
                <a:cxn ang="0">
                  <a:pos x="44" y="0"/>
                </a:cxn>
                <a:cxn ang="0">
                  <a:pos x="0" y="0"/>
                </a:cxn>
              </a:cxnLst>
              <a:rect l="0" t="0" r="r" b="b"/>
              <a:pathLst>
                <a:path w="51" h="11">
                  <a:moveTo>
                    <a:pt x="0" y="0"/>
                  </a:moveTo>
                  <a:cubicBezTo>
                    <a:pt x="0" y="11"/>
                    <a:pt x="0" y="11"/>
                    <a:pt x="0" y="11"/>
                  </a:cubicBezTo>
                  <a:cubicBezTo>
                    <a:pt x="51" y="11"/>
                    <a:pt x="51" y="11"/>
                    <a:pt x="51" y="11"/>
                  </a:cubicBezTo>
                  <a:cubicBezTo>
                    <a:pt x="48" y="7"/>
                    <a:pt x="46" y="4"/>
                    <a:pt x="44" y="0"/>
                  </a:cubicBezTo>
                  <a:lnTo>
                    <a:pt x="0" y="0"/>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11" name="Freeform 13">
              <a:extLst>
                <a:ext uri="{FF2B5EF4-FFF2-40B4-BE49-F238E27FC236}">
                  <a16:creationId xmlns:a16="http://schemas.microsoft.com/office/drawing/2014/main" id="{1C792C34-B519-4F63-54B6-8E8BFB3846E5}"/>
                </a:ext>
              </a:extLst>
            </p:cNvPr>
            <p:cNvSpPr>
              <a:spLocks/>
            </p:cNvSpPr>
            <p:nvPr/>
          </p:nvSpPr>
          <p:spPr bwMode="auto">
            <a:xfrm>
              <a:off x="2106613" y="1074739"/>
              <a:ext cx="347663" cy="203200"/>
            </a:xfrm>
            <a:custGeom>
              <a:avLst/>
              <a:gdLst/>
              <a:ahLst/>
              <a:cxnLst>
                <a:cxn ang="0">
                  <a:pos x="206" y="86"/>
                </a:cxn>
                <a:cxn ang="0">
                  <a:pos x="189" y="28"/>
                </a:cxn>
                <a:cxn ang="0">
                  <a:pos x="172" y="93"/>
                </a:cxn>
                <a:cxn ang="0">
                  <a:pos x="161" y="48"/>
                </a:cxn>
                <a:cxn ang="0">
                  <a:pos x="143" y="131"/>
                </a:cxn>
                <a:cxn ang="0">
                  <a:pos x="115" y="0"/>
                </a:cxn>
                <a:cxn ang="0">
                  <a:pos x="97" y="86"/>
                </a:cxn>
                <a:cxn ang="0">
                  <a:pos x="0" y="86"/>
                </a:cxn>
                <a:cxn ang="0">
                  <a:pos x="7" y="97"/>
                </a:cxn>
                <a:cxn ang="0">
                  <a:pos x="106" y="97"/>
                </a:cxn>
                <a:cxn ang="0">
                  <a:pos x="115" y="54"/>
                </a:cxn>
                <a:cxn ang="0">
                  <a:pos x="142" y="183"/>
                </a:cxn>
                <a:cxn ang="0">
                  <a:pos x="162" y="98"/>
                </a:cxn>
                <a:cxn ang="0">
                  <a:pos x="171" y="140"/>
                </a:cxn>
                <a:cxn ang="0">
                  <a:pos x="190" y="70"/>
                </a:cxn>
                <a:cxn ang="0">
                  <a:pos x="197" y="97"/>
                </a:cxn>
                <a:cxn ang="0">
                  <a:pos x="305" y="97"/>
                </a:cxn>
                <a:cxn ang="0">
                  <a:pos x="313" y="86"/>
                </a:cxn>
                <a:cxn ang="0">
                  <a:pos x="206" y="86"/>
                </a:cxn>
              </a:cxnLst>
              <a:rect l="0" t="0" r="r" b="b"/>
              <a:pathLst>
                <a:path w="313" h="183">
                  <a:moveTo>
                    <a:pt x="206" y="86"/>
                  </a:moveTo>
                  <a:cubicBezTo>
                    <a:pt x="189" y="28"/>
                    <a:pt x="189" y="28"/>
                    <a:pt x="189" y="28"/>
                  </a:cubicBezTo>
                  <a:cubicBezTo>
                    <a:pt x="172" y="93"/>
                    <a:pt x="172" y="93"/>
                    <a:pt x="172" y="93"/>
                  </a:cubicBezTo>
                  <a:cubicBezTo>
                    <a:pt x="161" y="48"/>
                    <a:pt x="161" y="48"/>
                    <a:pt x="161" y="48"/>
                  </a:cubicBezTo>
                  <a:cubicBezTo>
                    <a:pt x="143" y="131"/>
                    <a:pt x="143" y="131"/>
                    <a:pt x="143" y="131"/>
                  </a:cubicBezTo>
                  <a:cubicBezTo>
                    <a:pt x="115" y="0"/>
                    <a:pt x="115" y="0"/>
                    <a:pt x="115" y="0"/>
                  </a:cubicBezTo>
                  <a:cubicBezTo>
                    <a:pt x="97" y="86"/>
                    <a:pt x="97" y="86"/>
                    <a:pt x="97" y="86"/>
                  </a:cubicBezTo>
                  <a:cubicBezTo>
                    <a:pt x="0" y="86"/>
                    <a:pt x="0" y="86"/>
                    <a:pt x="0" y="86"/>
                  </a:cubicBezTo>
                  <a:cubicBezTo>
                    <a:pt x="2" y="90"/>
                    <a:pt x="4" y="93"/>
                    <a:pt x="7" y="97"/>
                  </a:cubicBezTo>
                  <a:cubicBezTo>
                    <a:pt x="106" y="97"/>
                    <a:pt x="106" y="97"/>
                    <a:pt x="106" y="97"/>
                  </a:cubicBezTo>
                  <a:cubicBezTo>
                    <a:pt x="115" y="54"/>
                    <a:pt x="115" y="54"/>
                    <a:pt x="115" y="54"/>
                  </a:cubicBezTo>
                  <a:cubicBezTo>
                    <a:pt x="142" y="183"/>
                    <a:pt x="142" y="183"/>
                    <a:pt x="142" y="183"/>
                  </a:cubicBezTo>
                  <a:cubicBezTo>
                    <a:pt x="162" y="98"/>
                    <a:pt x="162" y="98"/>
                    <a:pt x="162" y="98"/>
                  </a:cubicBezTo>
                  <a:cubicBezTo>
                    <a:pt x="171" y="140"/>
                    <a:pt x="171" y="140"/>
                    <a:pt x="171" y="140"/>
                  </a:cubicBezTo>
                  <a:cubicBezTo>
                    <a:pt x="190" y="70"/>
                    <a:pt x="190" y="70"/>
                    <a:pt x="190" y="70"/>
                  </a:cubicBezTo>
                  <a:cubicBezTo>
                    <a:pt x="197" y="97"/>
                    <a:pt x="197" y="97"/>
                    <a:pt x="197" y="97"/>
                  </a:cubicBezTo>
                  <a:cubicBezTo>
                    <a:pt x="305" y="97"/>
                    <a:pt x="305" y="97"/>
                    <a:pt x="305" y="97"/>
                  </a:cubicBezTo>
                  <a:cubicBezTo>
                    <a:pt x="308" y="93"/>
                    <a:pt x="310" y="90"/>
                    <a:pt x="313" y="86"/>
                  </a:cubicBezTo>
                  <a:lnTo>
                    <a:pt x="206" y="86"/>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grpSp>
      <p:graphicFrame>
        <p:nvGraphicFramePr>
          <p:cNvPr id="14" name="Tableau 13">
            <a:extLst>
              <a:ext uri="{FF2B5EF4-FFF2-40B4-BE49-F238E27FC236}">
                <a16:creationId xmlns:a16="http://schemas.microsoft.com/office/drawing/2014/main" id="{98DE2EE9-38ED-3845-3F2E-D717E7052621}"/>
              </a:ext>
            </a:extLst>
          </p:cNvPr>
          <p:cNvGraphicFramePr>
            <a:graphicFrameLocks noGrp="1"/>
          </p:cNvGraphicFramePr>
          <p:nvPr>
            <p:extLst>
              <p:ext uri="{D42A27DB-BD31-4B8C-83A1-F6EECF244321}">
                <p14:modId xmlns:p14="http://schemas.microsoft.com/office/powerpoint/2010/main" val="3460573321"/>
              </p:ext>
            </p:extLst>
          </p:nvPr>
        </p:nvGraphicFramePr>
        <p:xfrm>
          <a:off x="9995" y="1782327"/>
          <a:ext cx="1592004" cy="411480"/>
        </p:xfrm>
        <a:graphic>
          <a:graphicData uri="http://schemas.openxmlformats.org/drawingml/2006/table">
            <a:tbl>
              <a:tblPr firstRow="1" bandRow="1">
                <a:tableStyleId>{5C22544A-7EE6-4342-B048-85BDC9FD1C3A}</a:tableStyleId>
              </a:tblPr>
              <a:tblGrid>
                <a:gridCol w="1592004">
                  <a:extLst>
                    <a:ext uri="{9D8B030D-6E8A-4147-A177-3AD203B41FA5}">
                      <a16:colId xmlns:a16="http://schemas.microsoft.com/office/drawing/2014/main" val="1778144427"/>
                    </a:ext>
                  </a:extLst>
                </a:gridCol>
              </a:tblGrid>
              <a:tr h="406400">
                <a:tc>
                  <a:txBody>
                    <a:bodyPr/>
                    <a:lstStyle/>
                    <a:p>
                      <a:pPr algn="ctr" fontAlgn="ctr"/>
                      <a:r>
                        <a:rPr lang="fr-FR" sz="1900" b="1" i="0" u="none" strike="noStrike" cap="none" noProof="0" dirty="0">
                          <a:solidFill>
                            <a:schemeClr val="bg1"/>
                          </a:solidFill>
                          <a:latin typeface="Fira Sans"/>
                          <a:ea typeface="+mn-ea"/>
                          <a:cs typeface="Calibri Light" panose="020F0302020204030204" pitchFamily="34" charset="0"/>
                          <a:sym typeface="Arial"/>
                        </a:rPr>
                        <a:t>% Oui</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B81179"/>
                    </a:solidFill>
                  </a:tcPr>
                </a:tc>
                <a:extLst>
                  <a:ext uri="{0D108BD9-81ED-4DB2-BD59-A6C34878D82A}">
                    <a16:rowId xmlns:a16="http://schemas.microsoft.com/office/drawing/2014/main" val="1673595827"/>
                  </a:ext>
                </a:extLst>
              </a:tr>
            </a:tbl>
          </a:graphicData>
        </a:graphic>
      </p:graphicFrame>
      <p:pic>
        <p:nvPicPr>
          <p:cNvPr id="18" name="Graphique 17" descr="Faire un zoom avant contour">
            <a:extLst>
              <a:ext uri="{FF2B5EF4-FFF2-40B4-BE49-F238E27FC236}">
                <a16:creationId xmlns:a16="http://schemas.microsoft.com/office/drawing/2014/main" id="{79FC6087-E8B6-761F-9C38-784946A3DB2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596422">
            <a:off x="92625" y="1063943"/>
            <a:ext cx="483260" cy="483260"/>
          </a:xfrm>
          <a:prstGeom prst="rect">
            <a:avLst/>
          </a:prstGeom>
        </p:spPr>
      </p:pic>
      <p:graphicFrame>
        <p:nvGraphicFramePr>
          <p:cNvPr id="13" name="Tableau 12">
            <a:extLst>
              <a:ext uri="{FF2B5EF4-FFF2-40B4-BE49-F238E27FC236}">
                <a16:creationId xmlns:a16="http://schemas.microsoft.com/office/drawing/2014/main" id="{8F3F1340-555E-9E97-7FB7-3AE4C96DEC5B}"/>
              </a:ext>
            </a:extLst>
          </p:cNvPr>
          <p:cNvGraphicFramePr>
            <a:graphicFrameLocks noGrp="1"/>
          </p:cNvGraphicFramePr>
          <p:nvPr>
            <p:extLst>
              <p:ext uri="{D42A27DB-BD31-4B8C-83A1-F6EECF244321}">
                <p14:modId xmlns:p14="http://schemas.microsoft.com/office/powerpoint/2010/main" val="2146047558"/>
              </p:ext>
            </p:extLst>
          </p:nvPr>
        </p:nvGraphicFramePr>
        <p:xfrm>
          <a:off x="4043665" y="6248048"/>
          <a:ext cx="3634176" cy="533400"/>
        </p:xfrm>
        <a:graphic>
          <a:graphicData uri="http://schemas.openxmlformats.org/drawingml/2006/table">
            <a:tbl>
              <a:tblPr firstRow="1" bandRow="1">
                <a:tableStyleId>{5C22544A-7EE6-4342-B048-85BDC9FD1C3A}</a:tableStyleId>
              </a:tblPr>
              <a:tblGrid>
                <a:gridCol w="1817088">
                  <a:extLst>
                    <a:ext uri="{9D8B030D-6E8A-4147-A177-3AD203B41FA5}">
                      <a16:colId xmlns:a16="http://schemas.microsoft.com/office/drawing/2014/main" val="1778144427"/>
                    </a:ext>
                  </a:extLst>
                </a:gridCol>
                <a:gridCol w="1817088">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à au moins un problème de santé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à au moins un problème de santé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9" name="Ellipse 18">
            <a:extLst>
              <a:ext uri="{FF2B5EF4-FFF2-40B4-BE49-F238E27FC236}">
                <a16:creationId xmlns:a16="http://schemas.microsoft.com/office/drawing/2014/main" id="{4109DFBD-9B7D-7C07-EC3F-D90D29D423EA}"/>
              </a:ext>
            </a:extLst>
          </p:cNvPr>
          <p:cNvSpPr/>
          <p:nvPr/>
        </p:nvSpPr>
        <p:spPr>
          <a:xfrm>
            <a:off x="3899665" y="6403766"/>
            <a:ext cx="144000" cy="141532"/>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20" name="Ellipse 19">
            <a:extLst>
              <a:ext uri="{FF2B5EF4-FFF2-40B4-BE49-F238E27FC236}">
                <a16:creationId xmlns:a16="http://schemas.microsoft.com/office/drawing/2014/main" id="{0724E32E-14C2-0D64-CB44-9DA1A6D8F9A7}"/>
              </a:ext>
            </a:extLst>
          </p:cNvPr>
          <p:cNvSpPr/>
          <p:nvPr/>
        </p:nvSpPr>
        <p:spPr>
          <a:xfrm>
            <a:off x="5788753" y="6403766"/>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graphicFrame>
        <p:nvGraphicFramePr>
          <p:cNvPr id="21" name="Tableau 20">
            <a:extLst>
              <a:ext uri="{FF2B5EF4-FFF2-40B4-BE49-F238E27FC236}">
                <a16:creationId xmlns:a16="http://schemas.microsoft.com/office/drawing/2014/main" id="{D2A3B5C4-B322-CE48-662B-BBAA31B91C5F}"/>
              </a:ext>
            </a:extLst>
          </p:cNvPr>
          <p:cNvGraphicFramePr>
            <a:graphicFrameLocks noGrp="1"/>
          </p:cNvGraphicFramePr>
          <p:nvPr/>
        </p:nvGraphicFramePr>
        <p:xfrm>
          <a:off x="766288" y="6251272"/>
          <a:ext cx="2781710" cy="533400"/>
        </p:xfrm>
        <a:graphic>
          <a:graphicData uri="http://schemas.openxmlformats.org/drawingml/2006/table">
            <a:tbl>
              <a:tblPr firstRow="1" bandRow="1">
                <a:tableStyleId>{5C22544A-7EE6-4342-B048-85BDC9FD1C3A}</a:tableStyleId>
              </a:tblPr>
              <a:tblGrid>
                <a:gridCol w="1390855">
                  <a:extLst>
                    <a:ext uri="{9D8B030D-6E8A-4147-A177-3AD203B41FA5}">
                      <a16:colId xmlns:a16="http://schemas.microsoft.com/office/drawing/2014/main" val="1778144427"/>
                    </a:ext>
                  </a:extLst>
                </a:gridCol>
                <a:gridCol w="1390855">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22" name="Ellipse 21">
            <a:extLst>
              <a:ext uri="{FF2B5EF4-FFF2-40B4-BE49-F238E27FC236}">
                <a16:creationId xmlns:a16="http://schemas.microsoft.com/office/drawing/2014/main" id="{730F53ED-DC8B-358D-0249-ADE78065C073}"/>
              </a:ext>
            </a:extLst>
          </p:cNvPr>
          <p:cNvSpPr/>
          <p:nvPr/>
        </p:nvSpPr>
        <p:spPr>
          <a:xfrm>
            <a:off x="731399" y="6403766"/>
            <a:ext cx="144000" cy="141532"/>
          </a:xfrm>
          <a:prstGeom prst="ellipse">
            <a:avLst/>
          </a:prstGeom>
          <a:noFill/>
          <a:ln w="19050">
            <a:solidFill>
              <a:srgbClr val="CAD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23" name="Ellipse 22">
            <a:extLst>
              <a:ext uri="{FF2B5EF4-FFF2-40B4-BE49-F238E27FC236}">
                <a16:creationId xmlns:a16="http://schemas.microsoft.com/office/drawing/2014/main" id="{0CB9CCA0-9303-81F3-B557-06C9BC75565C}"/>
              </a:ext>
            </a:extLst>
          </p:cNvPr>
          <p:cNvSpPr/>
          <p:nvPr/>
        </p:nvSpPr>
        <p:spPr>
          <a:xfrm>
            <a:off x="2097639" y="6403766"/>
            <a:ext cx="144000" cy="141532"/>
          </a:xfrm>
          <a:prstGeom prst="ellipse">
            <a:avLst/>
          </a:prstGeom>
          <a:noFill/>
          <a:ln w="19050">
            <a:solidFill>
              <a:srgbClr val="FFC1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24" name="Rectangle 23">
            <a:extLst>
              <a:ext uri="{FF2B5EF4-FFF2-40B4-BE49-F238E27FC236}">
                <a16:creationId xmlns:a16="http://schemas.microsoft.com/office/drawing/2014/main" id="{B4F3398C-C4F7-CE3F-1611-646F84587C96}"/>
              </a:ext>
            </a:extLst>
          </p:cNvPr>
          <p:cNvSpPr/>
          <p:nvPr/>
        </p:nvSpPr>
        <p:spPr>
          <a:xfrm>
            <a:off x="3025567" y="3704717"/>
            <a:ext cx="349692" cy="335723"/>
          </a:xfrm>
          <a:prstGeom prst="rect">
            <a:avLst/>
          </a:prstGeom>
          <a:noFill/>
          <a:ln>
            <a:solidFill>
              <a:srgbClr val="CAD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defRPr/>
            </a:pPr>
            <a:endParaRPr lang="en-GB" sz="2400" dirty="0">
              <a:solidFill>
                <a:srgbClr val="FFFFFF"/>
              </a:solidFill>
              <a:latin typeface="Arial"/>
            </a:endParaRPr>
          </a:p>
        </p:txBody>
      </p:sp>
      <p:sp>
        <p:nvSpPr>
          <p:cNvPr id="3" name="Google Shape;115;p17">
            <a:extLst>
              <a:ext uri="{FF2B5EF4-FFF2-40B4-BE49-F238E27FC236}">
                <a16:creationId xmlns:a16="http://schemas.microsoft.com/office/drawing/2014/main" id="{16585F6C-B9E6-D43B-0C02-134844E08388}"/>
              </a:ext>
            </a:extLst>
          </p:cNvPr>
          <p:cNvSpPr txBox="1"/>
          <p:nvPr/>
        </p:nvSpPr>
        <p:spPr>
          <a:xfrm>
            <a:off x="722681" y="-3316"/>
            <a:ext cx="10729200"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2133">
                <a:solidFill>
                  <a:srgbClr val="29193E"/>
                </a:solidFill>
                <a:latin typeface="Fira Sans ExtraBold"/>
                <a:ea typeface="Fira Sans ExtraBold"/>
                <a:cs typeface="Fira Sans ExtraBold"/>
                <a:sym typeface="Fira Sans ExtraBold"/>
              </a:rPr>
              <a:t>Parmi les femmes souffrant de problèmes de santé, celles qui présentent des troubles génito-urinaires, neurologiques ou des allergies ont reçu davantage d’informations médicales sur les questions d’hygiène liées au microbiote vaginal.  </a:t>
            </a:r>
          </a:p>
        </p:txBody>
      </p:sp>
      <p:sp>
        <p:nvSpPr>
          <p:cNvPr id="5" name="Google Shape;116;p17">
            <a:extLst>
              <a:ext uri="{FF2B5EF4-FFF2-40B4-BE49-F238E27FC236}">
                <a16:creationId xmlns:a16="http://schemas.microsoft.com/office/drawing/2014/main" id="{BD7C6E95-C9A6-38A1-73B0-808185AE5A13}"/>
              </a:ext>
            </a:extLst>
          </p:cNvPr>
          <p:cNvSpPr txBox="1"/>
          <p:nvPr/>
        </p:nvSpPr>
        <p:spPr>
          <a:xfrm>
            <a:off x="741016" y="1084860"/>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a:solidFill>
                  <a:srgbClr val="A59DAE"/>
                </a:solidFill>
                <a:latin typeface="Fira Sans"/>
                <a:ea typeface="Fira Sans"/>
                <a:cs typeface="Fira Sans"/>
                <a:sym typeface="Fira Sans"/>
              </a:rPr>
              <a:t>Et plus précisément, des professionnels de santé vous ont-ils parlé des points suivants ?</a:t>
            </a:r>
          </a:p>
          <a:p>
            <a:pPr defTabSz="1219170">
              <a:buClr>
                <a:srgbClr val="000000"/>
              </a:buClr>
              <a:defRPr/>
            </a:pPr>
            <a:r>
              <a:rPr lang="fr-FR" sz="1333" i="1">
                <a:solidFill>
                  <a:srgbClr val="A59DAE"/>
                </a:solidFill>
                <a:latin typeface="Fira Sans"/>
                <a:ea typeface="Fira Sans"/>
                <a:cs typeface="Fira Sans"/>
                <a:sym typeface="Fira Sans"/>
              </a:rPr>
              <a:t>Base : Femmes (n = 3 872)</a:t>
            </a:r>
          </a:p>
        </p:txBody>
      </p:sp>
    </p:spTree>
    <p:extLst>
      <p:ext uri="{BB962C8B-B14F-4D97-AF65-F5344CB8AC3E}">
        <p14:creationId xmlns:p14="http://schemas.microsoft.com/office/powerpoint/2010/main" val="31164188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22309C36-31DA-8FF7-0981-EAE0B8C121D2}"/>
            </a:ext>
          </a:extLst>
        </p:cNvPr>
        <p:cNvGrpSpPr/>
        <p:nvPr/>
      </p:nvGrpSpPr>
      <p:grpSpPr>
        <a:xfrm>
          <a:off x="0" y="0"/>
          <a:ext cx="0" cy="0"/>
          <a:chOff x="0" y="0"/>
          <a:chExt cx="0" cy="0"/>
        </a:xfrm>
      </p:grpSpPr>
      <p:sp>
        <p:nvSpPr>
          <p:cNvPr id="115" name="Google Shape;115;p17">
            <a:extLst>
              <a:ext uri="{FF2B5EF4-FFF2-40B4-BE49-F238E27FC236}">
                <a16:creationId xmlns:a16="http://schemas.microsoft.com/office/drawing/2014/main" id="{C25F1381-6964-7D88-DD0B-271A53647A02}"/>
              </a:ext>
            </a:extLst>
          </p:cNvPr>
          <p:cNvSpPr txBox="1"/>
          <p:nvPr/>
        </p:nvSpPr>
        <p:spPr>
          <a:xfrm>
            <a:off x="731399" y="251147"/>
            <a:ext cx="10980119" cy="492400"/>
          </a:xfrm>
          <a:prstGeom prst="rect">
            <a:avLst/>
          </a:prstGeom>
          <a:noFill/>
          <a:ln>
            <a:noFill/>
          </a:ln>
        </p:spPr>
        <p:txBody>
          <a:bodyPr spcFirstLastPara="1" wrap="square" lIns="0" tIns="96000" rIns="0" bIns="96000" anchor="t" anchorCtr="0">
            <a:noAutofit/>
          </a:bodyPr>
          <a:lstStyle/>
          <a:p>
            <a:pPr defTabSz="1219170">
              <a:defRPr/>
            </a:pPr>
            <a:r>
              <a:rPr lang="fr-FR" sz="2000" dirty="0">
                <a:solidFill>
                  <a:srgbClr val="29193E"/>
                </a:solidFill>
                <a:latin typeface="Fira Sans ExtraBold"/>
                <a:ea typeface="Fira Sans ExtraBold"/>
                <a:cs typeface="Fira Sans ExtraBold"/>
                <a:sym typeface="Fira Sans ExtraBold"/>
              </a:rPr>
              <a:t>Parler de questions liées à la santé intime peut être difficile pour une minorité de femmes, mais celles-ci représentent tout de même une part importante de la population féminine.</a:t>
            </a:r>
          </a:p>
        </p:txBody>
      </p:sp>
      <p:sp>
        <p:nvSpPr>
          <p:cNvPr id="116" name="Google Shape;116;p17">
            <a:extLst>
              <a:ext uri="{FF2B5EF4-FFF2-40B4-BE49-F238E27FC236}">
                <a16:creationId xmlns:a16="http://schemas.microsoft.com/office/drawing/2014/main" id="{F4D92878-A4A1-495E-78A4-326D1B036C32}"/>
              </a:ext>
            </a:extLst>
          </p:cNvPr>
          <p:cNvSpPr txBox="1"/>
          <p:nvPr/>
        </p:nvSpPr>
        <p:spPr>
          <a:xfrm>
            <a:off x="731400" y="1082275"/>
            <a:ext cx="10729200" cy="244800"/>
          </a:xfrm>
          <a:prstGeom prst="rect">
            <a:avLst/>
          </a:prstGeom>
          <a:noFill/>
          <a:ln>
            <a:noFill/>
          </a:ln>
        </p:spPr>
        <p:txBody>
          <a:bodyPr spcFirstLastPara="1" wrap="square" lIns="0" tIns="0" rIns="0" bIns="0" anchor="t" anchorCtr="0">
            <a:noAutofit/>
          </a:bodyPr>
          <a:lstStyle/>
          <a:p>
            <a:pPr defTabSz="1219170">
              <a:defRPr/>
            </a:pPr>
            <a:r>
              <a:rPr lang="fr-FR" sz="1100" i="1" dirty="0">
                <a:solidFill>
                  <a:srgbClr val="A59DAE"/>
                </a:solidFill>
                <a:latin typeface="Fira Sans"/>
                <a:ea typeface="Fira Sans"/>
                <a:cs typeface="Fira Sans"/>
                <a:sym typeface="Fira Sans"/>
              </a:rPr>
              <a:t>Dans quelle mesure vous sentez-vous à l’aise pour aborder, ou seriez-vous prête à aborder, les problèmes de santé intime suivants avec des professionnels de santé ?</a:t>
            </a:r>
          </a:p>
          <a:p>
            <a:pPr defTabSz="1219170">
              <a:defRPr/>
            </a:pPr>
            <a:r>
              <a:rPr lang="fr-FR" sz="1333" i="1" dirty="0">
                <a:solidFill>
                  <a:srgbClr val="A59DAE"/>
                </a:solidFill>
                <a:latin typeface="Fira Sans"/>
                <a:ea typeface="Fira Sans"/>
                <a:cs typeface="Fira Sans"/>
                <a:sym typeface="Fira Sans"/>
              </a:rPr>
              <a:t>Base : Femmes (n = 3 872)</a:t>
            </a:r>
          </a:p>
          <a:p>
            <a:pPr defTabSz="1219170">
              <a:defRPr/>
            </a:pPr>
            <a:endParaRPr lang="en-GB" sz="1333" i="1" dirty="0">
              <a:solidFill>
                <a:srgbClr val="A59DAE"/>
              </a:solidFill>
              <a:latin typeface="Fira Sans"/>
              <a:ea typeface="Fira Sans"/>
              <a:cs typeface="Fira Sans"/>
              <a:sym typeface="Fira Sans"/>
            </a:endParaRPr>
          </a:p>
          <a:p>
            <a:pPr defTabSz="1219170">
              <a:defRPr/>
            </a:pPr>
            <a:endParaRPr lang="en-GB" sz="1333" i="1" dirty="0">
              <a:solidFill>
                <a:srgbClr val="A59DAE"/>
              </a:solidFill>
              <a:latin typeface="Fira Sans"/>
              <a:ea typeface="Fira Sans"/>
              <a:cs typeface="Fira Sans"/>
              <a:sym typeface="Fira Sans"/>
            </a:endParaRPr>
          </a:p>
          <a:p>
            <a:pPr defTabSz="1219170">
              <a:defRPr/>
            </a:pPr>
            <a:endParaRPr lang="en-GB" sz="1333" i="1" dirty="0">
              <a:solidFill>
                <a:srgbClr val="A59DAE"/>
              </a:solidFill>
              <a:latin typeface="Fira Sans"/>
              <a:ea typeface="Fira Sans"/>
              <a:cs typeface="Fira Sans"/>
              <a:sym typeface="Fira Sans"/>
            </a:endParaRPr>
          </a:p>
        </p:txBody>
      </p:sp>
      <p:graphicFrame>
        <p:nvGraphicFramePr>
          <p:cNvPr id="14" name="Graphique 13">
            <a:extLst>
              <a:ext uri="{FF2B5EF4-FFF2-40B4-BE49-F238E27FC236}">
                <a16:creationId xmlns:a16="http://schemas.microsoft.com/office/drawing/2014/main" id="{A4CC738A-5E70-E9BF-B5F3-00278CCA7E4C}"/>
              </a:ext>
            </a:extLst>
          </p:cNvPr>
          <p:cNvGraphicFramePr/>
          <p:nvPr>
            <p:extLst>
              <p:ext uri="{D42A27DB-BD31-4B8C-83A1-F6EECF244321}">
                <p14:modId xmlns:p14="http://schemas.microsoft.com/office/powerpoint/2010/main" val="2312212705"/>
              </p:ext>
            </p:extLst>
          </p:nvPr>
        </p:nvGraphicFramePr>
        <p:xfrm>
          <a:off x="2079151" y="2320769"/>
          <a:ext cx="6825293" cy="30588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Tableau 14">
            <a:extLst>
              <a:ext uri="{FF2B5EF4-FFF2-40B4-BE49-F238E27FC236}">
                <a16:creationId xmlns:a16="http://schemas.microsoft.com/office/drawing/2014/main" id="{7F760D35-7CF8-60A9-C433-5F040CE04DD9}"/>
              </a:ext>
            </a:extLst>
          </p:cNvPr>
          <p:cNvGraphicFramePr>
            <a:graphicFrameLocks noGrp="1"/>
          </p:cNvGraphicFramePr>
          <p:nvPr/>
        </p:nvGraphicFramePr>
        <p:xfrm>
          <a:off x="409406" y="2409395"/>
          <a:ext cx="3948524" cy="2808000"/>
        </p:xfrm>
        <a:graphic>
          <a:graphicData uri="http://schemas.openxmlformats.org/drawingml/2006/table">
            <a:tbl>
              <a:tblPr>
                <a:tableStyleId>{5C22544A-7EE6-4342-B048-85BDC9FD1C3A}</a:tableStyleId>
              </a:tblPr>
              <a:tblGrid>
                <a:gridCol w="3948524">
                  <a:extLst>
                    <a:ext uri="{9D8B030D-6E8A-4147-A177-3AD203B41FA5}">
                      <a16:colId xmlns:a16="http://schemas.microsoft.com/office/drawing/2014/main" val="3347426777"/>
                    </a:ext>
                  </a:extLst>
                </a:gridCol>
              </a:tblGrid>
              <a:tr h="936000">
                <a:tc>
                  <a:txBody>
                    <a:bodyPr/>
                    <a:lstStyle/>
                    <a:p>
                      <a:pPr algn="r" rtl="0" fontAlgn="ctr"/>
                      <a:r>
                        <a:rPr lang="fr-FR" sz="1300" b="0" i="0" u="none" strike="noStrike" noProof="0">
                          <a:solidFill>
                            <a:srgbClr val="29193E"/>
                          </a:solidFill>
                          <a:effectLst/>
                          <a:latin typeface="Fira Sans" panose="020B0503050000020004" pitchFamily="34" charset="0"/>
                        </a:rPr>
                        <a:t>Infections urinaires ou à levures, telles que la cystite, l’urétrite, la vaginose bactérienne, la vaginite, la mycose</a:t>
                      </a:r>
                    </a:p>
                  </a:txBody>
                  <a:tcPr marL="10160" marR="10160" marT="1016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84219406"/>
                  </a:ext>
                </a:extLst>
              </a:tr>
              <a:tr h="936000">
                <a:tc>
                  <a:txBody>
                    <a:bodyPr/>
                    <a:lstStyle/>
                    <a:p>
                      <a:pPr algn="r" rtl="0" fontAlgn="ctr"/>
                      <a:r>
                        <a:rPr lang="fr-FR" sz="1300" b="0" i="0" u="none" strike="noStrike" noProof="0">
                          <a:solidFill>
                            <a:srgbClr val="29193E"/>
                          </a:solidFill>
                          <a:effectLst/>
                          <a:latin typeface="Fira Sans" panose="020B0503050000020004" pitchFamily="34" charset="0"/>
                        </a:rPr>
                        <a:t>Sécheresse vaginale</a:t>
                      </a:r>
                    </a:p>
                  </a:txBody>
                  <a:tcPr marL="10160" marR="10160" marT="1016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3030941"/>
                  </a:ext>
                </a:extLst>
              </a:tr>
              <a:tr h="936000">
                <a:tc>
                  <a:txBody>
                    <a:bodyPr/>
                    <a:lstStyle/>
                    <a:p>
                      <a:pPr algn="r" rtl="0" fontAlgn="ctr"/>
                      <a:r>
                        <a:rPr lang="fr-FR" sz="1300" b="0" i="0" u="none" strike="noStrike" noProof="0">
                          <a:solidFill>
                            <a:srgbClr val="29193E"/>
                          </a:solidFill>
                          <a:effectLst/>
                          <a:latin typeface="Fira Sans" panose="020B0503050000020004" pitchFamily="34" charset="0"/>
                        </a:rPr>
                        <a:t>Inconfort sexuel</a:t>
                      </a:r>
                    </a:p>
                  </a:txBody>
                  <a:tcPr marL="10160" marR="10160" marT="1016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34592722"/>
                  </a:ext>
                </a:extLst>
              </a:tr>
            </a:tbl>
          </a:graphicData>
        </a:graphic>
      </p:graphicFrame>
      <p:graphicFrame>
        <p:nvGraphicFramePr>
          <p:cNvPr id="16" name="Tableau 15">
            <a:extLst>
              <a:ext uri="{FF2B5EF4-FFF2-40B4-BE49-F238E27FC236}">
                <a16:creationId xmlns:a16="http://schemas.microsoft.com/office/drawing/2014/main" id="{C584C8B8-6FF6-D543-12F0-ECA57DD25056}"/>
              </a:ext>
            </a:extLst>
          </p:cNvPr>
          <p:cNvGraphicFramePr>
            <a:graphicFrameLocks noGrp="1"/>
          </p:cNvGraphicFramePr>
          <p:nvPr>
            <p:extLst>
              <p:ext uri="{D42A27DB-BD31-4B8C-83A1-F6EECF244321}">
                <p14:modId xmlns:p14="http://schemas.microsoft.com/office/powerpoint/2010/main" val="4124349417"/>
              </p:ext>
            </p:extLst>
          </p:nvPr>
        </p:nvGraphicFramePr>
        <p:xfrm>
          <a:off x="4098789" y="5552285"/>
          <a:ext cx="6629404" cy="432000"/>
        </p:xfrm>
        <a:graphic>
          <a:graphicData uri="http://schemas.openxmlformats.org/drawingml/2006/table">
            <a:tbl>
              <a:tblPr firstRow="1" bandRow="1">
                <a:tableStyleId>{5C22544A-7EE6-4342-B048-85BDC9FD1C3A}</a:tableStyleId>
              </a:tblPr>
              <a:tblGrid>
                <a:gridCol w="1657351">
                  <a:extLst>
                    <a:ext uri="{9D8B030D-6E8A-4147-A177-3AD203B41FA5}">
                      <a16:colId xmlns:a16="http://schemas.microsoft.com/office/drawing/2014/main" val="1778144427"/>
                    </a:ext>
                  </a:extLst>
                </a:gridCol>
                <a:gridCol w="1657351">
                  <a:extLst>
                    <a:ext uri="{9D8B030D-6E8A-4147-A177-3AD203B41FA5}">
                      <a16:colId xmlns:a16="http://schemas.microsoft.com/office/drawing/2014/main" val="663113065"/>
                    </a:ext>
                  </a:extLst>
                </a:gridCol>
                <a:gridCol w="1657351">
                  <a:extLst>
                    <a:ext uri="{9D8B030D-6E8A-4147-A177-3AD203B41FA5}">
                      <a16:colId xmlns:a16="http://schemas.microsoft.com/office/drawing/2014/main" val="1433875209"/>
                    </a:ext>
                  </a:extLst>
                </a:gridCol>
                <a:gridCol w="1657351">
                  <a:extLst>
                    <a:ext uri="{9D8B030D-6E8A-4147-A177-3AD203B41FA5}">
                      <a16:colId xmlns:a16="http://schemas.microsoft.com/office/drawing/2014/main" val="2108411334"/>
                    </a:ext>
                  </a:extLst>
                </a:gridCol>
              </a:tblGrid>
              <a:tr h="432000">
                <a:tc>
                  <a:txBody>
                    <a:bodyPr/>
                    <a:lstStyle/>
                    <a:p>
                      <a:pPr algn="ctr"/>
                      <a:r>
                        <a:rPr lang="fr-FR" sz="1200" b="0" i="0" u="none" strike="noStrike" cap="none" noProof="0">
                          <a:solidFill>
                            <a:srgbClr val="29193E"/>
                          </a:solidFill>
                          <a:latin typeface="Fira Sans SemiBold" panose="020B0604020202020204" pitchFamily="34" charset="0"/>
                          <a:ea typeface="+mn-ea"/>
                          <a:cs typeface="Calibri Light" panose="020F0302020204030204" pitchFamily="34" charset="0"/>
                          <a:sym typeface="Arial"/>
                        </a:rPr>
                        <a:t>Très facile</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i="0" u="none" strike="noStrike" cap="none" noProof="0">
                          <a:solidFill>
                            <a:srgbClr val="29193E"/>
                          </a:solidFill>
                          <a:latin typeface="Fira Sans SemiBold" panose="020B0604020202020204" pitchFamily="34" charset="0"/>
                          <a:ea typeface="+mn-ea"/>
                          <a:cs typeface="Calibri Light" panose="020F0302020204030204" pitchFamily="34" charset="0"/>
                          <a:sym typeface="Arial"/>
                        </a:rPr>
                        <a:t>Assez facile</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i="0" u="none" strike="noStrike" cap="none" noProof="0">
                          <a:solidFill>
                            <a:srgbClr val="29193E"/>
                          </a:solidFill>
                          <a:latin typeface="Fira Sans SemiBold" panose="020B0604020202020204" pitchFamily="34" charset="0"/>
                          <a:ea typeface="+mn-ea"/>
                          <a:cs typeface="Calibri Light" panose="020F0302020204030204" pitchFamily="34" charset="0"/>
                          <a:sym typeface="Arial"/>
                        </a:rPr>
                        <a:t>Assez difficile</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i="0" u="none" strike="noStrike" cap="none" noProof="0" dirty="0">
                          <a:solidFill>
                            <a:srgbClr val="29193E"/>
                          </a:solidFill>
                          <a:latin typeface="Fira Sans SemiBold" panose="020B0604020202020204" pitchFamily="34" charset="0"/>
                          <a:ea typeface="+mn-ea"/>
                          <a:cs typeface="Calibri Light" panose="020F0302020204030204" pitchFamily="34" charset="0"/>
                          <a:sym typeface="Arial"/>
                        </a:rPr>
                        <a:t>Pas facile du tout</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7" name="Ellipse 16">
            <a:extLst>
              <a:ext uri="{FF2B5EF4-FFF2-40B4-BE49-F238E27FC236}">
                <a16:creationId xmlns:a16="http://schemas.microsoft.com/office/drawing/2014/main" id="{6D4983ED-8977-915C-65D6-188A9C13F46F}"/>
              </a:ext>
            </a:extLst>
          </p:cNvPr>
          <p:cNvSpPr/>
          <p:nvPr/>
        </p:nvSpPr>
        <p:spPr>
          <a:xfrm>
            <a:off x="4235448" y="5672285"/>
            <a:ext cx="192000" cy="192000"/>
          </a:xfrm>
          <a:prstGeom prst="ellipse">
            <a:avLst/>
          </a:prstGeom>
          <a:solidFill>
            <a:srgbClr val="B51A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8" name="Ellipse 17">
            <a:extLst>
              <a:ext uri="{FF2B5EF4-FFF2-40B4-BE49-F238E27FC236}">
                <a16:creationId xmlns:a16="http://schemas.microsoft.com/office/drawing/2014/main" id="{49AB089C-BC00-DEE2-D809-142C5E5026C1}"/>
              </a:ext>
            </a:extLst>
          </p:cNvPr>
          <p:cNvSpPr/>
          <p:nvPr/>
        </p:nvSpPr>
        <p:spPr>
          <a:xfrm>
            <a:off x="5805596" y="5679725"/>
            <a:ext cx="192000" cy="192000"/>
          </a:xfrm>
          <a:prstGeom prst="ellipse">
            <a:avLst/>
          </a:prstGeom>
          <a:solidFill>
            <a:srgbClr val="D68C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9" name="Ellipse 18">
            <a:extLst>
              <a:ext uri="{FF2B5EF4-FFF2-40B4-BE49-F238E27FC236}">
                <a16:creationId xmlns:a16="http://schemas.microsoft.com/office/drawing/2014/main" id="{66810538-EDF7-962C-0FED-D5AE65C36E70}"/>
              </a:ext>
            </a:extLst>
          </p:cNvPr>
          <p:cNvSpPr/>
          <p:nvPr/>
        </p:nvSpPr>
        <p:spPr>
          <a:xfrm>
            <a:off x="9021752" y="5672285"/>
            <a:ext cx="192000" cy="192000"/>
          </a:xfrm>
          <a:prstGeom prst="ellipse">
            <a:avLst/>
          </a:prstGeom>
          <a:solidFill>
            <a:srgbClr val="3B2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graphicFrame>
        <p:nvGraphicFramePr>
          <p:cNvPr id="20" name="Tableau 19">
            <a:extLst>
              <a:ext uri="{FF2B5EF4-FFF2-40B4-BE49-F238E27FC236}">
                <a16:creationId xmlns:a16="http://schemas.microsoft.com/office/drawing/2014/main" id="{FB29F0A5-8D54-99B6-BA86-DF56D71EC650}"/>
              </a:ext>
            </a:extLst>
          </p:cNvPr>
          <p:cNvGraphicFramePr>
            <a:graphicFrameLocks noGrp="1"/>
          </p:cNvGraphicFramePr>
          <p:nvPr/>
        </p:nvGraphicFramePr>
        <p:xfrm>
          <a:off x="8246254" y="1888769"/>
          <a:ext cx="2246077" cy="432000"/>
        </p:xfrm>
        <a:graphic>
          <a:graphicData uri="http://schemas.openxmlformats.org/drawingml/2006/table">
            <a:tbl>
              <a:tblPr firstRow="1" bandRow="1">
                <a:tableStyleId>{5C22544A-7EE6-4342-B048-85BDC9FD1C3A}</a:tableStyleId>
              </a:tblPr>
              <a:tblGrid>
                <a:gridCol w="2246077">
                  <a:extLst>
                    <a:ext uri="{9D8B030D-6E8A-4147-A177-3AD203B41FA5}">
                      <a16:colId xmlns:a16="http://schemas.microsoft.com/office/drawing/2014/main" val="1778144427"/>
                    </a:ext>
                  </a:extLst>
                </a:gridCol>
              </a:tblGrid>
              <a:tr h="432000">
                <a:tc>
                  <a:txBody>
                    <a:bodyPr/>
                    <a:lstStyle/>
                    <a:p>
                      <a:pPr algn="ctr" fontAlgn="ctr"/>
                      <a:r>
                        <a:rPr lang="fr-FR" sz="1900" b="1" i="0" u="none" strike="noStrike" cap="none" noProof="0">
                          <a:solidFill>
                            <a:srgbClr val="B81179"/>
                          </a:solidFill>
                          <a:latin typeface="Fira Sans"/>
                          <a:ea typeface="+mn-ea"/>
                          <a:cs typeface="Calibri Light" panose="020F0302020204030204" pitchFamily="34" charset="0"/>
                          <a:sym typeface="Arial"/>
                        </a:rPr>
                        <a:t>% de facilité</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graphicFrame>
        <p:nvGraphicFramePr>
          <p:cNvPr id="21" name="Tableau 16">
            <a:extLst>
              <a:ext uri="{FF2B5EF4-FFF2-40B4-BE49-F238E27FC236}">
                <a16:creationId xmlns:a16="http://schemas.microsoft.com/office/drawing/2014/main" id="{7FD12D1B-FE75-5125-8A93-582DC2EF890D}"/>
              </a:ext>
            </a:extLst>
          </p:cNvPr>
          <p:cNvGraphicFramePr>
            <a:graphicFrameLocks noGrp="1"/>
          </p:cNvGraphicFramePr>
          <p:nvPr/>
        </p:nvGraphicFramePr>
        <p:xfrm>
          <a:off x="9074977" y="2409395"/>
          <a:ext cx="756481" cy="2808000"/>
        </p:xfrm>
        <a:graphic>
          <a:graphicData uri="http://schemas.openxmlformats.org/drawingml/2006/table">
            <a:tbl>
              <a:tblPr firstRow="1" bandRow="1">
                <a:tableStyleId>{2D5ABB26-0587-4C30-8999-92F81FD0307C}</a:tableStyleId>
              </a:tblPr>
              <a:tblGrid>
                <a:gridCol w="756481">
                  <a:extLst>
                    <a:ext uri="{9D8B030D-6E8A-4147-A177-3AD203B41FA5}">
                      <a16:colId xmlns:a16="http://schemas.microsoft.com/office/drawing/2014/main" val="2695830627"/>
                    </a:ext>
                  </a:extLst>
                </a:gridCol>
              </a:tblGrid>
              <a:tr h="936000">
                <a:tc>
                  <a:txBody>
                    <a:bodyPr/>
                    <a:lstStyle/>
                    <a:p>
                      <a:pPr algn="ctr" fontAlgn="ctr"/>
                      <a:r>
                        <a:rPr lang="fr-FR" sz="1600" b="1" i="0" u="none" strike="noStrike" cap="none" noProof="0">
                          <a:solidFill>
                            <a:srgbClr val="B81179"/>
                          </a:solidFill>
                          <a:effectLst/>
                          <a:latin typeface="Fira Sans" panose="020B0503050000020004" pitchFamily="34" charset="0"/>
                          <a:ea typeface="+mn-ea"/>
                          <a:cs typeface="Calibri" panose="020F0502020204030204" pitchFamily="34" charset="0"/>
                          <a:sym typeface="Arial"/>
                        </a:rPr>
                        <a:t>77</a:t>
                      </a:r>
                    </a:p>
                  </a:txBody>
                  <a:tcPr marL="10160" marR="10160" marT="10160" marB="0" anchor="ctr"/>
                </a:tc>
                <a:extLst>
                  <a:ext uri="{0D108BD9-81ED-4DB2-BD59-A6C34878D82A}">
                    <a16:rowId xmlns:a16="http://schemas.microsoft.com/office/drawing/2014/main" val="3012727223"/>
                  </a:ext>
                </a:extLst>
              </a:tr>
              <a:tr h="936000">
                <a:tc>
                  <a:txBody>
                    <a:bodyPr/>
                    <a:lstStyle/>
                    <a:p>
                      <a:pPr algn="ctr" fontAlgn="ctr"/>
                      <a:r>
                        <a:rPr kumimoji="0" lang="fr-FR" sz="1600" b="1" i="0" u="none" strike="noStrike" cap="none" normalizeH="0" baseline="0" noProof="0">
                          <a:ln>
                            <a:noFill/>
                          </a:ln>
                          <a:solidFill>
                            <a:srgbClr val="B81179"/>
                          </a:solidFill>
                          <a:effectLst/>
                          <a:uLnTx/>
                          <a:uFillTx/>
                          <a:latin typeface="Fira Sans" panose="020B0503050000020004" pitchFamily="34" charset="0"/>
                          <a:ea typeface="+mn-ea"/>
                          <a:cs typeface="Calibri" panose="020F0502020204030204" pitchFamily="34" charset="0"/>
                          <a:sym typeface="Arial"/>
                        </a:rPr>
                        <a:t>69</a:t>
                      </a:r>
                    </a:p>
                  </a:txBody>
                  <a:tcPr marL="10160" marR="10160" marT="10160" marB="0" anchor="ctr"/>
                </a:tc>
                <a:extLst>
                  <a:ext uri="{0D108BD9-81ED-4DB2-BD59-A6C34878D82A}">
                    <a16:rowId xmlns:a16="http://schemas.microsoft.com/office/drawing/2014/main" val="430340148"/>
                  </a:ext>
                </a:extLst>
              </a:tr>
              <a:tr h="936000">
                <a:tc>
                  <a:txBody>
                    <a:bodyPr/>
                    <a:lstStyle/>
                    <a:p>
                      <a:pPr algn="ctr" fontAlgn="ctr"/>
                      <a:r>
                        <a:rPr kumimoji="0" lang="fr-FR" sz="1600" b="1" i="0" u="none" strike="noStrike" cap="none" normalizeH="0" baseline="0" noProof="0">
                          <a:ln>
                            <a:noFill/>
                          </a:ln>
                          <a:solidFill>
                            <a:srgbClr val="B81179"/>
                          </a:solidFill>
                          <a:effectLst/>
                          <a:uLnTx/>
                          <a:uFillTx/>
                          <a:latin typeface="Fira Sans" panose="020B0503050000020004" pitchFamily="34" charset="0"/>
                          <a:ea typeface="+mn-ea"/>
                          <a:cs typeface="Calibri" panose="020F0502020204030204" pitchFamily="34" charset="0"/>
                          <a:sym typeface="Arial"/>
                        </a:rPr>
                        <a:t>59</a:t>
                      </a:r>
                    </a:p>
                  </a:txBody>
                  <a:tcPr marL="10160" marR="10160" marT="10160" marB="0" anchor="ctr"/>
                </a:tc>
                <a:extLst>
                  <a:ext uri="{0D108BD9-81ED-4DB2-BD59-A6C34878D82A}">
                    <a16:rowId xmlns:a16="http://schemas.microsoft.com/office/drawing/2014/main" val="2667369338"/>
                  </a:ext>
                </a:extLst>
              </a:tr>
            </a:tbl>
          </a:graphicData>
        </a:graphic>
      </p:graphicFrame>
      <p:pic>
        <p:nvPicPr>
          <p:cNvPr id="9" name="Graphique 8" descr="Globe terrestre : Europe et Afrique">
            <a:extLst>
              <a:ext uri="{FF2B5EF4-FFF2-40B4-BE49-F238E27FC236}">
                <a16:creationId xmlns:a16="http://schemas.microsoft.com/office/drawing/2014/main" id="{E8EC89B3-D073-ACAC-3766-F04A99FFA9B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683" y="1030743"/>
            <a:ext cx="568443" cy="568443"/>
          </a:xfrm>
          <a:prstGeom prst="rect">
            <a:avLst/>
          </a:prstGeom>
        </p:spPr>
      </p:pic>
      <p:sp>
        <p:nvSpPr>
          <p:cNvPr id="4" name="Ellipse 3">
            <a:extLst>
              <a:ext uri="{FF2B5EF4-FFF2-40B4-BE49-F238E27FC236}">
                <a16:creationId xmlns:a16="http://schemas.microsoft.com/office/drawing/2014/main" id="{E0C035D9-5F35-B41C-078E-9FF087EC26B4}"/>
              </a:ext>
            </a:extLst>
          </p:cNvPr>
          <p:cNvSpPr/>
          <p:nvPr/>
        </p:nvSpPr>
        <p:spPr>
          <a:xfrm>
            <a:off x="7407405" y="5670706"/>
            <a:ext cx="192000" cy="192000"/>
          </a:xfrm>
          <a:prstGeom prst="ellipse">
            <a:avLst/>
          </a:prstGeom>
          <a:solidFill>
            <a:srgbClr val="7F6F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graphicFrame>
        <p:nvGraphicFramePr>
          <p:cNvPr id="3" name="Tableau 2">
            <a:extLst>
              <a:ext uri="{FF2B5EF4-FFF2-40B4-BE49-F238E27FC236}">
                <a16:creationId xmlns:a16="http://schemas.microsoft.com/office/drawing/2014/main" id="{9C10DE85-9EBB-174A-AA4C-CEDD8CF6CC40}"/>
              </a:ext>
            </a:extLst>
          </p:cNvPr>
          <p:cNvGraphicFramePr>
            <a:graphicFrameLocks noGrp="1"/>
          </p:cNvGraphicFramePr>
          <p:nvPr>
            <p:extLst>
              <p:ext uri="{D42A27DB-BD31-4B8C-83A1-F6EECF244321}">
                <p14:modId xmlns:p14="http://schemas.microsoft.com/office/powerpoint/2010/main" val="211174748"/>
              </p:ext>
            </p:extLst>
          </p:nvPr>
        </p:nvGraphicFramePr>
        <p:xfrm>
          <a:off x="9648320" y="1888769"/>
          <a:ext cx="2246077" cy="432000"/>
        </p:xfrm>
        <a:graphic>
          <a:graphicData uri="http://schemas.openxmlformats.org/drawingml/2006/table">
            <a:tbl>
              <a:tblPr firstRow="1" bandRow="1">
                <a:tableStyleId>{5C22544A-7EE6-4342-B048-85BDC9FD1C3A}</a:tableStyleId>
              </a:tblPr>
              <a:tblGrid>
                <a:gridCol w="2246077">
                  <a:extLst>
                    <a:ext uri="{9D8B030D-6E8A-4147-A177-3AD203B41FA5}">
                      <a16:colId xmlns:a16="http://schemas.microsoft.com/office/drawing/2014/main" val="1778144427"/>
                    </a:ext>
                  </a:extLst>
                </a:gridCol>
              </a:tblGrid>
              <a:tr h="432000">
                <a:tc>
                  <a:txBody>
                    <a:bodyPr/>
                    <a:lstStyle/>
                    <a:p>
                      <a:pPr algn="ctr" fontAlgn="ctr"/>
                      <a:r>
                        <a:rPr lang="fr-FR" sz="1900" b="1" i="0" u="none" strike="noStrike" cap="none" noProof="0" dirty="0">
                          <a:solidFill>
                            <a:srgbClr val="29193E"/>
                          </a:solidFill>
                          <a:latin typeface="Fira Sans"/>
                          <a:ea typeface="+mn-ea"/>
                          <a:cs typeface="Calibri Light" panose="020F0302020204030204" pitchFamily="34" charset="0"/>
                          <a:sym typeface="Arial"/>
                        </a:rPr>
                        <a:t>% Difficile</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graphicFrame>
        <p:nvGraphicFramePr>
          <p:cNvPr id="6" name="Tableau 16">
            <a:extLst>
              <a:ext uri="{FF2B5EF4-FFF2-40B4-BE49-F238E27FC236}">
                <a16:creationId xmlns:a16="http://schemas.microsoft.com/office/drawing/2014/main" id="{1132FF1D-ECB1-4702-3267-6CF4C8EF354E}"/>
              </a:ext>
            </a:extLst>
          </p:cNvPr>
          <p:cNvGraphicFramePr>
            <a:graphicFrameLocks noGrp="1"/>
          </p:cNvGraphicFramePr>
          <p:nvPr>
            <p:extLst>
              <p:ext uri="{D42A27DB-BD31-4B8C-83A1-F6EECF244321}">
                <p14:modId xmlns:p14="http://schemas.microsoft.com/office/powerpoint/2010/main" val="4100007909"/>
              </p:ext>
            </p:extLst>
          </p:nvPr>
        </p:nvGraphicFramePr>
        <p:xfrm>
          <a:off x="10393117" y="2395630"/>
          <a:ext cx="756481" cy="2808000"/>
        </p:xfrm>
        <a:graphic>
          <a:graphicData uri="http://schemas.openxmlformats.org/drawingml/2006/table">
            <a:tbl>
              <a:tblPr firstRow="1" bandRow="1">
                <a:tableStyleId>{2D5ABB26-0587-4C30-8999-92F81FD0307C}</a:tableStyleId>
              </a:tblPr>
              <a:tblGrid>
                <a:gridCol w="756481">
                  <a:extLst>
                    <a:ext uri="{9D8B030D-6E8A-4147-A177-3AD203B41FA5}">
                      <a16:colId xmlns:a16="http://schemas.microsoft.com/office/drawing/2014/main" val="2695830627"/>
                    </a:ext>
                  </a:extLst>
                </a:gridCol>
              </a:tblGrid>
              <a:tr h="936000">
                <a:tc>
                  <a:txBody>
                    <a:bodyPr/>
                    <a:lstStyle/>
                    <a:p>
                      <a:pPr algn="ctr" fontAlgn="ctr"/>
                      <a:r>
                        <a:rPr lang="fr-FR" sz="1600" b="1" i="0" u="none" strike="noStrike" cap="none" noProof="0" dirty="0">
                          <a:solidFill>
                            <a:srgbClr val="29193E"/>
                          </a:solidFill>
                          <a:effectLst/>
                          <a:latin typeface="Fira Sans" panose="020B0503050000020004" pitchFamily="34" charset="0"/>
                          <a:ea typeface="+mn-ea"/>
                          <a:cs typeface="Calibri" panose="020F0502020204030204" pitchFamily="34" charset="0"/>
                          <a:sym typeface="Arial"/>
                        </a:rPr>
                        <a:t>23</a:t>
                      </a:r>
                    </a:p>
                  </a:txBody>
                  <a:tcPr marL="10160" marR="10160" marT="10160" marB="0" anchor="ctr"/>
                </a:tc>
                <a:extLst>
                  <a:ext uri="{0D108BD9-81ED-4DB2-BD59-A6C34878D82A}">
                    <a16:rowId xmlns:a16="http://schemas.microsoft.com/office/drawing/2014/main" val="3012727223"/>
                  </a:ext>
                </a:extLst>
              </a:tr>
              <a:tr h="936000">
                <a:tc>
                  <a:txBody>
                    <a:bodyPr/>
                    <a:lstStyle/>
                    <a:p>
                      <a:pPr algn="ctr" fontAlgn="ctr"/>
                      <a:r>
                        <a:rPr lang="fr-FR" sz="1600" b="1" i="0" u="none" strike="noStrike" cap="none" noProof="0">
                          <a:solidFill>
                            <a:srgbClr val="29193E"/>
                          </a:solidFill>
                          <a:effectLst/>
                          <a:latin typeface="Fira Sans" panose="020B0503050000020004" pitchFamily="34" charset="0"/>
                          <a:ea typeface="+mn-ea"/>
                          <a:cs typeface="Calibri" panose="020F0502020204030204" pitchFamily="34" charset="0"/>
                          <a:sym typeface="Arial"/>
                        </a:rPr>
                        <a:t>31</a:t>
                      </a:r>
                    </a:p>
                  </a:txBody>
                  <a:tcPr marL="10160" marR="10160" marT="10160" marB="0" anchor="ctr"/>
                </a:tc>
                <a:extLst>
                  <a:ext uri="{0D108BD9-81ED-4DB2-BD59-A6C34878D82A}">
                    <a16:rowId xmlns:a16="http://schemas.microsoft.com/office/drawing/2014/main" val="430340148"/>
                  </a:ext>
                </a:extLst>
              </a:tr>
              <a:tr h="936000">
                <a:tc>
                  <a:txBody>
                    <a:bodyPr/>
                    <a:lstStyle/>
                    <a:p>
                      <a:pPr algn="ctr" fontAlgn="ctr"/>
                      <a:r>
                        <a:rPr lang="fr-FR" sz="1600" b="1" i="0" u="none" strike="noStrike" cap="none" noProof="0" dirty="0">
                          <a:solidFill>
                            <a:srgbClr val="29193E"/>
                          </a:solidFill>
                          <a:effectLst/>
                          <a:latin typeface="Fira Sans" panose="020B0503050000020004" pitchFamily="34" charset="0"/>
                          <a:ea typeface="+mn-ea"/>
                          <a:cs typeface="Calibri" panose="020F0502020204030204" pitchFamily="34" charset="0"/>
                          <a:sym typeface="Arial"/>
                        </a:rPr>
                        <a:t>41</a:t>
                      </a:r>
                    </a:p>
                  </a:txBody>
                  <a:tcPr marL="10160" marR="10160" marT="10160" marB="0" anchor="ctr"/>
                </a:tc>
                <a:extLst>
                  <a:ext uri="{0D108BD9-81ED-4DB2-BD59-A6C34878D82A}">
                    <a16:rowId xmlns:a16="http://schemas.microsoft.com/office/drawing/2014/main" val="2667369338"/>
                  </a:ext>
                </a:extLst>
              </a:tr>
            </a:tbl>
          </a:graphicData>
        </a:graphic>
      </p:graphicFrame>
    </p:spTree>
    <p:extLst>
      <p:ext uri="{BB962C8B-B14F-4D97-AF65-F5344CB8AC3E}">
        <p14:creationId xmlns:p14="http://schemas.microsoft.com/office/powerpoint/2010/main" val="15387576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7832997B-9F03-FE71-1DA3-3DE4CC867B16}"/>
            </a:ext>
          </a:extLst>
        </p:cNvPr>
        <p:cNvGrpSpPr/>
        <p:nvPr/>
      </p:nvGrpSpPr>
      <p:grpSpPr>
        <a:xfrm>
          <a:off x="0" y="0"/>
          <a:ext cx="0" cy="0"/>
          <a:chOff x="0" y="0"/>
          <a:chExt cx="0" cy="0"/>
        </a:xfrm>
      </p:grpSpPr>
      <p:graphicFrame>
        <p:nvGraphicFramePr>
          <p:cNvPr id="7" name="Tableau 6">
            <a:extLst>
              <a:ext uri="{FF2B5EF4-FFF2-40B4-BE49-F238E27FC236}">
                <a16:creationId xmlns:a16="http://schemas.microsoft.com/office/drawing/2014/main" id="{9CCF567A-33FD-7497-D794-F702A7203558}"/>
              </a:ext>
            </a:extLst>
          </p:cNvPr>
          <p:cNvGraphicFramePr>
            <a:graphicFrameLocks noGrp="1"/>
          </p:cNvGraphicFramePr>
          <p:nvPr>
            <p:extLst>
              <p:ext uri="{D42A27DB-BD31-4B8C-83A1-F6EECF244321}">
                <p14:modId xmlns:p14="http://schemas.microsoft.com/office/powerpoint/2010/main" val="998796871"/>
              </p:ext>
            </p:extLst>
          </p:nvPr>
        </p:nvGraphicFramePr>
        <p:xfrm>
          <a:off x="9993" y="2036234"/>
          <a:ext cx="11945656" cy="3596129"/>
        </p:xfrm>
        <a:graphic>
          <a:graphicData uri="http://schemas.openxmlformats.org/drawingml/2006/table">
            <a:tbl>
              <a:tblPr>
                <a:tableStyleId>{5C22544A-7EE6-4342-B048-85BDC9FD1C3A}</a:tableStyleId>
              </a:tblPr>
              <a:tblGrid>
                <a:gridCol w="2869317">
                  <a:extLst>
                    <a:ext uri="{9D8B030D-6E8A-4147-A177-3AD203B41FA5}">
                      <a16:colId xmlns:a16="http://schemas.microsoft.com/office/drawing/2014/main" val="3347426777"/>
                    </a:ext>
                  </a:extLst>
                </a:gridCol>
                <a:gridCol w="472576">
                  <a:extLst>
                    <a:ext uri="{9D8B030D-6E8A-4147-A177-3AD203B41FA5}">
                      <a16:colId xmlns:a16="http://schemas.microsoft.com/office/drawing/2014/main" val="875671890"/>
                    </a:ext>
                  </a:extLst>
                </a:gridCol>
                <a:gridCol w="488594">
                  <a:extLst>
                    <a:ext uri="{9D8B030D-6E8A-4147-A177-3AD203B41FA5}">
                      <a16:colId xmlns:a16="http://schemas.microsoft.com/office/drawing/2014/main" val="1231598532"/>
                    </a:ext>
                  </a:extLst>
                </a:gridCol>
                <a:gridCol w="667512">
                  <a:extLst>
                    <a:ext uri="{9D8B030D-6E8A-4147-A177-3AD203B41FA5}">
                      <a16:colId xmlns:a16="http://schemas.microsoft.com/office/drawing/2014/main" val="3116134758"/>
                    </a:ext>
                  </a:extLst>
                </a:gridCol>
                <a:gridCol w="525630">
                  <a:extLst>
                    <a:ext uri="{9D8B030D-6E8A-4147-A177-3AD203B41FA5}">
                      <a16:colId xmlns:a16="http://schemas.microsoft.com/office/drawing/2014/main" val="2796678513"/>
                    </a:ext>
                  </a:extLst>
                </a:gridCol>
                <a:gridCol w="639844">
                  <a:extLst>
                    <a:ext uri="{9D8B030D-6E8A-4147-A177-3AD203B41FA5}">
                      <a16:colId xmlns:a16="http://schemas.microsoft.com/office/drawing/2014/main" val="222229179"/>
                    </a:ext>
                  </a:extLst>
                </a:gridCol>
                <a:gridCol w="639844">
                  <a:extLst>
                    <a:ext uri="{9D8B030D-6E8A-4147-A177-3AD203B41FA5}">
                      <a16:colId xmlns:a16="http://schemas.microsoft.com/office/drawing/2014/main" val="1582769549"/>
                    </a:ext>
                  </a:extLst>
                </a:gridCol>
                <a:gridCol w="639844">
                  <a:extLst>
                    <a:ext uri="{9D8B030D-6E8A-4147-A177-3AD203B41FA5}">
                      <a16:colId xmlns:a16="http://schemas.microsoft.com/office/drawing/2014/main" val="2751089908"/>
                    </a:ext>
                  </a:extLst>
                </a:gridCol>
                <a:gridCol w="807200">
                  <a:extLst>
                    <a:ext uri="{9D8B030D-6E8A-4147-A177-3AD203B41FA5}">
                      <a16:colId xmlns:a16="http://schemas.microsoft.com/office/drawing/2014/main" val="1604106643"/>
                    </a:ext>
                  </a:extLst>
                </a:gridCol>
                <a:gridCol w="472488">
                  <a:extLst>
                    <a:ext uri="{9D8B030D-6E8A-4147-A177-3AD203B41FA5}">
                      <a16:colId xmlns:a16="http://schemas.microsoft.com/office/drawing/2014/main" val="959966109"/>
                    </a:ext>
                  </a:extLst>
                </a:gridCol>
                <a:gridCol w="639844">
                  <a:extLst>
                    <a:ext uri="{9D8B030D-6E8A-4147-A177-3AD203B41FA5}">
                      <a16:colId xmlns:a16="http://schemas.microsoft.com/office/drawing/2014/main" val="2796934304"/>
                    </a:ext>
                  </a:extLst>
                </a:gridCol>
                <a:gridCol w="639844">
                  <a:extLst>
                    <a:ext uri="{9D8B030D-6E8A-4147-A177-3AD203B41FA5}">
                      <a16:colId xmlns:a16="http://schemas.microsoft.com/office/drawing/2014/main" val="3226420846"/>
                    </a:ext>
                  </a:extLst>
                </a:gridCol>
                <a:gridCol w="639844">
                  <a:extLst>
                    <a:ext uri="{9D8B030D-6E8A-4147-A177-3AD203B41FA5}">
                      <a16:colId xmlns:a16="http://schemas.microsoft.com/office/drawing/2014/main" val="1746826009"/>
                    </a:ext>
                  </a:extLst>
                </a:gridCol>
                <a:gridCol w="639844">
                  <a:extLst>
                    <a:ext uri="{9D8B030D-6E8A-4147-A177-3AD203B41FA5}">
                      <a16:colId xmlns:a16="http://schemas.microsoft.com/office/drawing/2014/main" val="1229174868"/>
                    </a:ext>
                  </a:extLst>
                </a:gridCol>
                <a:gridCol w="524432">
                  <a:extLst>
                    <a:ext uri="{9D8B030D-6E8A-4147-A177-3AD203B41FA5}">
                      <a16:colId xmlns:a16="http://schemas.microsoft.com/office/drawing/2014/main" val="3449812934"/>
                    </a:ext>
                  </a:extLst>
                </a:gridCol>
                <a:gridCol w="638999">
                  <a:extLst>
                    <a:ext uri="{9D8B030D-6E8A-4147-A177-3AD203B41FA5}">
                      <a16:colId xmlns:a16="http://schemas.microsoft.com/office/drawing/2014/main" val="3651223238"/>
                    </a:ext>
                  </a:extLst>
                </a:gridCol>
              </a:tblGrid>
              <a:tr h="534661">
                <a:tc>
                  <a:txBody>
                    <a:bodyPr/>
                    <a:lstStyle/>
                    <a:p>
                      <a:pPr algn="l" rtl="0" fontAlgn="ctr"/>
                      <a:endParaRPr lang="en-GB" sz="1200" u="none" strike="noStrike" kern="1200" noProof="0" dirty="0">
                        <a:solidFill>
                          <a:srgbClr val="002060"/>
                        </a:solidFill>
                        <a:effectLst/>
                        <a:latin typeface="Fira Sans" panose="020B0503050000020004" pitchFamily="34" charset="0"/>
                        <a:ea typeface="+mn-ea"/>
                        <a:cs typeface="Calibri Light" panose="020F0302020204030204" pitchFamily="34" charset="0"/>
                      </a:endParaRP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100" b="1" u="none" strike="noStrike" noProof="0">
                          <a:solidFill>
                            <a:schemeClr val="bg1"/>
                          </a:solidFill>
                          <a:effectLst/>
                          <a:latin typeface="Fira Sans" panose="020B0503050000020004" pitchFamily="34" charset="0"/>
                          <a:ea typeface="+mn-ea"/>
                          <a:cs typeface="Calibri Light" panose="020F0302020204030204" pitchFamily="34" charset="0"/>
                        </a:rPr>
                        <a:t>TOTAL</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2D1D4F"/>
                    </a:solidFill>
                  </a:tcPr>
                </a:tc>
                <a:tc>
                  <a:txBody>
                    <a:bodyPr/>
                    <a:lstStyle/>
                    <a:p>
                      <a:pPr algn="ctr"/>
                      <a:r>
                        <a:rPr lang="fr-FR" sz="1050" b="1" u="none" strike="noStrike" noProof="0" dirty="0">
                          <a:solidFill>
                            <a:srgbClr val="3B2B4D"/>
                          </a:solidFill>
                          <a:effectLst/>
                          <a:latin typeface="Fira Sans" panose="020B0503050000020004" pitchFamily="34" charset="0"/>
                          <a:ea typeface="+mn-ea"/>
                          <a:cs typeface="Calibri Light" panose="020F0302020204030204" pitchFamily="34" charset="0"/>
                        </a:rPr>
                        <a:t>ÉTATS-UNIS</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900" b="1" u="none" strike="noStrike" noProof="0" dirty="0">
                          <a:solidFill>
                            <a:srgbClr val="3B2B4D"/>
                          </a:solidFill>
                          <a:effectLst/>
                          <a:latin typeface="Fira Sans" panose="020B0503050000020004" pitchFamily="34" charset="0"/>
                          <a:ea typeface="+mn-ea"/>
                          <a:cs typeface="Calibri Light" panose="020F0302020204030204" pitchFamily="34" charset="0"/>
                        </a:rPr>
                        <a:t>AMÉRIQUE</a:t>
                      </a:r>
                      <a:r>
                        <a:rPr lang="fr-FR" sz="900" u="none" strike="noStrike" noProof="0" dirty="0">
                          <a:solidFill>
                            <a:srgbClr val="3B2B4D"/>
                          </a:solidFill>
                          <a:effectLst/>
                          <a:latin typeface="Fira Sans" panose="020B0503050000020004" pitchFamily="34" charset="0"/>
                          <a:ea typeface="+mn-ea"/>
                          <a:cs typeface="Calibri Light" panose="020F0302020204030204" pitchFamily="34" charset="0"/>
                        </a:rPr>
                        <a:t> </a:t>
                      </a:r>
                      <a:r>
                        <a:rPr lang="fr-FR" sz="900" b="1" u="none" strike="noStrike" noProof="0" dirty="0">
                          <a:solidFill>
                            <a:srgbClr val="3B2B4D"/>
                          </a:solidFill>
                          <a:effectLst/>
                          <a:latin typeface="Fira Sans" panose="020B0503050000020004" pitchFamily="34" charset="0"/>
                          <a:ea typeface="+mn-ea"/>
                          <a:cs typeface="Calibri Light" panose="020F0302020204030204" pitchFamily="34" charset="0"/>
                        </a:rPr>
                        <a:t>LATINE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100" u="none" strike="noStrike" noProof="0" dirty="0">
                          <a:solidFill>
                            <a:srgbClr val="3B2B4D"/>
                          </a:solidFill>
                          <a:effectLst/>
                          <a:latin typeface="Fira Sans" panose="020B0503050000020004" pitchFamily="34" charset="0"/>
                          <a:ea typeface="+mn-ea"/>
                          <a:cs typeface="Calibri Light" panose="020F0302020204030204" pitchFamily="34" charset="0"/>
                        </a:rPr>
                        <a:t>Brésil</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u="none" strike="noStrike" noProof="0" dirty="0">
                          <a:solidFill>
                            <a:srgbClr val="3B2B4D"/>
                          </a:solidFill>
                          <a:effectLst/>
                          <a:latin typeface="Fira Sans" panose="020B0503050000020004" pitchFamily="34" charset="0"/>
                          <a:ea typeface="+mn-ea"/>
                          <a:cs typeface="Calibri Light" panose="020F0302020204030204" pitchFamily="34" charset="0"/>
                        </a:rPr>
                        <a:t>Mexique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1" u="none" strike="noStrike" noProof="0">
                          <a:solidFill>
                            <a:srgbClr val="3B2B4D"/>
                          </a:solidFill>
                          <a:effectLst/>
                          <a:latin typeface="Fira Sans" panose="020B0503050000020004" pitchFamily="34" charset="0"/>
                          <a:ea typeface="+mn-ea"/>
                          <a:cs typeface="Calibri Light" panose="020F0302020204030204" pitchFamily="34" charset="0"/>
                        </a:rPr>
                        <a:t>EUROPE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France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Allemagne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Italie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u="none" strike="noStrike" noProof="0" dirty="0">
                          <a:solidFill>
                            <a:srgbClr val="3B2B4D"/>
                          </a:solidFill>
                          <a:effectLst/>
                          <a:latin typeface="Fira Sans" panose="020B0503050000020004" pitchFamily="34" charset="0"/>
                          <a:ea typeface="+mn-ea"/>
                          <a:cs typeface="Calibri Light" panose="020F0302020204030204" pitchFamily="34" charset="0"/>
                        </a:rPr>
                        <a:t>Portugal</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a:solidFill>
                            <a:srgbClr val="3B2B4D"/>
                          </a:solidFill>
                          <a:effectLst/>
                          <a:latin typeface="Fira Sans" panose="020B0503050000020004" pitchFamily="34" charset="0"/>
                          <a:ea typeface="+mn-ea"/>
                          <a:cs typeface="Calibri Light" panose="020F0302020204030204" pitchFamily="34" charset="0"/>
                        </a:rPr>
                        <a:t>Pologne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u="none" strike="noStrike" noProof="0" dirty="0">
                          <a:solidFill>
                            <a:srgbClr val="3B2B4D"/>
                          </a:solidFill>
                          <a:effectLst/>
                          <a:latin typeface="Fira Sans" panose="020B0503050000020004" pitchFamily="34" charset="0"/>
                          <a:ea typeface="+mn-ea"/>
                          <a:cs typeface="Calibri Light" panose="020F0302020204030204" pitchFamily="34" charset="0"/>
                        </a:rPr>
                        <a:t>Finlande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1" u="none" strike="noStrike" noProof="0">
                          <a:solidFill>
                            <a:srgbClr val="3B2B4D"/>
                          </a:solidFill>
                          <a:effectLst/>
                          <a:latin typeface="Fira Sans" panose="020B0503050000020004" pitchFamily="34" charset="0"/>
                          <a:ea typeface="+mn-ea"/>
                          <a:cs typeface="Calibri Light" panose="020F0302020204030204" pitchFamily="34" charset="0"/>
                        </a:rPr>
                        <a:t>ASIE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Chine</a:t>
                      </a:r>
                    </a:p>
                  </a:txBody>
                  <a:tcPr marL="59267" marR="59267" marT="0"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0" u="none" strike="noStrike" noProof="0" dirty="0">
                          <a:solidFill>
                            <a:srgbClr val="3B2B4D"/>
                          </a:solidFill>
                          <a:effectLst/>
                          <a:latin typeface="Fira Sans" panose="020B0503050000020004" pitchFamily="34" charset="0"/>
                          <a:ea typeface="+mn-ea"/>
                          <a:cs typeface="Calibri Light" panose="020F0302020204030204" pitchFamily="34" charset="0"/>
                        </a:rPr>
                        <a:t>Vietnam</a:t>
                      </a:r>
                    </a:p>
                  </a:txBody>
                  <a:tcPr marL="59267" marR="59267" marT="0"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r h="173777">
                <a:tc>
                  <a:txBody>
                    <a:bodyPr/>
                    <a:lstStyle/>
                    <a:p>
                      <a:pPr algn="r" rtl="0" fontAlgn="ct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sym typeface="Arial"/>
                        </a:rPr>
                        <a:t>Base</a:t>
                      </a:r>
                    </a:p>
                  </a:txBody>
                  <a:tcPr marL="10160" marR="10160" marT="10160" marB="0" anchor="ctr">
                    <a:lnL w="12700" cap="flat" cmpd="sng" algn="ctr">
                      <a:noFill/>
                      <a:prstDash val="sysDot"/>
                      <a:round/>
                      <a:headEnd type="none" w="med" len="med"/>
                      <a:tailEnd type="none" w="med" len="med"/>
                    </a:lnL>
                    <a:lnR w="12700" cmpd="sng">
                      <a:noFill/>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3 872</a:t>
                      </a:r>
                    </a:p>
                  </a:txBody>
                  <a:tcPr marL="6351" marR="6351" marT="6351" marB="0" anchor="ctr">
                    <a:lnL w="12700" cmpd="sng">
                      <a:noFill/>
                    </a:lnL>
                    <a:lnR w="12700" cmpd="sng">
                      <a:noFill/>
                    </a:lnR>
                    <a:lnT w="12700" cmpd="sng">
                      <a:noFill/>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788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520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1 824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537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246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998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507</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491</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27322062"/>
                  </a:ext>
                </a:extLst>
              </a:tr>
              <a:tr h="619760">
                <a:tc>
                  <a:txBody>
                    <a:bodyPr/>
                    <a:lstStyle/>
                    <a:p>
                      <a:pPr algn="r" rtl="0" fontAlgn="ctr"/>
                      <a:r>
                        <a:rPr lang="fr-FR" sz="1300" b="0" i="0" u="none" strike="noStrike" noProof="0">
                          <a:solidFill>
                            <a:srgbClr val="29193E"/>
                          </a:solidFill>
                          <a:effectLst/>
                          <a:latin typeface="Fira Sans" panose="020B0503050000020004" pitchFamily="34" charset="0"/>
                        </a:rPr>
                        <a:t>Infections urinaires ou à levures, telles que la cystite, l’urétrite, la vaginose bactérienne, la vaginite, la mycose</a:t>
                      </a:r>
                    </a:p>
                  </a:txBody>
                  <a:tcPr marL="10160" marR="10160" marT="10160" marB="0" anchor="ctr">
                    <a:lnL w="12700" cap="flat" cmpd="sng" algn="ctr">
                      <a:noFill/>
                      <a:prstDash val="sysDot"/>
                      <a:round/>
                      <a:headEnd type="none" w="med" len="med"/>
                      <a:tailEnd type="none" w="med" len="med"/>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77</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81</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76</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76</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75</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78</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77</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69</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81</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85</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73</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85</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72</a:t>
                      </a:r>
                    </a:p>
                  </a:txBody>
                  <a:tcPr marL="6351" marR="6351" marT="6351" marB="0" anchor="ctr">
                    <a:lnL w="12700" cmpd="sng">
                      <a:noFill/>
                    </a:lnL>
                    <a:lnR w="12700" cmpd="sng">
                      <a:noFill/>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71</a:t>
                      </a:r>
                    </a:p>
                  </a:txBody>
                  <a:tcPr marL="6351" marR="6351" marT="6351" marB="0" anchor="ctr">
                    <a:lnL w="12700" cmpd="sng">
                      <a:noFill/>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72</a:t>
                      </a:r>
                    </a:p>
                  </a:txBody>
                  <a:tcPr marL="6351" marR="6351" marT="6351" marB="0" anchor="ctr">
                    <a:lnL w="12700" cmpd="sng">
                      <a:noFill/>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977039">
                <a:tc>
                  <a:txBody>
                    <a:bodyPr/>
                    <a:lstStyle/>
                    <a:p>
                      <a:pPr algn="r" rtl="0" fontAlgn="ctr"/>
                      <a:r>
                        <a:rPr lang="fr-FR" sz="1300" b="0" i="0" u="none" strike="noStrike" noProof="0">
                          <a:solidFill>
                            <a:srgbClr val="29193E"/>
                          </a:solidFill>
                          <a:effectLst/>
                          <a:latin typeface="Fira Sans" panose="020B0503050000020004" pitchFamily="34" charset="0"/>
                        </a:rPr>
                        <a:t>Sécheresse vaginale</a:t>
                      </a:r>
                    </a:p>
                  </a:txBody>
                  <a:tcPr marL="10160" marR="10160" marT="1016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69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76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61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58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76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78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61</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72</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6761963"/>
                  </a:ext>
                </a:extLst>
              </a:tr>
              <a:tr h="1108012">
                <a:tc>
                  <a:txBody>
                    <a:bodyPr/>
                    <a:lstStyle/>
                    <a:p>
                      <a:pPr algn="r" rtl="0" fontAlgn="ctr"/>
                      <a:r>
                        <a:rPr lang="fr-FR" sz="1300" b="0" i="0" u="none" strike="noStrike" noProof="0">
                          <a:solidFill>
                            <a:srgbClr val="29193E"/>
                          </a:solidFill>
                          <a:effectLst/>
                          <a:latin typeface="Fira Sans" panose="020B0503050000020004" pitchFamily="34" charset="0"/>
                        </a:rPr>
                        <a:t>Inconfort sexuel</a:t>
                      </a:r>
                    </a:p>
                  </a:txBody>
                  <a:tcPr marL="10160" marR="10160" marT="1016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59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67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66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FFC107"/>
                          </a:solidFill>
                          <a:effectLst/>
                          <a:latin typeface="Fira Sans" panose="020B0503050000020004" pitchFamily="34" charset="0"/>
                        </a:rPr>
                        <a:t>56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49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48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dirty="0">
                          <a:solidFill>
                            <a:srgbClr val="000000"/>
                          </a:solidFill>
                          <a:effectLst/>
                          <a:latin typeface="Fira Sans" panose="020B0503050000020004" pitchFamily="34" charset="0"/>
                        </a:rPr>
                        <a:t>60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47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55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53</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dirty="0">
                          <a:solidFill>
                            <a:srgbClr val="000000"/>
                          </a:solidFill>
                          <a:effectLst/>
                          <a:latin typeface="Fira Sans" panose="020B0503050000020004" pitchFamily="34" charset="0"/>
                        </a:rPr>
                        <a:t>57</a:t>
                      </a:r>
                    </a:p>
                  </a:txBody>
                  <a:tcPr marL="6351" marR="6351" marT="6351"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9803906"/>
                  </a:ext>
                </a:extLst>
              </a:tr>
            </a:tbl>
          </a:graphicData>
        </a:graphic>
      </p:graphicFrame>
      <p:sp>
        <p:nvSpPr>
          <p:cNvPr id="115" name="Google Shape;115;p17">
            <a:extLst>
              <a:ext uri="{FF2B5EF4-FFF2-40B4-BE49-F238E27FC236}">
                <a16:creationId xmlns:a16="http://schemas.microsoft.com/office/drawing/2014/main" id="{2C07C4FB-E10E-59A5-DACB-31AD76603C1A}"/>
              </a:ext>
            </a:extLst>
          </p:cNvPr>
          <p:cNvSpPr txBox="1"/>
          <p:nvPr/>
        </p:nvSpPr>
        <p:spPr>
          <a:xfrm>
            <a:off x="719381" y="210491"/>
            <a:ext cx="10915000"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2133">
                <a:solidFill>
                  <a:srgbClr val="29193E"/>
                </a:solidFill>
                <a:latin typeface="Fira Sans ExtraBold"/>
                <a:ea typeface="Fira Sans ExtraBold"/>
                <a:cs typeface="Fira Sans ExtraBold"/>
                <a:sym typeface="Fira Sans ExtraBold"/>
              </a:rPr>
              <a:t>Le tabou qui entoure les questions de santé intime semble être encore plus marqué en France, en Allemagne, en Chine et au Vietnam.</a:t>
            </a:r>
          </a:p>
        </p:txBody>
      </p:sp>
      <p:graphicFrame>
        <p:nvGraphicFramePr>
          <p:cNvPr id="3" name="Tableau 2">
            <a:extLst>
              <a:ext uri="{FF2B5EF4-FFF2-40B4-BE49-F238E27FC236}">
                <a16:creationId xmlns:a16="http://schemas.microsoft.com/office/drawing/2014/main" id="{4857DC66-4372-373C-751E-D738CA855BDC}"/>
              </a:ext>
            </a:extLst>
          </p:cNvPr>
          <p:cNvGraphicFramePr>
            <a:graphicFrameLocks noGrp="1"/>
          </p:cNvGraphicFramePr>
          <p:nvPr/>
        </p:nvGraphicFramePr>
        <p:xfrm>
          <a:off x="9994" y="1629833"/>
          <a:ext cx="1592004" cy="701040"/>
        </p:xfrm>
        <a:graphic>
          <a:graphicData uri="http://schemas.openxmlformats.org/drawingml/2006/table">
            <a:tbl>
              <a:tblPr firstRow="1" bandRow="1">
                <a:tableStyleId>{5C22544A-7EE6-4342-B048-85BDC9FD1C3A}</a:tableStyleId>
              </a:tblPr>
              <a:tblGrid>
                <a:gridCol w="1592004">
                  <a:extLst>
                    <a:ext uri="{9D8B030D-6E8A-4147-A177-3AD203B41FA5}">
                      <a16:colId xmlns:a16="http://schemas.microsoft.com/office/drawing/2014/main" val="1778144427"/>
                    </a:ext>
                  </a:extLst>
                </a:gridCol>
              </a:tblGrid>
              <a:tr h="406400">
                <a:tc>
                  <a:txBody>
                    <a:bodyPr/>
                    <a:lstStyle/>
                    <a:p>
                      <a:pPr algn="ctr" fontAlgn="ctr"/>
                      <a:r>
                        <a:rPr lang="fr-FR" sz="1900" b="1" i="0" u="none" strike="noStrike" cap="none" noProof="0" dirty="0">
                          <a:solidFill>
                            <a:schemeClr val="bg1"/>
                          </a:solidFill>
                          <a:latin typeface="Fira Sans"/>
                          <a:ea typeface="+mn-ea"/>
                          <a:cs typeface="Calibri Light" panose="020F0302020204030204" pitchFamily="34" charset="0"/>
                          <a:sym typeface="Arial"/>
                        </a:rPr>
                        <a:t>% de facilité</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3368E"/>
                    </a:solidFill>
                  </a:tcPr>
                </a:tc>
                <a:extLst>
                  <a:ext uri="{0D108BD9-81ED-4DB2-BD59-A6C34878D82A}">
                    <a16:rowId xmlns:a16="http://schemas.microsoft.com/office/drawing/2014/main" val="1673595827"/>
                  </a:ext>
                </a:extLst>
              </a:tr>
            </a:tbl>
          </a:graphicData>
        </a:graphic>
      </p:graphicFrame>
      <p:graphicFrame>
        <p:nvGraphicFramePr>
          <p:cNvPr id="4" name="Tableau 3">
            <a:extLst>
              <a:ext uri="{FF2B5EF4-FFF2-40B4-BE49-F238E27FC236}">
                <a16:creationId xmlns:a16="http://schemas.microsoft.com/office/drawing/2014/main" id="{6829A4CE-31EC-E4C6-B46A-540C2651F32D}"/>
              </a:ext>
            </a:extLst>
          </p:cNvPr>
          <p:cNvGraphicFramePr>
            <a:graphicFrameLocks noGrp="1"/>
          </p:cNvGraphicFramePr>
          <p:nvPr/>
        </p:nvGraphicFramePr>
        <p:xfrm>
          <a:off x="1177582" y="6369296"/>
          <a:ext cx="4685182" cy="432000"/>
        </p:xfrm>
        <a:graphic>
          <a:graphicData uri="http://schemas.openxmlformats.org/drawingml/2006/table">
            <a:tbl>
              <a:tblPr firstRow="1" bandRow="1">
                <a:tableStyleId>{5C22544A-7EE6-4342-B048-85BDC9FD1C3A}</a:tableStyleId>
              </a:tblPr>
              <a:tblGrid>
                <a:gridCol w="2342591">
                  <a:extLst>
                    <a:ext uri="{9D8B030D-6E8A-4147-A177-3AD203B41FA5}">
                      <a16:colId xmlns:a16="http://schemas.microsoft.com/office/drawing/2014/main" val="1778144427"/>
                    </a:ext>
                  </a:extLst>
                </a:gridCol>
                <a:gridCol w="2342591">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1" name="Ellipse 10">
            <a:extLst>
              <a:ext uri="{FF2B5EF4-FFF2-40B4-BE49-F238E27FC236}">
                <a16:creationId xmlns:a16="http://schemas.microsoft.com/office/drawing/2014/main" id="{F6C4461D-EEB9-8A31-0AF5-350DF0E26776}"/>
              </a:ext>
            </a:extLst>
          </p:cNvPr>
          <p:cNvSpPr/>
          <p:nvPr/>
        </p:nvSpPr>
        <p:spPr>
          <a:xfrm>
            <a:off x="1212029" y="6521790"/>
            <a:ext cx="144000" cy="141532"/>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2" name="Ellipse 11">
            <a:extLst>
              <a:ext uri="{FF2B5EF4-FFF2-40B4-BE49-F238E27FC236}">
                <a16:creationId xmlns:a16="http://schemas.microsoft.com/office/drawing/2014/main" id="{50788304-4497-66CC-1580-19B20B3169C4}"/>
              </a:ext>
            </a:extLst>
          </p:cNvPr>
          <p:cNvSpPr/>
          <p:nvPr/>
        </p:nvSpPr>
        <p:spPr>
          <a:xfrm>
            <a:off x="3565384" y="6521790"/>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C107"/>
              </a:solidFill>
              <a:latin typeface="Arial"/>
              <a:sym typeface="Arial"/>
            </a:endParaRPr>
          </a:p>
        </p:txBody>
      </p:sp>
      <p:pic>
        <p:nvPicPr>
          <p:cNvPr id="9" name="Graphique 8" descr="Faire un zoom avant contour">
            <a:extLst>
              <a:ext uri="{FF2B5EF4-FFF2-40B4-BE49-F238E27FC236}">
                <a16:creationId xmlns:a16="http://schemas.microsoft.com/office/drawing/2014/main" id="{FC0B6926-2038-2D0E-1684-02566EABE4B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596422">
            <a:off x="92625" y="1036443"/>
            <a:ext cx="483260" cy="483260"/>
          </a:xfrm>
          <a:prstGeom prst="rect">
            <a:avLst/>
          </a:prstGeom>
        </p:spPr>
      </p:pic>
      <p:sp>
        <p:nvSpPr>
          <p:cNvPr id="2" name="Google Shape;116;p17">
            <a:extLst>
              <a:ext uri="{FF2B5EF4-FFF2-40B4-BE49-F238E27FC236}">
                <a16:creationId xmlns:a16="http://schemas.microsoft.com/office/drawing/2014/main" id="{7F0A5F41-E4FF-5CF8-6FDE-59D6CC240DDE}"/>
              </a:ext>
            </a:extLst>
          </p:cNvPr>
          <p:cNvSpPr txBox="1"/>
          <p:nvPr/>
        </p:nvSpPr>
        <p:spPr>
          <a:xfrm>
            <a:off x="719381" y="1089251"/>
            <a:ext cx="10729200" cy="244800"/>
          </a:xfrm>
          <a:prstGeom prst="rect">
            <a:avLst/>
          </a:prstGeom>
          <a:noFill/>
          <a:ln>
            <a:noFill/>
          </a:ln>
        </p:spPr>
        <p:txBody>
          <a:bodyPr spcFirstLastPara="1" wrap="square" lIns="0" tIns="0" rIns="0" bIns="0" anchor="t" anchorCtr="0">
            <a:noAutofit/>
          </a:bodyPr>
          <a:lstStyle/>
          <a:p>
            <a:pPr defTabSz="1219170">
              <a:defRPr/>
            </a:pPr>
            <a:r>
              <a:rPr lang="fr-FR" sz="1100" i="1" dirty="0">
                <a:solidFill>
                  <a:srgbClr val="A59DAE"/>
                </a:solidFill>
                <a:latin typeface="Fira Sans"/>
                <a:ea typeface="Fira Sans"/>
                <a:cs typeface="Fira Sans"/>
                <a:sym typeface="Fira Sans"/>
              </a:rPr>
              <a:t>Dans quelle mesure vous sentez-vous à l’aise pour aborder, ou seriez-vous prête à aborder, les problèmes de santé intime suivants avec des professionnels de santé ?</a:t>
            </a:r>
          </a:p>
          <a:p>
            <a:pPr defTabSz="1219170">
              <a:defRPr/>
            </a:pPr>
            <a:r>
              <a:rPr lang="fr-FR" sz="1333" i="1" dirty="0">
                <a:solidFill>
                  <a:srgbClr val="A59DAE"/>
                </a:solidFill>
                <a:latin typeface="Fira Sans"/>
                <a:ea typeface="Fira Sans"/>
                <a:cs typeface="Fira Sans"/>
                <a:sym typeface="Fira Sans"/>
              </a:rPr>
              <a:t>Base : Femmes (n = 3 872)</a:t>
            </a:r>
          </a:p>
        </p:txBody>
      </p:sp>
    </p:spTree>
    <p:extLst>
      <p:ext uri="{BB962C8B-B14F-4D97-AF65-F5344CB8AC3E}">
        <p14:creationId xmlns:p14="http://schemas.microsoft.com/office/powerpoint/2010/main" val="36292166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A0BAEC24-9EEC-B8E9-0F4E-34C7C948165A}"/>
            </a:ext>
          </a:extLst>
        </p:cNvPr>
        <p:cNvGrpSpPr/>
        <p:nvPr/>
      </p:nvGrpSpPr>
      <p:grpSpPr>
        <a:xfrm>
          <a:off x="0" y="0"/>
          <a:ext cx="0" cy="0"/>
          <a:chOff x="0" y="0"/>
          <a:chExt cx="0" cy="0"/>
        </a:xfrm>
      </p:grpSpPr>
      <p:sp>
        <p:nvSpPr>
          <p:cNvPr id="115" name="Google Shape;115;p17">
            <a:extLst>
              <a:ext uri="{FF2B5EF4-FFF2-40B4-BE49-F238E27FC236}">
                <a16:creationId xmlns:a16="http://schemas.microsoft.com/office/drawing/2014/main" id="{9A6D5816-F591-83DC-2056-73721B42524E}"/>
              </a:ext>
            </a:extLst>
          </p:cNvPr>
          <p:cNvSpPr txBox="1"/>
          <p:nvPr/>
        </p:nvSpPr>
        <p:spPr>
          <a:xfrm>
            <a:off x="720000" y="193355"/>
            <a:ext cx="10729200" cy="492400"/>
          </a:xfrm>
          <a:prstGeom prst="rect">
            <a:avLst/>
          </a:prstGeom>
          <a:noFill/>
          <a:ln>
            <a:noFill/>
          </a:ln>
        </p:spPr>
        <p:txBody>
          <a:bodyPr spcFirstLastPara="1" wrap="square" lIns="0" tIns="96000" rIns="0" bIns="96000" anchor="t" anchorCtr="0">
            <a:noAutofit/>
          </a:bodyPr>
          <a:lstStyle/>
          <a:p>
            <a:pPr defTabSz="1219170">
              <a:defRPr/>
            </a:pPr>
            <a:r>
              <a:rPr lang="fr-FR" sz="2133">
                <a:solidFill>
                  <a:srgbClr val="29193E"/>
                </a:solidFill>
                <a:latin typeface="Fira Sans ExtraBold"/>
                <a:ea typeface="Fira Sans ExtraBold"/>
                <a:cs typeface="Fira Sans ExtraBold"/>
                <a:sym typeface="Fira Sans ExtraBold"/>
              </a:rPr>
              <a:t>Les femmes de moins de 35 ans sont plus réticentes à aborder les questions de santé intime avec les professionnels de santé.</a:t>
            </a:r>
          </a:p>
        </p:txBody>
      </p:sp>
      <p:graphicFrame>
        <p:nvGraphicFramePr>
          <p:cNvPr id="5" name="Tableau 4">
            <a:extLst>
              <a:ext uri="{FF2B5EF4-FFF2-40B4-BE49-F238E27FC236}">
                <a16:creationId xmlns:a16="http://schemas.microsoft.com/office/drawing/2014/main" id="{50E30EE3-770F-999B-EEDE-316212F30050}"/>
              </a:ext>
            </a:extLst>
          </p:cNvPr>
          <p:cNvGraphicFramePr>
            <a:graphicFrameLocks noGrp="1"/>
          </p:cNvGraphicFramePr>
          <p:nvPr>
            <p:extLst>
              <p:ext uri="{D42A27DB-BD31-4B8C-83A1-F6EECF244321}">
                <p14:modId xmlns:p14="http://schemas.microsoft.com/office/powerpoint/2010/main" val="2877699703"/>
              </p:ext>
            </p:extLst>
          </p:nvPr>
        </p:nvGraphicFramePr>
        <p:xfrm>
          <a:off x="160414" y="2137638"/>
          <a:ext cx="11847133" cy="3681901"/>
        </p:xfrm>
        <a:graphic>
          <a:graphicData uri="http://schemas.openxmlformats.org/drawingml/2006/table">
            <a:tbl>
              <a:tblPr>
                <a:tableStyleId>{5C22544A-7EE6-4342-B048-85BDC9FD1C3A}</a:tableStyleId>
              </a:tblPr>
              <a:tblGrid>
                <a:gridCol w="2801657">
                  <a:extLst>
                    <a:ext uri="{9D8B030D-6E8A-4147-A177-3AD203B41FA5}">
                      <a16:colId xmlns:a16="http://schemas.microsoft.com/office/drawing/2014/main" val="3347426777"/>
                    </a:ext>
                  </a:extLst>
                </a:gridCol>
                <a:gridCol w="822316">
                  <a:extLst>
                    <a:ext uri="{9D8B030D-6E8A-4147-A177-3AD203B41FA5}">
                      <a16:colId xmlns:a16="http://schemas.microsoft.com/office/drawing/2014/main" val="875671890"/>
                    </a:ext>
                  </a:extLst>
                </a:gridCol>
                <a:gridCol w="822316">
                  <a:extLst>
                    <a:ext uri="{9D8B030D-6E8A-4147-A177-3AD203B41FA5}">
                      <a16:colId xmlns:a16="http://schemas.microsoft.com/office/drawing/2014/main" val="1231598532"/>
                    </a:ext>
                  </a:extLst>
                </a:gridCol>
                <a:gridCol w="822316">
                  <a:extLst>
                    <a:ext uri="{9D8B030D-6E8A-4147-A177-3AD203B41FA5}">
                      <a16:colId xmlns:a16="http://schemas.microsoft.com/office/drawing/2014/main" val="4034443278"/>
                    </a:ext>
                  </a:extLst>
                </a:gridCol>
                <a:gridCol w="822316">
                  <a:extLst>
                    <a:ext uri="{9D8B030D-6E8A-4147-A177-3AD203B41FA5}">
                      <a16:colId xmlns:a16="http://schemas.microsoft.com/office/drawing/2014/main" val="4136473978"/>
                    </a:ext>
                  </a:extLst>
                </a:gridCol>
                <a:gridCol w="822316">
                  <a:extLst>
                    <a:ext uri="{9D8B030D-6E8A-4147-A177-3AD203B41FA5}">
                      <a16:colId xmlns:a16="http://schemas.microsoft.com/office/drawing/2014/main" val="3116134758"/>
                    </a:ext>
                  </a:extLst>
                </a:gridCol>
                <a:gridCol w="822316">
                  <a:extLst>
                    <a:ext uri="{9D8B030D-6E8A-4147-A177-3AD203B41FA5}">
                      <a16:colId xmlns:a16="http://schemas.microsoft.com/office/drawing/2014/main" val="2796678513"/>
                    </a:ext>
                  </a:extLst>
                </a:gridCol>
                <a:gridCol w="822316">
                  <a:extLst>
                    <a:ext uri="{9D8B030D-6E8A-4147-A177-3AD203B41FA5}">
                      <a16:colId xmlns:a16="http://schemas.microsoft.com/office/drawing/2014/main" val="222229179"/>
                    </a:ext>
                  </a:extLst>
                </a:gridCol>
                <a:gridCol w="822316">
                  <a:extLst>
                    <a:ext uri="{9D8B030D-6E8A-4147-A177-3AD203B41FA5}">
                      <a16:colId xmlns:a16="http://schemas.microsoft.com/office/drawing/2014/main" val="1582769549"/>
                    </a:ext>
                  </a:extLst>
                </a:gridCol>
                <a:gridCol w="822316">
                  <a:extLst>
                    <a:ext uri="{9D8B030D-6E8A-4147-A177-3AD203B41FA5}">
                      <a16:colId xmlns:a16="http://schemas.microsoft.com/office/drawing/2014/main" val="2751089908"/>
                    </a:ext>
                  </a:extLst>
                </a:gridCol>
                <a:gridCol w="822316">
                  <a:extLst>
                    <a:ext uri="{9D8B030D-6E8A-4147-A177-3AD203B41FA5}">
                      <a16:colId xmlns:a16="http://schemas.microsoft.com/office/drawing/2014/main" val="2856084073"/>
                    </a:ext>
                  </a:extLst>
                </a:gridCol>
                <a:gridCol w="822316">
                  <a:extLst>
                    <a:ext uri="{9D8B030D-6E8A-4147-A177-3AD203B41FA5}">
                      <a16:colId xmlns:a16="http://schemas.microsoft.com/office/drawing/2014/main" val="3076611172"/>
                    </a:ext>
                  </a:extLst>
                </a:gridCol>
              </a:tblGrid>
              <a:tr h="548640">
                <a:tc>
                  <a:txBody>
                    <a:bodyPr/>
                    <a:lstStyle/>
                    <a:p>
                      <a:pPr algn="l" rtl="0" fontAlgn="ctr"/>
                      <a:endParaRPr lang="en-GB" sz="1400" u="none" strike="noStrike" kern="1200" noProof="0" dirty="0">
                        <a:solidFill>
                          <a:srgbClr val="002060"/>
                        </a:solidFill>
                        <a:effectLst/>
                        <a:latin typeface="Fira Sans" panose="020B0503050000020004" pitchFamily="34" charset="0"/>
                        <a:ea typeface="+mn-ea"/>
                        <a:cs typeface="Calibri Light" panose="020F0302020204030204" pitchFamily="34" charset="0"/>
                      </a:endParaRP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200" b="1" u="none" strike="noStrike" noProof="0">
                          <a:solidFill>
                            <a:schemeClr val="bg1"/>
                          </a:solidFill>
                          <a:effectLst/>
                          <a:latin typeface="Fira Sans" panose="020B0503050000020004" pitchFamily="34" charset="0"/>
                          <a:ea typeface="+mn-ea"/>
                          <a:cs typeface="Calibri Light" panose="020F0302020204030204" pitchFamily="34" charset="0"/>
                        </a:rPr>
                        <a:t>TOTAL</a:t>
                      </a:r>
                    </a:p>
                  </a:txBody>
                  <a:tcPr marL="0" marR="0" marT="0" marB="0"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3B2B4D"/>
                    </a:solid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Moins de </a:t>
                      </a:r>
                    </a:p>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25 ans</a:t>
                      </a:r>
                    </a:p>
                  </a:txBody>
                  <a:tcPr marL="0" marR="0" marT="0" marB="0" anchor="ctr">
                    <a:lnL w="12700" cmpd="sng">
                      <a:noFill/>
                    </a:lnL>
                    <a:lnR w="12700" cmpd="sng">
                      <a:noFill/>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25 à 34 ans</a:t>
                      </a:r>
                    </a:p>
                  </a:txBody>
                  <a:tcPr marL="0" marR="0" marT="0" marB="0" anchor="ctr">
                    <a:lnL w="12700" cmpd="sng">
                      <a:noFill/>
                    </a:lnL>
                    <a:lnR w="12700" cmpd="sng">
                      <a:noFill/>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35 à 44 ans</a:t>
                      </a:r>
                    </a:p>
                  </a:txBody>
                  <a:tcPr marL="0" marR="0" marT="0" marB="0" anchor="ctr">
                    <a:lnL w="12700" cmpd="sng">
                      <a:noFill/>
                    </a:lnL>
                    <a:lnR w="12700" cmpd="sng">
                      <a:noFill/>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45 à 59 ans</a:t>
                      </a:r>
                    </a:p>
                  </a:txBody>
                  <a:tcPr marL="0" marR="0" marT="0" marB="0" anchor="ctr">
                    <a:lnL w="12700" cmpd="sng">
                      <a:noFill/>
                    </a:lnL>
                    <a:lnR w="12700" cmpd="sng">
                      <a:noFill/>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60 ans </a:t>
                      </a:r>
                    </a:p>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et plus</a:t>
                      </a:r>
                    </a:p>
                  </a:txBody>
                  <a:tcPr marL="0" marR="0" marT="0" marB="0" anchor="ctr">
                    <a:lnL w="12700" cmpd="sng">
                      <a:noFill/>
                    </a:lnL>
                    <a:lnR w="9525" cap="flat" cmpd="sng" algn="ctr">
                      <a:solidFill>
                        <a:schemeClr val="bg1">
                          <a:lumMod val="95000"/>
                        </a:schemeClr>
                      </a:solidFill>
                      <a:prstDash val="solid"/>
                      <a:round/>
                      <a:headEnd type="none" w="med" len="med"/>
                      <a:tailEnd type="none" w="med" len="med"/>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dirty="0">
                          <a:solidFill>
                            <a:srgbClr val="3B2B4D"/>
                          </a:solidFill>
                          <a:effectLst/>
                          <a:latin typeface="Fira Sans" panose="020B0503050000020004" pitchFamily="34" charset="0"/>
                          <a:ea typeface="+mn-ea"/>
                          <a:cs typeface="Calibri Light" panose="020F0302020204030204" pitchFamily="34" charset="0"/>
                        </a:rPr>
                        <a:t>Avec enfant</a:t>
                      </a:r>
                    </a:p>
                  </a:txBody>
                  <a:tcPr marL="0" marR="0" marT="0" marB="0" anchor="ctr">
                    <a:lnL w="9525" cap="flat" cmpd="sng" algn="ctr">
                      <a:solidFill>
                        <a:schemeClr val="bg1">
                          <a:lumMod val="95000"/>
                        </a:schemeClr>
                      </a:solidFill>
                      <a:prstDash val="solid"/>
                      <a:round/>
                      <a:headEnd type="none" w="med" len="med"/>
                      <a:tailEnd type="none" w="med" len="med"/>
                    </a:lnL>
                    <a:lnR w="12700" cmpd="sng">
                      <a:noFill/>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dirty="0">
                          <a:solidFill>
                            <a:srgbClr val="3B2B4D"/>
                          </a:solidFill>
                          <a:effectLst/>
                          <a:latin typeface="Fira Sans" panose="020B0503050000020004" pitchFamily="34" charset="0"/>
                          <a:ea typeface="+mn-ea"/>
                          <a:cs typeface="Calibri Light" panose="020F0302020204030204" pitchFamily="34" charset="0"/>
                        </a:rPr>
                        <a:t>Sans enfant</a:t>
                      </a:r>
                    </a:p>
                  </a:txBody>
                  <a:tcPr marL="0" marR="0" marT="0" marB="0" anchor="ctr">
                    <a:lnL w="12700" cmpd="sng">
                      <a:noFill/>
                    </a:lnL>
                    <a:lnR w="9525" cap="flat" cmpd="sng" algn="ctr">
                      <a:solidFill>
                        <a:schemeClr val="bg1">
                          <a:lumMod val="95000"/>
                        </a:schemeClr>
                      </a:solidFill>
                      <a:prstDash val="solid"/>
                      <a:round/>
                      <a:headEnd type="none" w="med" len="med"/>
                      <a:tailEnd type="none" w="med" len="med"/>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Parents d’enfants de moins de 3 ans</a:t>
                      </a:r>
                    </a:p>
                  </a:txBody>
                  <a:tcPr marL="0" marR="0" marT="0" marB="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Parents de 25 à 44 ans </a:t>
                      </a:r>
                    </a:p>
                  </a:txBody>
                  <a:tcPr marL="0" marR="0" marT="0" marB="0" anchor="ctr">
                    <a:lnL w="9525"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Personnes de 25 à 44 ans sans enfant</a:t>
                      </a:r>
                    </a:p>
                  </a:txBody>
                  <a:tcPr marL="0" marR="0" marT="0" marB="0" anchor="ctr">
                    <a:lnL w="9525" cap="flat" cmpd="sng" algn="ctr">
                      <a:noFill/>
                      <a:prstDash val="sysDot"/>
                      <a:round/>
                      <a:headEnd type="none" w="med" len="med"/>
                      <a:tailEnd type="none" w="med" len="med"/>
                    </a:lnL>
                    <a:lnR w="12700" cap="flat" cmpd="sng" algn="ctr">
                      <a:noFill/>
                      <a:prstDash val="solid"/>
                      <a:round/>
                      <a:headEnd type="none" w="med" len="med"/>
                      <a:tailEnd type="none" w="med" len="med"/>
                    </a:lnR>
                    <a:lnT w="9525" cap="flat" cmpd="sng" algn="ctr">
                      <a:no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r h="215337">
                <a:tc>
                  <a:txBody>
                    <a:bodyPr/>
                    <a:lstStyle/>
                    <a:p>
                      <a:pPr algn="r" fontAlgn="ctr"/>
                      <a:r>
                        <a:rPr lang="fr-FR" sz="900" b="0" i="1" u="none" strike="noStrike" noProof="0">
                          <a:solidFill>
                            <a:schemeClr val="bg1">
                              <a:lumMod val="50000"/>
                            </a:schemeClr>
                          </a:solidFill>
                          <a:effectLst/>
                          <a:latin typeface="Fira Sans" panose="020B0503050000020004" pitchFamily="34" charset="0"/>
                        </a:rPr>
                        <a:t>Base</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1" u="none" strike="noStrike" noProof="0">
                          <a:solidFill>
                            <a:schemeClr val="bg1">
                              <a:lumMod val="50000"/>
                            </a:schemeClr>
                          </a:solidFill>
                          <a:effectLst/>
                          <a:latin typeface="Fira Sans" panose="020B0503050000020004" pitchFamily="34" charset="0"/>
                        </a:rPr>
                        <a:t>3 872</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442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809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720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938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963</a:t>
                      </a:r>
                    </a:p>
                  </a:txBody>
                  <a:tcPr marL="6351" marR="6351" marT="6351" marB="0" anchor="ctr">
                    <a:lnL w="12700" cmpd="sng">
                      <a:noFill/>
                    </a:lnL>
                    <a:lnR w="9525"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chemeClr val="bg1">
                              <a:lumMod val="50000"/>
                            </a:schemeClr>
                          </a:solidFill>
                          <a:effectLst/>
                          <a:latin typeface="Fira Sans" panose="020B0503050000020004" pitchFamily="34" charset="0"/>
                          <a:ea typeface="+mn-ea"/>
                          <a:cs typeface="+mn-cs"/>
                          <a:sym typeface="Arial"/>
                        </a:rPr>
                        <a:t>1 640</a:t>
                      </a:r>
                    </a:p>
                  </a:txBody>
                  <a:tcPr marL="6351" marR="6351" marT="6351" marB="0" anchor="ctr">
                    <a:lnL w="9525"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chemeClr val="bg1">
                              <a:lumMod val="50000"/>
                            </a:schemeClr>
                          </a:solidFill>
                          <a:effectLst/>
                          <a:latin typeface="Fira Sans" panose="020B0503050000020004" pitchFamily="34" charset="0"/>
                          <a:ea typeface="+mn-ea"/>
                          <a:cs typeface="+mn-cs"/>
                          <a:sym typeface="Arial"/>
                        </a:rPr>
                        <a:t>2 232</a:t>
                      </a:r>
                    </a:p>
                  </a:txBody>
                  <a:tcPr marL="6351" marR="6351" marT="6351" marB="0" anchor="ctr">
                    <a:lnL w="12700" cmpd="sng">
                      <a:noFill/>
                    </a:lnL>
                    <a:lnR w="9525"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chemeClr val="bg1">
                              <a:lumMod val="50000"/>
                            </a:schemeClr>
                          </a:solidFill>
                          <a:effectLst/>
                          <a:latin typeface="Fira Sans" panose="020B0503050000020004" pitchFamily="34" charset="0"/>
                          <a:ea typeface="+mn-ea"/>
                          <a:cs typeface="+mn-cs"/>
                          <a:sym typeface="Arial"/>
                        </a:rPr>
                        <a:t>319</a:t>
                      </a:r>
                    </a:p>
                  </a:txBody>
                  <a:tcPr marL="6351" marR="6351" marT="6351" marB="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chemeClr val="bg1">
                              <a:lumMod val="50000"/>
                            </a:schemeClr>
                          </a:solidFill>
                          <a:effectLst/>
                          <a:latin typeface="Fira Sans" panose="020B0503050000020004" pitchFamily="34" charset="0"/>
                          <a:ea typeface="+mn-ea"/>
                          <a:cs typeface="+mn-cs"/>
                          <a:sym typeface="Arial"/>
                        </a:rPr>
                        <a:t>1 011</a:t>
                      </a:r>
                    </a:p>
                  </a:txBody>
                  <a:tcPr marL="6351" marR="6351" marT="6351" marB="0" anchor="ctr">
                    <a:lnL w="9525"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chemeClr val="bg1">
                              <a:lumMod val="50000"/>
                            </a:schemeClr>
                          </a:solidFill>
                          <a:effectLst/>
                          <a:latin typeface="Fira Sans" panose="020B0503050000020004" pitchFamily="34" charset="0"/>
                          <a:ea typeface="+mn-ea"/>
                          <a:cs typeface="+mn-cs"/>
                          <a:sym typeface="Arial"/>
                        </a:rPr>
                        <a:t>518</a:t>
                      </a:r>
                    </a:p>
                  </a:txBody>
                  <a:tcPr marL="6351" marR="6351" marT="6351" marB="0" anchor="ctr">
                    <a:lnL w="9525"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20376265"/>
                  </a:ext>
                </a:extLst>
              </a:tr>
              <a:tr h="619760">
                <a:tc>
                  <a:txBody>
                    <a:bodyPr/>
                    <a:lstStyle/>
                    <a:p>
                      <a:pPr algn="r" rtl="0" fontAlgn="ctr"/>
                      <a:r>
                        <a:rPr lang="fr-FR" sz="1300" b="0" i="0" u="none" strike="noStrike" noProof="0">
                          <a:solidFill>
                            <a:srgbClr val="29193E"/>
                          </a:solidFill>
                          <a:effectLst/>
                          <a:latin typeface="Fira Sans" panose="020B0503050000020004" pitchFamily="34" charset="0"/>
                        </a:rPr>
                        <a:t>Infections urinaires ou à levures, telles que la cystite, l’urétrite, la vaginose bactérienne, la vaginite, la mycose</a:t>
                      </a:r>
                    </a:p>
                  </a:txBody>
                  <a:tcPr marL="10160" marR="10160" marT="10160" marB="0" anchor="ctr">
                    <a:lnL w="12700" cap="flat" cmpd="sng" algn="ctr">
                      <a:noFill/>
                      <a:prstDash val="sysDot"/>
                      <a:round/>
                      <a:headEnd type="none" w="med" len="med"/>
                      <a:tailEnd type="none" w="med" len="med"/>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77</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66</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71</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79</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80</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81</a:t>
                      </a:r>
                    </a:p>
                  </a:txBody>
                  <a:tcPr marL="6351" marR="6351" marT="6351" marB="0" anchor="ctr">
                    <a:lnL w="12700" cmpd="sng">
                      <a:noFill/>
                    </a:lnL>
                    <a:lnR w="9525" cap="flat" cmpd="sng" algn="ctr">
                      <a:solidFill>
                        <a:schemeClr val="bg1">
                          <a:lumMod val="95000"/>
                        </a:schemeClr>
                      </a:solidFill>
                      <a:prstDash val="solid"/>
                      <a:round/>
                      <a:headEnd type="none" w="med" len="med"/>
                      <a:tailEnd type="none" w="med" len="med"/>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77</a:t>
                      </a:r>
                    </a:p>
                  </a:txBody>
                  <a:tcPr marL="6351" marR="6351" marT="6351" marB="0" anchor="ctr">
                    <a:lnL w="9525" cap="flat" cmpd="sng" algn="ctr">
                      <a:solidFill>
                        <a:schemeClr val="bg1">
                          <a:lumMod val="95000"/>
                        </a:schemeClr>
                      </a:solidFill>
                      <a:prstDash val="solid"/>
                      <a:round/>
                      <a:headEnd type="none" w="med" len="med"/>
                      <a:tailEnd type="none" w="med" len="med"/>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77</a:t>
                      </a:r>
                    </a:p>
                  </a:txBody>
                  <a:tcPr marL="6351" marR="6351" marT="6351" marB="0" anchor="ctr">
                    <a:lnL w="12700" cmpd="sng">
                      <a:noFill/>
                    </a:lnL>
                    <a:lnR w="9525" cap="flat" cmpd="sng" algn="ctr">
                      <a:solidFill>
                        <a:schemeClr val="bg1">
                          <a:lumMod val="95000"/>
                        </a:schemeClr>
                      </a:solidFill>
                      <a:prstDash val="solid"/>
                      <a:round/>
                      <a:headEnd type="none" w="med" len="med"/>
                      <a:tailEnd type="none" w="med" len="med"/>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75</a:t>
                      </a:r>
                    </a:p>
                  </a:txBody>
                  <a:tcPr marL="6351" marR="6351" marT="6351" marB="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78</a:t>
                      </a:r>
                    </a:p>
                  </a:txBody>
                  <a:tcPr marL="6351" marR="6351" marT="6351" marB="0" anchor="ctr">
                    <a:lnL w="9525"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71</a:t>
                      </a:r>
                    </a:p>
                  </a:txBody>
                  <a:tcPr marL="6351" marR="6351" marT="6351" marB="0" anchor="ctr">
                    <a:lnL w="9525" cap="flat" cmpd="sng" algn="ctr">
                      <a:noFill/>
                      <a:prstDash val="sysDot"/>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1045383">
                <a:tc>
                  <a:txBody>
                    <a:bodyPr/>
                    <a:lstStyle/>
                    <a:p>
                      <a:pPr algn="r" rtl="0" fontAlgn="ctr"/>
                      <a:r>
                        <a:rPr lang="fr-FR" sz="1300" b="0" i="0" u="none" strike="noStrike" noProof="0">
                          <a:solidFill>
                            <a:srgbClr val="29193E"/>
                          </a:solidFill>
                          <a:effectLst/>
                          <a:latin typeface="Fira Sans" panose="020B0503050000020004" pitchFamily="34" charset="0"/>
                        </a:rPr>
                        <a:t>Sécheresse vaginale</a:t>
                      </a:r>
                    </a:p>
                  </a:txBody>
                  <a:tcPr marL="10160" marR="10160" marT="1016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69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57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63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noProof="0">
                          <a:solidFill>
                            <a:srgbClr val="CAD300"/>
                          </a:solidFill>
                          <a:effectLst/>
                          <a:latin typeface="Fira Sans" panose="020B0503050000020004" pitchFamily="34" charset="0"/>
                        </a:rPr>
                        <a:t>73</a:t>
                      </a:r>
                    </a:p>
                  </a:txBody>
                  <a:tcPr marL="6351" marR="6351" marT="6351" marB="0" anchor="ctr">
                    <a:lnL w="12700" cmpd="sng">
                      <a:noFill/>
                    </a:lnL>
                    <a:lnR w="9525"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69</a:t>
                      </a:r>
                    </a:p>
                  </a:txBody>
                  <a:tcPr marL="6351" marR="6351" marT="6351" marB="0" anchor="ctr">
                    <a:lnL w="9525"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68</a:t>
                      </a:r>
                    </a:p>
                  </a:txBody>
                  <a:tcPr marL="6351" marR="6351" marT="6351" marB="0" anchor="ctr">
                    <a:lnL w="12700" cmpd="sng">
                      <a:noFill/>
                    </a:lnL>
                    <a:lnR w="9525"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69</a:t>
                      </a:r>
                    </a:p>
                  </a:txBody>
                  <a:tcPr marL="6351" marR="6351" marT="6351" marB="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70</a:t>
                      </a:r>
                    </a:p>
                  </a:txBody>
                  <a:tcPr marL="6351" marR="6351" marT="6351" marB="0" anchor="ctr">
                    <a:lnL w="9525"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61</a:t>
                      </a:r>
                    </a:p>
                  </a:txBody>
                  <a:tcPr marL="6351" marR="6351" marT="6351" marB="0" anchor="ctr">
                    <a:lnL w="9525"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6761963"/>
                  </a:ext>
                </a:extLst>
              </a:tr>
              <a:tr h="887021">
                <a:tc>
                  <a:txBody>
                    <a:bodyPr/>
                    <a:lstStyle/>
                    <a:p>
                      <a:pPr algn="r" rtl="0" fontAlgn="ctr"/>
                      <a:r>
                        <a:rPr lang="fr-FR" sz="1300" b="0" i="0" u="none" strike="noStrike" noProof="0">
                          <a:solidFill>
                            <a:srgbClr val="29193E"/>
                          </a:solidFill>
                          <a:effectLst/>
                          <a:latin typeface="Fira Sans" panose="020B0503050000020004" pitchFamily="34" charset="0"/>
                        </a:rPr>
                        <a:t>Inconfort sexuel</a:t>
                      </a:r>
                    </a:p>
                  </a:txBody>
                  <a:tcPr marL="10160" marR="10160" marT="1016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59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48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59</a:t>
                      </a:r>
                    </a:p>
                  </a:txBody>
                  <a:tcPr marL="6351" marR="6351" marT="6351" marB="0" anchor="ctr">
                    <a:lnL w="12700" cmpd="sng">
                      <a:noFill/>
                    </a:lnL>
                    <a:lnR w="9525"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61</a:t>
                      </a:r>
                    </a:p>
                  </a:txBody>
                  <a:tcPr marL="6351" marR="6351" marT="6351" marB="0" anchor="ctr">
                    <a:lnL w="9525" cap="flat" cmpd="sng" algn="ctr">
                      <a:solidFill>
                        <a:schemeClr val="bg1">
                          <a:lumMod val="95000"/>
                        </a:schemeClr>
                      </a:solidFill>
                      <a:prstDash val="solid"/>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57</a:t>
                      </a:r>
                    </a:p>
                  </a:txBody>
                  <a:tcPr marL="6351" marR="6351" marT="6351" marB="0" anchor="ctr">
                    <a:lnL w="12700" cmpd="sng">
                      <a:noFill/>
                    </a:lnL>
                    <a:lnR w="9525"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63</a:t>
                      </a:r>
                    </a:p>
                  </a:txBody>
                  <a:tcPr marL="6351" marR="6351" marT="6351" marB="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noProof="0">
                          <a:solidFill>
                            <a:srgbClr val="000000"/>
                          </a:solidFill>
                          <a:effectLst/>
                          <a:latin typeface="Fira Sans" panose="020B0503050000020004" pitchFamily="34" charset="0"/>
                        </a:rPr>
                        <a:t>62</a:t>
                      </a:r>
                    </a:p>
                  </a:txBody>
                  <a:tcPr marL="6351" marR="6351" marT="6351" marB="0" anchor="ctr">
                    <a:lnL w="9525"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dirty="0">
                          <a:solidFill>
                            <a:srgbClr val="FFC107"/>
                          </a:solidFill>
                          <a:effectLst/>
                          <a:latin typeface="Fira Sans" panose="020B0503050000020004" pitchFamily="34" charset="0"/>
                          <a:ea typeface="+mn-ea"/>
                          <a:cs typeface="+mn-cs"/>
                          <a:sym typeface="Arial"/>
                        </a:rPr>
                        <a:t>54</a:t>
                      </a:r>
                    </a:p>
                  </a:txBody>
                  <a:tcPr marL="6351" marR="6351" marT="6351" marB="0" anchor="ctr">
                    <a:lnL w="9525"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5735077"/>
                  </a:ext>
                </a:extLst>
              </a:tr>
            </a:tbl>
          </a:graphicData>
        </a:graphic>
      </p:graphicFrame>
      <p:graphicFrame>
        <p:nvGraphicFramePr>
          <p:cNvPr id="10" name="Tableau 9">
            <a:extLst>
              <a:ext uri="{FF2B5EF4-FFF2-40B4-BE49-F238E27FC236}">
                <a16:creationId xmlns:a16="http://schemas.microsoft.com/office/drawing/2014/main" id="{3533724B-C913-4297-5B92-6E66B3ED0F37}"/>
              </a:ext>
            </a:extLst>
          </p:cNvPr>
          <p:cNvGraphicFramePr>
            <a:graphicFrameLocks noGrp="1"/>
          </p:cNvGraphicFramePr>
          <p:nvPr/>
        </p:nvGraphicFramePr>
        <p:xfrm>
          <a:off x="1177580" y="6403432"/>
          <a:ext cx="4685182" cy="432000"/>
        </p:xfrm>
        <a:graphic>
          <a:graphicData uri="http://schemas.openxmlformats.org/drawingml/2006/table">
            <a:tbl>
              <a:tblPr firstRow="1" bandRow="1">
                <a:tableStyleId>{5C22544A-7EE6-4342-B048-85BDC9FD1C3A}</a:tableStyleId>
              </a:tblPr>
              <a:tblGrid>
                <a:gridCol w="2342591">
                  <a:extLst>
                    <a:ext uri="{9D8B030D-6E8A-4147-A177-3AD203B41FA5}">
                      <a16:colId xmlns:a16="http://schemas.microsoft.com/office/drawing/2014/main" val="1778144427"/>
                    </a:ext>
                  </a:extLst>
                </a:gridCol>
                <a:gridCol w="2342591">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1" name="Ellipse 10">
            <a:extLst>
              <a:ext uri="{FF2B5EF4-FFF2-40B4-BE49-F238E27FC236}">
                <a16:creationId xmlns:a16="http://schemas.microsoft.com/office/drawing/2014/main" id="{12EAB361-7F97-BB87-5FAA-378BEE3A84F6}"/>
              </a:ext>
            </a:extLst>
          </p:cNvPr>
          <p:cNvSpPr/>
          <p:nvPr/>
        </p:nvSpPr>
        <p:spPr>
          <a:xfrm>
            <a:off x="1212028" y="6555926"/>
            <a:ext cx="144000" cy="141532"/>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2" name="Ellipse 11">
            <a:extLst>
              <a:ext uri="{FF2B5EF4-FFF2-40B4-BE49-F238E27FC236}">
                <a16:creationId xmlns:a16="http://schemas.microsoft.com/office/drawing/2014/main" id="{21D4F1F4-EF8B-8A63-4EE4-E703A0B47121}"/>
              </a:ext>
            </a:extLst>
          </p:cNvPr>
          <p:cNvSpPr/>
          <p:nvPr/>
        </p:nvSpPr>
        <p:spPr>
          <a:xfrm>
            <a:off x="3565383" y="6555926"/>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C107"/>
              </a:solidFill>
              <a:latin typeface="Arial"/>
              <a:sym typeface="Arial"/>
            </a:endParaRPr>
          </a:p>
        </p:txBody>
      </p:sp>
      <p:graphicFrame>
        <p:nvGraphicFramePr>
          <p:cNvPr id="7" name="Tableau 6">
            <a:extLst>
              <a:ext uri="{FF2B5EF4-FFF2-40B4-BE49-F238E27FC236}">
                <a16:creationId xmlns:a16="http://schemas.microsoft.com/office/drawing/2014/main" id="{34E38E3D-E60C-10DE-846C-3003349C7D22}"/>
              </a:ext>
            </a:extLst>
          </p:cNvPr>
          <p:cNvGraphicFramePr>
            <a:graphicFrameLocks noGrp="1"/>
          </p:cNvGraphicFramePr>
          <p:nvPr/>
        </p:nvGraphicFramePr>
        <p:xfrm>
          <a:off x="1" y="1869355"/>
          <a:ext cx="1592004" cy="701040"/>
        </p:xfrm>
        <a:graphic>
          <a:graphicData uri="http://schemas.openxmlformats.org/drawingml/2006/table">
            <a:tbl>
              <a:tblPr firstRow="1" bandRow="1">
                <a:tableStyleId>{5C22544A-7EE6-4342-B048-85BDC9FD1C3A}</a:tableStyleId>
              </a:tblPr>
              <a:tblGrid>
                <a:gridCol w="1592004">
                  <a:extLst>
                    <a:ext uri="{9D8B030D-6E8A-4147-A177-3AD203B41FA5}">
                      <a16:colId xmlns:a16="http://schemas.microsoft.com/office/drawing/2014/main" val="1778144427"/>
                    </a:ext>
                  </a:extLst>
                </a:gridCol>
              </a:tblGrid>
              <a:tr h="406400">
                <a:tc>
                  <a:txBody>
                    <a:bodyPr/>
                    <a:lstStyle/>
                    <a:p>
                      <a:pPr algn="ctr" fontAlgn="ctr"/>
                      <a:r>
                        <a:rPr lang="fr-FR" sz="1900" b="1" i="0" u="none" strike="noStrike" cap="none" noProof="0">
                          <a:solidFill>
                            <a:schemeClr val="bg1"/>
                          </a:solidFill>
                          <a:latin typeface="Fira Sans"/>
                          <a:ea typeface="+mn-ea"/>
                          <a:cs typeface="Calibri Light" panose="020F0302020204030204" pitchFamily="34" charset="0"/>
                          <a:sym typeface="Arial"/>
                        </a:rPr>
                        <a:t>% de facilité</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3368E"/>
                    </a:solidFill>
                  </a:tcPr>
                </a:tc>
                <a:extLst>
                  <a:ext uri="{0D108BD9-81ED-4DB2-BD59-A6C34878D82A}">
                    <a16:rowId xmlns:a16="http://schemas.microsoft.com/office/drawing/2014/main" val="1673595827"/>
                  </a:ext>
                </a:extLst>
              </a:tr>
            </a:tbl>
          </a:graphicData>
        </a:graphic>
      </p:graphicFrame>
      <p:pic>
        <p:nvPicPr>
          <p:cNvPr id="8" name="Graphique 7" descr="Faire un zoom avant contour">
            <a:extLst>
              <a:ext uri="{FF2B5EF4-FFF2-40B4-BE49-F238E27FC236}">
                <a16:creationId xmlns:a16="http://schemas.microsoft.com/office/drawing/2014/main" id="{B0A07E94-ED44-7CC0-FE51-500A357E6B4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596422">
            <a:off x="92625" y="1027277"/>
            <a:ext cx="483260" cy="483260"/>
          </a:xfrm>
          <a:prstGeom prst="rect">
            <a:avLst/>
          </a:prstGeom>
        </p:spPr>
      </p:pic>
      <p:sp>
        <p:nvSpPr>
          <p:cNvPr id="3" name="Google Shape;116;p17">
            <a:extLst>
              <a:ext uri="{FF2B5EF4-FFF2-40B4-BE49-F238E27FC236}">
                <a16:creationId xmlns:a16="http://schemas.microsoft.com/office/drawing/2014/main" id="{4A90B595-E6CA-1F2B-841E-9CC7DABD7557}"/>
              </a:ext>
            </a:extLst>
          </p:cNvPr>
          <p:cNvSpPr txBox="1"/>
          <p:nvPr/>
        </p:nvSpPr>
        <p:spPr>
          <a:xfrm>
            <a:off x="719381" y="1080084"/>
            <a:ext cx="10729200" cy="244800"/>
          </a:xfrm>
          <a:prstGeom prst="rect">
            <a:avLst/>
          </a:prstGeom>
          <a:noFill/>
          <a:ln>
            <a:noFill/>
          </a:ln>
        </p:spPr>
        <p:txBody>
          <a:bodyPr spcFirstLastPara="1" wrap="square" lIns="0" tIns="0" rIns="0" bIns="0" anchor="t" anchorCtr="0">
            <a:noAutofit/>
          </a:bodyPr>
          <a:lstStyle/>
          <a:p>
            <a:pPr defTabSz="1219170">
              <a:defRPr/>
            </a:pPr>
            <a:r>
              <a:rPr lang="fr-FR" sz="1100" i="1" dirty="0">
                <a:solidFill>
                  <a:srgbClr val="A59DAE"/>
                </a:solidFill>
                <a:latin typeface="Fira Sans"/>
                <a:ea typeface="Fira Sans"/>
                <a:cs typeface="Fira Sans"/>
                <a:sym typeface="Fira Sans"/>
              </a:rPr>
              <a:t>Dans quelle mesure vous sentez-vous à l’aise pour aborder, ou seriez-vous prête à aborder, les problèmes de santé intime suivants avec des professionnels de santé ?</a:t>
            </a:r>
          </a:p>
          <a:p>
            <a:pPr defTabSz="1219170">
              <a:defRPr/>
            </a:pPr>
            <a:r>
              <a:rPr lang="fr-FR" sz="1333" i="1" dirty="0">
                <a:solidFill>
                  <a:srgbClr val="A59DAE"/>
                </a:solidFill>
                <a:latin typeface="Fira Sans"/>
                <a:ea typeface="Fira Sans"/>
                <a:cs typeface="Fira Sans"/>
                <a:sym typeface="Fira Sans"/>
              </a:rPr>
              <a:t>Base : Femmes (n = 3 872)</a:t>
            </a:r>
          </a:p>
        </p:txBody>
      </p:sp>
    </p:spTree>
    <p:extLst>
      <p:ext uri="{BB962C8B-B14F-4D97-AF65-F5344CB8AC3E}">
        <p14:creationId xmlns:p14="http://schemas.microsoft.com/office/powerpoint/2010/main" val="35112955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30AF7B43-CC78-F8EE-5212-15FA58BBEC2E}"/>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EBA337B4-FFA3-379F-44A0-850D91F90F34}"/>
              </a:ext>
            </a:extLst>
          </p:cNvPr>
          <p:cNvGraphicFramePr>
            <a:graphicFrameLocks noGrp="1"/>
          </p:cNvGraphicFramePr>
          <p:nvPr>
            <p:extLst>
              <p:ext uri="{D42A27DB-BD31-4B8C-83A1-F6EECF244321}">
                <p14:modId xmlns:p14="http://schemas.microsoft.com/office/powerpoint/2010/main" val="3031445748"/>
              </p:ext>
            </p:extLst>
          </p:nvPr>
        </p:nvGraphicFramePr>
        <p:xfrm>
          <a:off x="-69851" y="2175098"/>
          <a:ext cx="12192003" cy="3334752"/>
        </p:xfrm>
        <a:graphic>
          <a:graphicData uri="http://schemas.openxmlformats.org/drawingml/2006/table">
            <a:tbl>
              <a:tblPr>
                <a:tableStyleId>{5C22544A-7EE6-4342-B048-85BDC9FD1C3A}</a:tableStyleId>
              </a:tblPr>
              <a:tblGrid>
                <a:gridCol w="2668107">
                  <a:extLst>
                    <a:ext uri="{9D8B030D-6E8A-4147-A177-3AD203B41FA5}">
                      <a16:colId xmlns:a16="http://schemas.microsoft.com/office/drawing/2014/main" val="3347426777"/>
                    </a:ext>
                  </a:extLst>
                </a:gridCol>
                <a:gridCol w="535977">
                  <a:extLst>
                    <a:ext uri="{9D8B030D-6E8A-4147-A177-3AD203B41FA5}">
                      <a16:colId xmlns:a16="http://schemas.microsoft.com/office/drawing/2014/main" val="875671890"/>
                    </a:ext>
                  </a:extLst>
                </a:gridCol>
                <a:gridCol w="647884">
                  <a:extLst>
                    <a:ext uri="{9D8B030D-6E8A-4147-A177-3AD203B41FA5}">
                      <a16:colId xmlns:a16="http://schemas.microsoft.com/office/drawing/2014/main" val="352235949"/>
                    </a:ext>
                  </a:extLst>
                </a:gridCol>
                <a:gridCol w="765681">
                  <a:extLst>
                    <a:ext uri="{9D8B030D-6E8A-4147-A177-3AD203B41FA5}">
                      <a16:colId xmlns:a16="http://schemas.microsoft.com/office/drawing/2014/main" val="1231598532"/>
                    </a:ext>
                  </a:extLst>
                </a:gridCol>
                <a:gridCol w="948267">
                  <a:extLst>
                    <a:ext uri="{9D8B030D-6E8A-4147-A177-3AD203B41FA5}">
                      <a16:colId xmlns:a16="http://schemas.microsoft.com/office/drawing/2014/main" val="3116134758"/>
                    </a:ext>
                  </a:extLst>
                </a:gridCol>
                <a:gridCol w="606655">
                  <a:extLst>
                    <a:ext uri="{9D8B030D-6E8A-4147-A177-3AD203B41FA5}">
                      <a16:colId xmlns:a16="http://schemas.microsoft.com/office/drawing/2014/main" val="2796678513"/>
                    </a:ext>
                  </a:extLst>
                </a:gridCol>
                <a:gridCol w="689113">
                  <a:extLst>
                    <a:ext uri="{9D8B030D-6E8A-4147-A177-3AD203B41FA5}">
                      <a16:colId xmlns:a16="http://schemas.microsoft.com/office/drawing/2014/main" val="222229179"/>
                    </a:ext>
                  </a:extLst>
                </a:gridCol>
                <a:gridCol w="918817">
                  <a:extLst>
                    <a:ext uri="{9D8B030D-6E8A-4147-A177-3AD203B41FA5}">
                      <a16:colId xmlns:a16="http://schemas.microsoft.com/office/drawing/2014/main" val="1582769549"/>
                    </a:ext>
                  </a:extLst>
                </a:gridCol>
                <a:gridCol w="842249">
                  <a:extLst>
                    <a:ext uri="{9D8B030D-6E8A-4147-A177-3AD203B41FA5}">
                      <a16:colId xmlns:a16="http://schemas.microsoft.com/office/drawing/2014/main" val="2751089908"/>
                    </a:ext>
                  </a:extLst>
                </a:gridCol>
                <a:gridCol w="818689">
                  <a:extLst>
                    <a:ext uri="{9D8B030D-6E8A-4147-A177-3AD203B41FA5}">
                      <a16:colId xmlns:a16="http://schemas.microsoft.com/office/drawing/2014/main" val="1604106643"/>
                    </a:ext>
                  </a:extLst>
                </a:gridCol>
                <a:gridCol w="895259">
                  <a:extLst>
                    <a:ext uri="{9D8B030D-6E8A-4147-A177-3AD203B41FA5}">
                      <a16:colId xmlns:a16="http://schemas.microsoft.com/office/drawing/2014/main" val="2796934304"/>
                    </a:ext>
                  </a:extLst>
                </a:gridCol>
                <a:gridCol w="748011">
                  <a:extLst>
                    <a:ext uri="{9D8B030D-6E8A-4147-A177-3AD203B41FA5}">
                      <a16:colId xmlns:a16="http://schemas.microsoft.com/office/drawing/2014/main" val="197904629"/>
                    </a:ext>
                  </a:extLst>
                </a:gridCol>
                <a:gridCol w="488859">
                  <a:extLst>
                    <a:ext uri="{9D8B030D-6E8A-4147-A177-3AD203B41FA5}">
                      <a16:colId xmlns:a16="http://schemas.microsoft.com/office/drawing/2014/main" val="403244804"/>
                    </a:ext>
                  </a:extLst>
                </a:gridCol>
                <a:gridCol w="618435">
                  <a:extLst>
                    <a:ext uri="{9D8B030D-6E8A-4147-A177-3AD203B41FA5}">
                      <a16:colId xmlns:a16="http://schemas.microsoft.com/office/drawing/2014/main" val="1775959399"/>
                    </a:ext>
                  </a:extLst>
                </a:gridCol>
              </a:tblGrid>
              <a:tr h="660720">
                <a:tc>
                  <a:txBody>
                    <a:bodyPr/>
                    <a:lstStyle/>
                    <a:p>
                      <a:pPr algn="l" rtl="0" fontAlgn="ctr"/>
                      <a:endParaRPr lang="en-GB" sz="1100" u="none" strike="noStrike" kern="1200" noProof="0" dirty="0">
                        <a:solidFill>
                          <a:srgbClr val="002060"/>
                        </a:solidFill>
                        <a:effectLst/>
                        <a:latin typeface="Fira Sans" panose="020B0503050000020004" pitchFamily="34" charset="0"/>
                        <a:ea typeface="+mn-ea"/>
                        <a:cs typeface="Calibri Light" panose="020F0302020204030204" pitchFamily="34" charset="0"/>
                      </a:endParaRP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100" b="1" u="none" strike="noStrike" noProof="0">
                          <a:solidFill>
                            <a:schemeClr val="bg1"/>
                          </a:solidFill>
                          <a:effectLst/>
                          <a:latin typeface="Fira Sans" panose="020B0503050000020004" pitchFamily="34" charset="0"/>
                          <a:ea typeface="+mn-ea"/>
                          <a:cs typeface="Calibri Light" panose="020F0302020204030204" pitchFamily="34" charset="0"/>
                        </a:rPr>
                        <a:t>TOTAL</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3B2B4D"/>
                    </a:solidFill>
                  </a:tcPr>
                </a:tc>
                <a:tc>
                  <a:txBody>
                    <a:bodyPr/>
                    <a:lstStyle/>
                    <a:p>
                      <a:pPr algn="ctr" fontAlgn="ctr"/>
                      <a:r>
                        <a:rPr lang="fr-FR" sz="1100" b="1" u="none" strike="noStrike" cap="small" baseline="0" noProof="0">
                          <a:solidFill>
                            <a:schemeClr val="bg1"/>
                          </a:solidFill>
                          <a:effectLst/>
                          <a:latin typeface="Fira Sans" panose="020B0503050000020004" pitchFamily="34" charset="0"/>
                          <a:ea typeface="+mn-ea"/>
                          <a:cs typeface="Calibri Light" panose="020F0302020204030204" pitchFamily="34" charset="0"/>
                        </a:rPr>
                        <a:t>Au moins un problème de santé</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3B2B4D"/>
                    </a:solidFill>
                  </a:tcPr>
                </a:tc>
                <a:tc>
                  <a:txBody>
                    <a:bodyPr/>
                    <a:lstStyle/>
                    <a:p>
                      <a:pPr algn="ctr"/>
                      <a:r>
                        <a:rPr lang="fr-FR" sz="1000" b="0" u="none" strike="noStrike" noProof="0" dirty="0">
                          <a:solidFill>
                            <a:srgbClr val="3B2B4D"/>
                          </a:solidFill>
                          <a:effectLst/>
                          <a:latin typeface="Fira Sans" panose="020B0503050000020004" pitchFamily="34" charset="0"/>
                          <a:ea typeface="+mn-ea"/>
                          <a:cs typeface="Calibri Light" panose="020F0302020204030204" pitchFamily="34" charset="0"/>
                        </a:rPr>
                        <a:t>Maladies respiratoires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900" b="0" u="none" strike="noStrike" noProof="0" dirty="0">
                          <a:solidFill>
                            <a:srgbClr val="3B2B4D"/>
                          </a:solidFill>
                          <a:effectLst/>
                          <a:latin typeface="Fira Sans" panose="020B0503050000020004" pitchFamily="34" charset="0"/>
                          <a:ea typeface="+mn-ea"/>
                          <a:cs typeface="Calibri Light" panose="020F0302020204030204" pitchFamily="34" charset="0"/>
                        </a:rPr>
                        <a:t>Maladies cardiovasculaires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dirty="0">
                          <a:solidFill>
                            <a:srgbClr val="3B2B4D"/>
                          </a:solidFill>
                          <a:effectLst/>
                          <a:latin typeface="Fira Sans" panose="020B0503050000020004" pitchFamily="34" charset="0"/>
                          <a:ea typeface="+mn-ea"/>
                          <a:cs typeface="Calibri Light" panose="020F0302020204030204" pitchFamily="34" charset="0"/>
                        </a:rPr>
                        <a:t>Diabète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Troubles digestifs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dirty="0">
                          <a:solidFill>
                            <a:srgbClr val="3B2B4D"/>
                          </a:solidFill>
                          <a:effectLst/>
                          <a:latin typeface="Fira Sans" panose="020B0503050000020004" pitchFamily="34" charset="0"/>
                          <a:ea typeface="+mn-ea"/>
                          <a:cs typeface="Calibri Light" panose="020F0302020204030204" pitchFamily="34" charset="0"/>
                        </a:rPr>
                        <a:t>Troubles génito-urinaires et rénaux</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00" b="0" u="none" strike="noStrike" noProof="0" dirty="0">
                          <a:solidFill>
                            <a:srgbClr val="3B2B4D"/>
                          </a:solidFill>
                          <a:effectLst/>
                          <a:latin typeface="Fira Sans" panose="020B0503050000020004" pitchFamily="34" charset="0"/>
                          <a:ea typeface="+mn-ea"/>
                          <a:cs typeface="Calibri Light" panose="020F0302020204030204" pitchFamily="34" charset="0"/>
                        </a:rPr>
                        <a:t>Troubles neurologiques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Maladie auto-immune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Maladies ostéo-articulaires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Troubles de santé mentale</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Cancer</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Allergies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r h="230484">
                <a:tc>
                  <a:txBody>
                    <a:bodyPr/>
                    <a:lstStyle/>
                    <a:p>
                      <a:pPr algn="l" rtl="0" fontAlgn="ctr"/>
                      <a:endParaRPr lang="en-GB" sz="800" b="0" i="1" u="none" strike="noStrike" noProof="0" dirty="0">
                        <a:solidFill>
                          <a:srgbClr val="3B2B4D"/>
                        </a:solidFill>
                        <a:effectLst/>
                        <a:latin typeface="Fira Sans" panose="020B0503050000020004" pitchFamily="34" charset="0"/>
                      </a:endParaRP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Base</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2 486</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417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587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259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685</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423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150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401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632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662</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156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cap="none" noProof="0">
                          <a:solidFill>
                            <a:srgbClr val="A59DAE"/>
                          </a:solidFill>
                          <a:effectLst/>
                          <a:latin typeface="Fira Sans" panose="020B0503050000020004" pitchFamily="34" charset="0"/>
                          <a:ea typeface="+mn-ea"/>
                          <a:cs typeface="Calibri Light" panose="020F0302020204030204" pitchFamily="34" charset="0"/>
                          <a:sym typeface="Arial"/>
                        </a:rPr>
                        <a:t>1 117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20376265"/>
                  </a:ext>
                </a:extLst>
              </a:tr>
              <a:tr h="651844">
                <a:tc>
                  <a:txBody>
                    <a:bodyPr/>
                    <a:lstStyle/>
                    <a:p>
                      <a:pPr algn="r" rtl="0" fontAlgn="ctr"/>
                      <a:r>
                        <a:rPr lang="fr-FR" sz="1300" b="0" i="0" u="none" strike="noStrike" noProof="0">
                          <a:solidFill>
                            <a:srgbClr val="29193E"/>
                          </a:solidFill>
                          <a:effectLst/>
                          <a:latin typeface="Fira Sans" panose="020B0503050000020004" pitchFamily="34" charset="0"/>
                        </a:rPr>
                        <a:t>Infections urinaires ou à levures, telles que la cystite, l’urétrite, la vaginose bactérienne, la vaginite, la mycose</a:t>
                      </a:r>
                    </a:p>
                  </a:txBody>
                  <a:tcPr marL="10160" marR="10160" marT="10160" marB="0" anchor="ctr">
                    <a:lnL w="12700" cap="flat" cmpd="sng" algn="ctr">
                      <a:noFill/>
                      <a:prstDash val="sysDot"/>
                      <a:round/>
                      <a:headEnd type="none" w="med" len="med"/>
                      <a:tailEnd type="none" w="med" len="med"/>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77</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marR="0" algn="ctr" rtl="0" fontAlgn="ctr">
                        <a:lnSpc>
                          <a:spcPct val="100000"/>
                        </a:lnSpc>
                        <a:spcBef>
                          <a:spcPts val="0"/>
                        </a:spcBef>
                        <a:spcAft>
                          <a:spcPts val="0"/>
                        </a:spcAft>
                        <a:buClr>
                          <a:srgbClr val="000000"/>
                        </a:buClr>
                        <a:buFont typeface="Arial"/>
                        <a:buNone/>
                      </a:pPr>
                      <a:r>
                        <a:rPr lang="fr-FR" sz="1500" b="1" i="0" u="none" strike="noStrike" cap="none" noProof="0">
                          <a:solidFill>
                            <a:srgbClr val="000000"/>
                          </a:solidFill>
                          <a:effectLst/>
                          <a:latin typeface="Fira Sans" panose="020B0503050000020004" pitchFamily="34" charset="0"/>
                          <a:ea typeface="+mn-ea"/>
                          <a:cs typeface="+mn-cs"/>
                          <a:sym typeface="Arial"/>
                        </a:rPr>
                        <a:t>78</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80</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79</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76</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80</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80</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67</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FFC107"/>
                          </a:solidFill>
                          <a:effectLst/>
                          <a:latin typeface="Fira Sans" panose="020B0503050000020004" pitchFamily="34" charset="0"/>
                          <a:ea typeface="+mn-ea"/>
                          <a:cs typeface="+mn-cs"/>
                          <a:sym typeface="Arial"/>
                        </a:rPr>
                        <a:t>73</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80</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76</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82</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80</a:t>
                      </a:r>
                    </a:p>
                  </a:txBody>
                  <a:tcPr marL="6351" marR="6351" marT="6351"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665911">
                <a:tc>
                  <a:txBody>
                    <a:bodyPr/>
                    <a:lstStyle/>
                    <a:p>
                      <a:pPr algn="r" rtl="0" fontAlgn="ctr"/>
                      <a:r>
                        <a:rPr lang="fr-FR" sz="1300" b="0" i="0" u="none" strike="noStrike" noProof="0">
                          <a:solidFill>
                            <a:srgbClr val="29193E"/>
                          </a:solidFill>
                          <a:effectLst/>
                          <a:latin typeface="Fira Sans" panose="020B0503050000020004" pitchFamily="34" charset="0"/>
                        </a:rPr>
                        <a:t>Sécheresse vaginale</a:t>
                      </a:r>
                    </a:p>
                  </a:txBody>
                  <a:tcPr marL="10160" marR="10160" marT="1016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69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marR="0" algn="ctr" rtl="0" fontAlgn="ctr">
                        <a:lnSpc>
                          <a:spcPct val="100000"/>
                        </a:lnSpc>
                        <a:spcBef>
                          <a:spcPts val="0"/>
                        </a:spcBef>
                        <a:spcAft>
                          <a:spcPts val="0"/>
                        </a:spcAft>
                        <a:buClr>
                          <a:srgbClr val="000000"/>
                        </a:buClr>
                        <a:buFont typeface="Arial"/>
                        <a:buNone/>
                      </a:pPr>
                      <a:r>
                        <a:rPr lang="fr-FR" sz="1500" b="1" i="0" u="none" strike="noStrike" cap="none" noProof="0">
                          <a:solidFill>
                            <a:srgbClr val="000000"/>
                          </a:solidFill>
                          <a:effectLst/>
                          <a:latin typeface="Fira Sans" panose="020B0503050000020004" pitchFamily="34" charset="0"/>
                          <a:ea typeface="+mn-ea"/>
                          <a:cs typeface="+mn-cs"/>
                          <a:sym typeface="Arial"/>
                        </a:rPr>
                        <a:t>71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74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77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71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74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74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71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70</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76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68</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cap="none" noProof="0">
                          <a:solidFill>
                            <a:srgbClr val="CAD300"/>
                          </a:solidFill>
                          <a:effectLst/>
                          <a:latin typeface="Fira Sans" panose="020B0503050000020004" pitchFamily="34" charset="0"/>
                          <a:ea typeface="+mn-ea"/>
                          <a:cs typeface="+mn-cs"/>
                          <a:sym typeface="Arial"/>
                        </a:rPr>
                        <a:t>79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74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6761963"/>
                  </a:ext>
                </a:extLst>
              </a:tr>
              <a:tr h="965157">
                <a:tc>
                  <a:txBody>
                    <a:bodyPr/>
                    <a:lstStyle/>
                    <a:p>
                      <a:pPr algn="r" rtl="0" fontAlgn="ctr"/>
                      <a:r>
                        <a:rPr lang="fr-FR" sz="1300" b="0" i="0" u="none" strike="noStrike" noProof="0">
                          <a:solidFill>
                            <a:srgbClr val="29193E"/>
                          </a:solidFill>
                          <a:effectLst/>
                          <a:latin typeface="Fira Sans" panose="020B0503050000020004" pitchFamily="34" charset="0"/>
                        </a:rPr>
                        <a:t>Inconfort sexuel</a:t>
                      </a:r>
                    </a:p>
                  </a:txBody>
                  <a:tcPr marL="10160" marR="10160" marT="1016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500" b="1" i="0" u="none" strike="noStrike" noProof="0">
                          <a:solidFill>
                            <a:srgbClr val="000000"/>
                          </a:solidFill>
                          <a:effectLst/>
                          <a:latin typeface="Fira Sans" panose="020B0503050000020004" pitchFamily="34" charset="0"/>
                        </a:rPr>
                        <a:t>59</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marR="0" algn="ctr" rtl="0" fontAlgn="ctr">
                        <a:lnSpc>
                          <a:spcPct val="100000"/>
                        </a:lnSpc>
                        <a:spcBef>
                          <a:spcPts val="0"/>
                        </a:spcBef>
                        <a:spcAft>
                          <a:spcPts val="0"/>
                        </a:spcAft>
                        <a:buClr>
                          <a:srgbClr val="000000"/>
                        </a:buClr>
                        <a:buFont typeface="Arial"/>
                        <a:buNone/>
                      </a:pPr>
                      <a:r>
                        <a:rPr lang="fr-FR" sz="1500" b="1" i="0" u="none" strike="noStrike" cap="none" noProof="0">
                          <a:solidFill>
                            <a:srgbClr val="000000"/>
                          </a:solidFill>
                          <a:effectLst/>
                          <a:latin typeface="Fira Sans" panose="020B0503050000020004" pitchFamily="34" charset="0"/>
                          <a:ea typeface="+mn-ea"/>
                          <a:cs typeface="+mn-cs"/>
                          <a:sym typeface="Arial"/>
                        </a:rPr>
                        <a:t>61</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63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64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64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64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66</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63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57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63</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64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a:solidFill>
                            <a:srgbClr val="000000"/>
                          </a:solidFill>
                          <a:effectLst/>
                          <a:latin typeface="Fira Sans" panose="020B0503050000020004" pitchFamily="34" charset="0"/>
                          <a:ea typeface="+mn-ea"/>
                          <a:cs typeface="+mn-cs"/>
                          <a:sym typeface="Arial"/>
                        </a:rPr>
                        <a:t>67</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cap="none" noProof="0" dirty="0">
                          <a:solidFill>
                            <a:srgbClr val="000000"/>
                          </a:solidFill>
                          <a:effectLst/>
                          <a:latin typeface="Fira Sans" panose="020B0503050000020004" pitchFamily="34" charset="0"/>
                          <a:ea typeface="+mn-ea"/>
                          <a:cs typeface="+mn-cs"/>
                          <a:sym typeface="Arial"/>
                        </a:rPr>
                        <a:t>64</a:t>
                      </a:r>
                    </a:p>
                  </a:txBody>
                  <a:tcPr marL="6351" marR="6351" marT="6351"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8679514"/>
                  </a:ext>
                </a:extLst>
              </a:tr>
            </a:tbl>
          </a:graphicData>
        </a:graphic>
      </p:graphicFrame>
      <p:sp>
        <p:nvSpPr>
          <p:cNvPr id="115" name="Google Shape;115;p17">
            <a:extLst>
              <a:ext uri="{FF2B5EF4-FFF2-40B4-BE49-F238E27FC236}">
                <a16:creationId xmlns:a16="http://schemas.microsoft.com/office/drawing/2014/main" id="{21D339D5-FC0D-A439-C003-F15510B5449F}"/>
              </a:ext>
            </a:extLst>
          </p:cNvPr>
          <p:cNvSpPr txBox="1"/>
          <p:nvPr/>
        </p:nvSpPr>
        <p:spPr>
          <a:xfrm>
            <a:off x="720000" y="230755"/>
            <a:ext cx="10783981"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2133" dirty="0">
                <a:solidFill>
                  <a:srgbClr val="29193E"/>
                </a:solidFill>
                <a:latin typeface="Fira Sans ExtraBold"/>
                <a:ea typeface="Fira Sans ExtraBold"/>
                <a:cs typeface="Fira Sans ExtraBold"/>
                <a:sym typeface="Fira Sans ExtraBold"/>
              </a:rPr>
              <a:t>Les femmes qui ont des problèmes de santé se sentent un peu plus à l’aise pour aborder des questions de santé intime avec les professionnels de santé.</a:t>
            </a:r>
          </a:p>
        </p:txBody>
      </p:sp>
      <p:grpSp>
        <p:nvGrpSpPr>
          <p:cNvPr id="2" name="Group 616">
            <a:extLst>
              <a:ext uri="{FF2B5EF4-FFF2-40B4-BE49-F238E27FC236}">
                <a16:creationId xmlns:a16="http://schemas.microsoft.com/office/drawing/2014/main" id="{E85C3516-8B39-2750-7B52-7485495BA075}"/>
              </a:ext>
            </a:extLst>
          </p:cNvPr>
          <p:cNvGrpSpPr>
            <a:grpSpLocks noChangeAspect="1"/>
          </p:cNvGrpSpPr>
          <p:nvPr/>
        </p:nvGrpSpPr>
        <p:grpSpPr>
          <a:xfrm>
            <a:off x="11464040" y="173715"/>
            <a:ext cx="588597" cy="418324"/>
            <a:chOff x="2042518" y="1008064"/>
            <a:chExt cx="444500" cy="315913"/>
          </a:xfrm>
          <a:noFill/>
        </p:grpSpPr>
        <p:sp>
          <p:nvSpPr>
            <p:cNvPr id="6" name="Freeform 9">
              <a:extLst>
                <a:ext uri="{FF2B5EF4-FFF2-40B4-BE49-F238E27FC236}">
                  <a16:creationId xmlns:a16="http://schemas.microsoft.com/office/drawing/2014/main" id="{92163744-D5AB-6084-6DA6-A52C8134687B}"/>
                </a:ext>
              </a:extLst>
            </p:cNvPr>
            <p:cNvSpPr>
              <a:spLocks/>
            </p:cNvSpPr>
            <p:nvPr/>
          </p:nvSpPr>
          <p:spPr bwMode="auto">
            <a:xfrm>
              <a:off x="2114551" y="1135064"/>
              <a:ext cx="330200" cy="188913"/>
            </a:xfrm>
            <a:custGeom>
              <a:avLst/>
              <a:gdLst/>
              <a:ahLst/>
              <a:cxnLst>
                <a:cxn ang="0">
                  <a:pos x="183" y="16"/>
                </a:cxn>
                <a:cxn ang="0">
                  <a:pos x="164" y="86"/>
                </a:cxn>
                <a:cxn ang="0">
                  <a:pos x="155" y="44"/>
                </a:cxn>
                <a:cxn ang="0">
                  <a:pos x="135" y="129"/>
                </a:cxn>
                <a:cxn ang="0">
                  <a:pos x="108" y="0"/>
                </a:cxn>
                <a:cxn ang="0">
                  <a:pos x="99" y="43"/>
                </a:cxn>
                <a:cxn ang="0">
                  <a:pos x="0" y="43"/>
                </a:cxn>
                <a:cxn ang="0">
                  <a:pos x="149" y="170"/>
                </a:cxn>
                <a:cxn ang="0">
                  <a:pos x="298" y="43"/>
                </a:cxn>
                <a:cxn ang="0">
                  <a:pos x="190" y="43"/>
                </a:cxn>
                <a:cxn ang="0">
                  <a:pos x="183" y="16"/>
                </a:cxn>
              </a:cxnLst>
              <a:rect l="0" t="0" r="r" b="b"/>
              <a:pathLst>
                <a:path w="298" h="170">
                  <a:moveTo>
                    <a:pt x="183" y="16"/>
                  </a:moveTo>
                  <a:cubicBezTo>
                    <a:pt x="164" y="86"/>
                    <a:pt x="164" y="86"/>
                    <a:pt x="164" y="86"/>
                  </a:cubicBezTo>
                  <a:cubicBezTo>
                    <a:pt x="155" y="44"/>
                    <a:pt x="155" y="44"/>
                    <a:pt x="155" y="44"/>
                  </a:cubicBezTo>
                  <a:cubicBezTo>
                    <a:pt x="135" y="129"/>
                    <a:pt x="135" y="129"/>
                    <a:pt x="135" y="129"/>
                  </a:cubicBezTo>
                  <a:cubicBezTo>
                    <a:pt x="108" y="0"/>
                    <a:pt x="108" y="0"/>
                    <a:pt x="108" y="0"/>
                  </a:cubicBezTo>
                  <a:cubicBezTo>
                    <a:pt x="99" y="43"/>
                    <a:pt x="99" y="43"/>
                    <a:pt x="99" y="43"/>
                  </a:cubicBezTo>
                  <a:cubicBezTo>
                    <a:pt x="0" y="43"/>
                    <a:pt x="0" y="43"/>
                    <a:pt x="0" y="43"/>
                  </a:cubicBezTo>
                  <a:cubicBezTo>
                    <a:pt x="34" y="91"/>
                    <a:pt x="99" y="127"/>
                    <a:pt x="149" y="170"/>
                  </a:cubicBezTo>
                  <a:cubicBezTo>
                    <a:pt x="199" y="128"/>
                    <a:pt x="264" y="91"/>
                    <a:pt x="298" y="43"/>
                  </a:cubicBezTo>
                  <a:cubicBezTo>
                    <a:pt x="190" y="43"/>
                    <a:pt x="190" y="43"/>
                    <a:pt x="190" y="43"/>
                  </a:cubicBezTo>
                  <a:lnTo>
                    <a:pt x="183" y="16"/>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7" name="Freeform 10">
              <a:extLst>
                <a:ext uri="{FF2B5EF4-FFF2-40B4-BE49-F238E27FC236}">
                  <a16:creationId xmlns:a16="http://schemas.microsoft.com/office/drawing/2014/main" id="{B1B9C0B4-F428-8223-97C8-381EF5C8AB04}"/>
                </a:ext>
              </a:extLst>
            </p:cNvPr>
            <p:cNvSpPr>
              <a:spLocks/>
            </p:cNvSpPr>
            <p:nvPr/>
          </p:nvSpPr>
          <p:spPr bwMode="auto">
            <a:xfrm>
              <a:off x="2072680" y="1008064"/>
              <a:ext cx="385763" cy="211138"/>
            </a:xfrm>
            <a:custGeom>
              <a:avLst/>
              <a:gdLst/>
              <a:ahLst/>
              <a:cxnLst>
                <a:cxn ang="0">
                  <a:pos x="132" y="59"/>
                </a:cxn>
                <a:cxn ang="0">
                  <a:pos x="160" y="190"/>
                </a:cxn>
                <a:cxn ang="0">
                  <a:pos x="178" y="107"/>
                </a:cxn>
                <a:cxn ang="0">
                  <a:pos x="189" y="152"/>
                </a:cxn>
                <a:cxn ang="0">
                  <a:pos x="206" y="87"/>
                </a:cxn>
                <a:cxn ang="0">
                  <a:pos x="223" y="145"/>
                </a:cxn>
                <a:cxn ang="0">
                  <a:pos x="330" y="145"/>
                </a:cxn>
                <a:cxn ang="0">
                  <a:pos x="347" y="85"/>
                </a:cxn>
                <a:cxn ang="0">
                  <a:pos x="260" y="0"/>
                </a:cxn>
                <a:cxn ang="0">
                  <a:pos x="173" y="59"/>
                </a:cxn>
                <a:cxn ang="0">
                  <a:pos x="86" y="0"/>
                </a:cxn>
                <a:cxn ang="0">
                  <a:pos x="0" y="85"/>
                </a:cxn>
                <a:cxn ang="0">
                  <a:pos x="17" y="145"/>
                </a:cxn>
                <a:cxn ang="0">
                  <a:pos x="114" y="145"/>
                </a:cxn>
                <a:cxn ang="0">
                  <a:pos x="132" y="59"/>
                </a:cxn>
              </a:cxnLst>
              <a:rect l="0" t="0" r="r" b="b"/>
              <a:pathLst>
                <a:path w="347" h="190">
                  <a:moveTo>
                    <a:pt x="132" y="59"/>
                  </a:moveTo>
                  <a:cubicBezTo>
                    <a:pt x="160" y="190"/>
                    <a:pt x="160" y="190"/>
                    <a:pt x="160" y="190"/>
                  </a:cubicBezTo>
                  <a:cubicBezTo>
                    <a:pt x="178" y="107"/>
                    <a:pt x="178" y="107"/>
                    <a:pt x="178" y="107"/>
                  </a:cubicBezTo>
                  <a:cubicBezTo>
                    <a:pt x="189" y="152"/>
                    <a:pt x="189" y="152"/>
                    <a:pt x="189" y="152"/>
                  </a:cubicBezTo>
                  <a:cubicBezTo>
                    <a:pt x="206" y="87"/>
                    <a:pt x="206" y="87"/>
                    <a:pt x="206" y="87"/>
                  </a:cubicBezTo>
                  <a:cubicBezTo>
                    <a:pt x="223" y="145"/>
                    <a:pt x="223" y="145"/>
                    <a:pt x="223" y="145"/>
                  </a:cubicBezTo>
                  <a:cubicBezTo>
                    <a:pt x="330" y="145"/>
                    <a:pt x="330" y="145"/>
                    <a:pt x="330" y="145"/>
                  </a:cubicBezTo>
                  <a:cubicBezTo>
                    <a:pt x="340" y="127"/>
                    <a:pt x="347" y="107"/>
                    <a:pt x="347" y="85"/>
                  </a:cubicBezTo>
                  <a:cubicBezTo>
                    <a:pt x="347" y="38"/>
                    <a:pt x="308" y="0"/>
                    <a:pt x="260" y="0"/>
                  </a:cubicBezTo>
                  <a:cubicBezTo>
                    <a:pt x="215" y="0"/>
                    <a:pt x="173" y="34"/>
                    <a:pt x="173" y="59"/>
                  </a:cubicBezTo>
                  <a:cubicBezTo>
                    <a:pt x="173" y="33"/>
                    <a:pt x="131" y="0"/>
                    <a:pt x="86" y="0"/>
                  </a:cubicBezTo>
                  <a:cubicBezTo>
                    <a:pt x="38" y="0"/>
                    <a:pt x="0" y="38"/>
                    <a:pt x="0" y="85"/>
                  </a:cubicBezTo>
                  <a:cubicBezTo>
                    <a:pt x="0" y="107"/>
                    <a:pt x="6" y="127"/>
                    <a:pt x="17" y="145"/>
                  </a:cubicBezTo>
                  <a:cubicBezTo>
                    <a:pt x="114" y="145"/>
                    <a:pt x="114" y="145"/>
                    <a:pt x="114" y="145"/>
                  </a:cubicBezTo>
                  <a:lnTo>
                    <a:pt x="132" y="59"/>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8" name="Freeform 11">
              <a:extLst>
                <a:ext uri="{FF2B5EF4-FFF2-40B4-BE49-F238E27FC236}">
                  <a16:creationId xmlns:a16="http://schemas.microsoft.com/office/drawing/2014/main" id="{C48F75FB-9085-8C09-A665-1A6DE2EAA0E1}"/>
                </a:ext>
              </a:extLst>
            </p:cNvPr>
            <p:cNvSpPr>
              <a:spLocks/>
            </p:cNvSpPr>
            <p:nvPr/>
          </p:nvSpPr>
          <p:spPr bwMode="auto">
            <a:xfrm>
              <a:off x="2429868" y="1169989"/>
              <a:ext cx="57150" cy="12700"/>
            </a:xfrm>
            <a:custGeom>
              <a:avLst/>
              <a:gdLst/>
              <a:ahLst/>
              <a:cxnLst>
                <a:cxn ang="0">
                  <a:pos x="51" y="0"/>
                </a:cxn>
                <a:cxn ang="0">
                  <a:pos x="8" y="0"/>
                </a:cxn>
                <a:cxn ang="0">
                  <a:pos x="0" y="11"/>
                </a:cxn>
                <a:cxn ang="0">
                  <a:pos x="51" y="11"/>
                </a:cxn>
                <a:cxn ang="0">
                  <a:pos x="51" y="0"/>
                </a:cxn>
              </a:cxnLst>
              <a:rect l="0" t="0" r="r" b="b"/>
              <a:pathLst>
                <a:path w="51" h="11">
                  <a:moveTo>
                    <a:pt x="51" y="0"/>
                  </a:moveTo>
                  <a:cubicBezTo>
                    <a:pt x="8" y="0"/>
                    <a:pt x="8" y="0"/>
                    <a:pt x="8" y="0"/>
                  </a:cubicBezTo>
                  <a:cubicBezTo>
                    <a:pt x="5" y="4"/>
                    <a:pt x="3" y="7"/>
                    <a:pt x="0" y="11"/>
                  </a:cubicBezTo>
                  <a:cubicBezTo>
                    <a:pt x="51" y="11"/>
                    <a:pt x="51" y="11"/>
                    <a:pt x="51" y="11"/>
                  </a:cubicBezTo>
                  <a:lnTo>
                    <a:pt x="51" y="0"/>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9" name="Freeform 12">
              <a:extLst>
                <a:ext uri="{FF2B5EF4-FFF2-40B4-BE49-F238E27FC236}">
                  <a16:creationId xmlns:a16="http://schemas.microsoft.com/office/drawing/2014/main" id="{E6DDE98E-C71D-191F-AD2E-456C5D4B103C}"/>
                </a:ext>
              </a:extLst>
            </p:cNvPr>
            <p:cNvSpPr>
              <a:spLocks/>
            </p:cNvSpPr>
            <p:nvPr/>
          </p:nvSpPr>
          <p:spPr bwMode="auto">
            <a:xfrm>
              <a:off x="2042518" y="1169989"/>
              <a:ext cx="57150" cy="12700"/>
            </a:xfrm>
            <a:custGeom>
              <a:avLst/>
              <a:gdLst/>
              <a:ahLst/>
              <a:cxnLst>
                <a:cxn ang="0">
                  <a:pos x="0" y="0"/>
                </a:cxn>
                <a:cxn ang="0">
                  <a:pos x="0" y="11"/>
                </a:cxn>
                <a:cxn ang="0">
                  <a:pos x="51" y="11"/>
                </a:cxn>
                <a:cxn ang="0">
                  <a:pos x="44" y="0"/>
                </a:cxn>
                <a:cxn ang="0">
                  <a:pos x="0" y="0"/>
                </a:cxn>
              </a:cxnLst>
              <a:rect l="0" t="0" r="r" b="b"/>
              <a:pathLst>
                <a:path w="51" h="11">
                  <a:moveTo>
                    <a:pt x="0" y="0"/>
                  </a:moveTo>
                  <a:cubicBezTo>
                    <a:pt x="0" y="11"/>
                    <a:pt x="0" y="11"/>
                    <a:pt x="0" y="11"/>
                  </a:cubicBezTo>
                  <a:cubicBezTo>
                    <a:pt x="51" y="11"/>
                    <a:pt x="51" y="11"/>
                    <a:pt x="51" y="11"/>
                  </a:cubicBezTo>
                  <a:cubicBezTo>
                    <a:pt x="48" y="7"/>
                    <a:pt x="46" y="4"/>
                    <a:pt x="44" y="0"/>
                  </a:cubicBezTo>
                  <a:lnTo>
                    <a:pt x="0" y="0"/>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10" name="Freeform 13">
              <a:extLst>
                <a:ext uri="{FF2B5EF4-FFF2-40B4-BE49-F238E27FC236}">
                  <a16:creationId xmlns:a16="http://schemas.microsoft.com/office/drawing/2014/main" id="{F9A96EDE-C66D-5BC1-8BD9-F82D8B31AE10}"/>
                </a:ext>
              </a:extLst>
            </p:cNvPr>
            <p:cNvSpPr>
              <a:spLocks/>
            </p:cNvSpPr>
            <p:nvPr/>
          </p:nvSpPr>
          <p:spPr bwMode="auto">
            <a:xfrm>
              <a:off x="2106613" y="1074739"/>
              <a:ext cx="347663" cy="203200"/>
            </a:xfrm>
            <a:custGeom>
              <a:avLst/>
              <a:gdLst/>
              <a:ahLst/>
              <a:cxnLst>
                <a:cxn ang="0">
                  <a:pos x="206" y="86"/>
                </a:cxn>
                <a:cxn ang="0">
                  <a:pos x="189" y="28"/>
                </a:cxn>
                <a:cxn ang="0">
                  <a:pos x="172" y="93"/>
                </a:cxn>
                <a:cxn ang="0">
                  <a:pos x="161" y="48"/>
                </a:cxn>
                <a:cxn ang="0">
                  <a:pos x="143" y="131"/>
                </a:cxn>
                <a:cxn ang="0">
                  <a:pos x="115" y="0"/>
                </a:cxn>
                <a:cxn ang="0">
                  <a:pos x="97" y="86"/>
                </a:cxn>
                <a:cxn ang="0">
                  <a:pos x="0" y="86"/>
                </a:cxn>
                <a:cxn ang="0">
                  <a:pos x="7" y="97"/>
                </a:cxn>
                <a:cxn ang="0">
                  <a:pos x="106" y="97"/>
                </a:cxn>
                <a:cxn ang="0">
                  <a:pos x="115" y="54"/>
                </a:cxn>
                <a:cxn ang="0">
                  <a:pos x="142" y="183"/>
                </a:cxn>
                <a:cxn ang="0">
                  <a:pos x="162" y="98"/>
                </a:cxn>
                <a:cxn ang="0">
                  <a:pos x="171" y="140"/>
                </a:cxn>
                <a:cxn ang="0">
                  <a:pos x="190" y="70"/>
                </a:cxn>
                <a:cxn ang="0">
                  <a:pos x="197" y="97"/>
                </a:cxn>
                <a:cxn ang="0">
                  <a:pos x="305" y="97"/>
                </a:cxn>
                <a:cxn ang="0">
                  <a:pos x="313" y="86"/>
                </a:cxn>
                <a:cxn ang="0">
                  <a:pos x="206" y="86"/>
                </a:cxn>
              </a:cxnLst>
              <a:rect l="0" t="0" r="r" b="b"/>
              <a:pathLst>
                <a:path w="313" h="183">
                  <a:moveTo>
                    <a:pt x="206" y="86"/>
                  </a:moveTo>
                  <a:cubicBezTo>
                    <a:pt x="189" y="28"/>
                    <a:pt x="189" y="28"/>
                    <a:pt x="189" y="28"/>
                  </a:cubicBezTo>
                  <a:cubicBezTo>
                    <a:pt x="172" y="93"/>
                    <a:pt x="172" y="93"/>
                    <a:pt x="172" y="93"/>
                  </a:cubicBezTo>
                  <a:cubicBezTo>
                    <a:pt x="161" y="48"/>
                    <a:pt x="161" y="48"/>
                    <a:pt x="161" y="48"/>
                  </a:cubicBezTo>
                  <a:cubicBezTo>
                    <a:pt x="143" y="131"/>
                    <a:pt x="143" y="131"/>
                    <a:pt x="143" y="131"/>
                  </a:cubicBezTo>
                  <a:cubicBezTo>
                    <a:pt x="115" y="0"/>
                    <a:pt x="115" y="0"/>
                    <a:pt x="115" y="0"/>
                  </a:cubicBezTo>
                  <a:cubicBezTo>
                    <a:pt x="97" y="86"/>
                    <a:pt x="97" y="86"/>
                    <a:pt x="97" y="86"/>
                  </a:cubicBezTo>
                  <a:cubicBezTo>
                    <a:pt x="0" y="86"/>
                    <a:pt x="0" y="86"/>
                    <a:pt x="0" y="86"/>
                  </a:cubicBezTo>
                  <a:cubicBezTo>
                    <a:pt x="2" y="90"/>
                    <a:pt x="4" y="93"/>
                    <a:pt x="7" y="97"/>
                  </a:cubicBezTo>
                  <a:cubicBezTo>
                    <a:pt x="106" y="97"/>
                    <a:pt x="106" y="97"/>
                    <a:pt x="106" y="97"/>
                  </a:cubicBezTo>
                  <a:cubicBezTo>
                    <a:pt x="115" y="54"/>
                    <a:pt x="115" y="54"/>
                    <a:pt x="115" y="54"/>
                  </a:cubicBezTo>
                  <a:cubicBezTo>
                    <a:pt x="142" y="183"/>
                    <a:pt x="142" y="183"/>
                    <a:pt x="142" y="183"/>
                  </a:cubicBezTo>
                  <a:cubicBezTo>
                    <a:pt x="162" y="98"/>
                    <a:pt x="162" y="98"/>
                    <a:pt x="162" y="98"/>
                  </a:cubicBezTo>
                  <a:cubicBezTo>
                    <a:pt x="171" y="140"/>
                    <a:pt x="171" y="140"/>
                    <a:pt x="171" y="140"/>
                  </a:cubicBezTo>
                  <a:cubicBezTo>
                    <a:pt x="190" y="70"/>
                    <a:pt x="190" y="70"/>
                    <a:pt x="190" y="70"/>
                  </a:cubicBezTo>
                  <a:cubicBezTo>
                    <a:pt x="197" y="97"/>
                    <a:pt x="197" y="97"/>
                    <a:pt x="197" y="97"/>
                  </a:cubicBezTo>
                  <a:cubicBezTo>
                    <a:pt x="305" y="97"/>
                    <a:pt x="305" y="97"/>
                    <a:pt x="305" y="97"/>
                  </a:cubicBezTo>
                  <a:cubicBezTo>
                    <a:pt x="308" y="93"/>
                    <a:pt x="310" y="90"/>
                    <a:pt x="313" y="86"/>
                  </a:cubicBezTo>
                  <a:lnTo>
                    <a:pt x="206" y="86"/>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grpSp>
      <p:graphicFrame>
        <p:nvGraphicFramePr>
          <p:cNvPr id="13" name="Tableau 12">
            <a:extLst>
              <a:ext uri="{FF2B5EF4-FFF2-40B4-BE49-F238E27FC236}">
                <a16:creationId xmlns:a16="http://schemas.microsoft.com/office/drawing/2014/main" id="{EDEB3BC0-7809-B6FC-E38D-09301B6142C7}"/>
              </a:ext>
            </a:extLst>
          </p:cNvPr>
          <p:cNvGraphicFramePr>
            <a:graphicFrameLocks noGrp="1"/>
          </p:cNvGraphicFramePr>
          <p:nvPr/>
        </p:nvGraphicFramePr>
        <p:xfrm>
          <a:off x="1" y="2164863"/>
          <a:ext cx="1592004" cy="701040"/>
        </p:xfrm>
        <a:graphic>
          <a:graphicData uri="http://schemas.openxmlformats.org/drawingml/2006/table">
            <a:tbl>
              <a:tblPr firstRow="1" bandRow="1">
                <a:tableStyleId>{5C22544A-7EE6-4342-B048-85BDC9FD1C3A}</a:tableStyleId>
              </a:tblPr>
              <a:tblGrid>
                <a:gridCol w="1592004">
                  <a:extLst>
                    <a:ext uri="{9D8B030D-6E8A-4147-A177-3AD203B41FA5}">
                      <a16:colId xmlns:a16="http://schemas.microsoft.com/office/drawing/2014/main" val="1778144427"/>
                    </a:ext>
                  </a:extLst>
                </a:gridCol>
              </a:tblGrid>
              <a:tr h="406400">
                <a:tc>
                  <a:txBody>
                    <a:bodyPr/>
                    <a:lstStyle/>
                    <a:p>
                      <a:pPr algn="ctr" fontAlgn="ctr"/>
                      <a:r>
                        <a:rPr lang="fr-FR" sz="1900" b="1" i="0" u="none" strike="noStrike" cap="none" noProof="0">
                          <a:solidFill>
                            <a:schemeClr val="bg1"/>
                          </a:solidFill>
                          <a:latin typeface="Fira Sans"/>
                          <a:ea typeface="+mn-ea"/>
                          <a:cs typeface="Calibri Light" panose="020F0302020204030204" pitchFamily="34" charset="0"/>
                          <a:sym typeface="Arial"/>
                        </a:rPr>
                        <a:t>% de facilité</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3368E"/>
                    </a:solidFill>
                  </a:tcPr>
                </a:tc>
                <a:extLst>
                  <a:ext uri="{0D108BD9-81ED-4DB2-BD59-A6C34878D82A}">
                    <a16:rowId xmlns:a16="http://schemas.microsoft.com/office/drawing/2014/main" val="1673595827"/>
                  </a:ext>
                </a:extLst>
              </a:tr>
            </a:tbl>
          </a:graphicData>
        </a:graphic>
      </p:graphicFrame>
      <p:pic>
        <p:nvPicPr>
          <p:cNvPr id="14" name="Graphique 13" descr="Faire un zoom avant contour">
            <a:extLst>
              <a:ext uri="{FF2B5EF4-FFF2-40B4-BE49-F238E27FC236}">
                <a16:creationId xmlns:a16="http://schemas.microsoft.com/office/drawing/2014/main" id="{DB2A0DBA-524B-9558-49F2-415DF5B3535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596422">
            <a:off x="92625" y="1027277"/>
            <a:ext cx="483260" cy="483260"/>
          </a:xfrm>
          <a:prstGeom prst="rect">
            <a:avLst/>
          </a:prstGeom>
        </p:spPr>
      </p:pic>
      <p:graphicFrame>
        <p:nvGraphicFramePr>
          <p:cNvPr id="3" name="Tableau 2">
            <a:extLst>
              <a:ext uri="{FF2B5EF4-FFF2-40B4-BE49-F238E27FC236}">
                <a16:creationId xmlns:a16="http://schemas.microsoft.com/office/drawing/2014/main" id="{CDA9949B-556F-0BC1-290D-990900814BBA}"/>
              </a:ext>
            </a:extLst>
          </p:cNvPr>
          <p:cNvGraphicFramePr>
            <a:graphicFrameLocks noGrp="1"/>
          </p:cNvGraphicFramePr>
          <p:nvPr>
            <p:extLst>
              <p:ext uri="{D42A27DB-BD31-4B8C-83A1-F6EECF244321}">
                <p14:modId xmlns:p14="http://schemas.microsoft.com/office/powerpoint/2010/main" val="2677411563"/>
              </p:ext>
            </p:extLst>
          </p:nvPr>
        </p:nvGraphicFramePr>
        <p:xfrm>
          <a:off x="3884833" y="6275092"/>
          <a:ext cx="4001690" cy="533400"/>
        </p:xfrm>
        <a:graphic>
          <a:graphicData uri="http://schemas.openxmlformats.org/drawingml/2006/table">
            <a:tbl>
              <a:tblPr firstRow="1" bandRow="1">
                <a:tableStyleId>{5C22544A-7EE6-4342-B048-85BDC9FD1C3A}</a:tableStyleId>
              </a:tblPr>
              <a:tblGrid>
                <a:gridCol w="2000845">
                  <a:extLst>
                    <a:ext uri="{9D8B030D-6E8A-4147-A177-3AD203B41FA5}">
                      <a16:colId xmlns:a16="http://schemas.microsoft.com/office/drawing/2014/main" val="1778144427"/>
                    </a:ext>
                  </a:extLst>
                </a:gridCol>
                <a:gridCol w="2000845">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à au moins un problème de santé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à au moins un problème de santé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1" name="Ellipse 10">
            <a:extLst>
              <a:ext uri="{FF2B5EF4-FFF2-40B4-BE49-F238E27FC236}">
                <a16:creationId xmlns:a16="http://schemas.microsoft.com/office/drawing/2014/main" id="{95376A4D-663A-A9DC-314E-F132EF02F058}"/>
              </a:ext>
            </a:extLst>
          </p:cNvPr>
          <p:cNvSpPr/>
          <p:nvPr/>
        </p:nvSpPr>
        <p:spPr>
          <a:xfrm>
            <a:off x="3884833" y="6488160"/>
            <a:ext cx="144000" cy="141532"/>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2" name="Ellipse 11">
            <a:extLst>
              <a:ext uri="{FF2B5EF4-FFF2-40B4-BE49-F238E27FC236}">
                <a16:creationId xmlns:a16="http://schemas.microsoft.com/office/drawing/2014/main" id="{6AB26615-C9CA-B005-9462-5964A1EABD0A}"/>
              </a:ext>
            </a:extLst>
          </p:cNvPr>
          <p:cNvSpPr/>
          <p:nvPr/>
        </p:nvSpPr>
        <p:spPr>
          <a:xfrm>
            <a:off x="5939981" y="6417394"/>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graphicFrame>
        <p:nvGraphicFramePr>
          <p:cNvPr id="18" name="Tableau 17">
            <a:extLst>
              <a:ext uri="{FF2B5EF4-FFF2-40B4-BE49-F238E27FC236}">
                <a16:creationId xmlns:a16="http://schemas.microsoft.com/office/drawing/2014/main" id="{FD58B393-58F9-5829-7BE9-B1B1246234F0}"/>
              </a:ext>
            </a:extLst>
          </p:cNvPr>
          <p:cNvGraphicFramePr>
            <a:graphicFrameLocks noGrp="1"/>
          </p:cNvGraphicFramePr>
          <p:nvPr>
            <p:extLst>
              <p:ext uri="{D42A27DB-BD31-4B8C-83A1-F6EECF244321}">
                <p14:modId xmlns:p14="http://schemas.microsoft.com/office/powerpoint/2010/main" val="2861482430"/>
              </p:ext>
            </p:extLst>
          </p:nvPr>
        </p:nvGraphicFramePr>
        <p:xfrm>
          <a:off x="843180" y="6292226"/>
          <a:ext cx="2781710" cy="533400"/>
        </p:xfrm>
        <a:graphic>
          <a:graphicData uri="http://schemas.openxmlformats.org/drawingml/2006/table">
            <a:tbl>
              <a:tblPr firstRow="1" bandRow="1">
                <a:tableStyleId>{5C22544A-7EE6-4342-B048-85BDC9FD1C3A}</a:tableStyleId>
              </a:tblPr>
              <a:tblGrid>
                <a:gridCol w="1390855">
                  <a:extLst>
                    <a:ext uri="{9D8B030D-6E8A-4147-A177-3AD203B41FA5}">
                      <a16:colId xmlns:a16="http://schemas.microsoft.com/office/drawing/2014/main" val="1778144427"/>
                    </a:ext>
                  </a:extLst>
                </a:gridCol>
                <a:gridCol w="1390855">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9" name="Ellipse 18">
            <a:extLst>
              <a:ext uri="{FF2B5EF4-FFF2-40B4-BE49-F238E27FC236}">
                <a16:creationId xmlns:a16="http://schemas.microsoft.com/office/drawing/2014/main" id="{A73BA0F0-EE1B-3921-A0CE-A48AE877BCE3}"/>
              </a:ext>
            </a:extLst>
          </p:cNvPr>
          <p:cNvSpPr/>
          <p:nvPr/>
        </p:nvSpPr>
        <p:spPr>
          <a:xfrm>
            <a:off x="843180" y="6471026"/>
            <a:ext cx="144000" cy="141532"/>
          </a:xfrm>
          <a:prstGeom prst="ellipse">
            <a:avLst/>
          </a:prstGeom>
          <a:noFill/>
          <a:ln w="19050">
            <a:solidFill>
              <a:srgbClr val="CAD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20" name="Ellipse 19">
            <a:extLst>
              <a:ext uri="{FF2B5EF4-FFF2-40B4-BE49-F238E27FC236}">
                <a16:creationId xmlns:a16="http://schemas.microsoft.com/office/drawing/2014/main" id="{F089C702-9B50-D908-D9F6-740501D75EFA}"/>
              </a:ext>
            </a:extLst>
          </p:cNvPr>
          <p:cNvSpPr/>
          <p:nvPr/>
        </p:nvSpPr>
        <p:spPr>
          <a:xfrm>
            <a:off x="2234035" y="6471026"/>
            <a:ext cx="144000" cy="141532"/>
          </a:xfrm>
          <a:prstGeom prst="ellipse">
            <a:avLst/>
          </a:prstGeom>
          <a:noFill/>
          <a:ln w="19050">
            <a:solidFill>
              <a:srgbClr val="FFC1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5" name="Google Shape;116;p17">
            <a:extLst>
              <a:ext uri="{FF2B5EF4-FFF2-40B4-BE49-F238E27FC236}">
                <a16:creationId xmlns:a16="http://schemas.microsoft.com/office/drawing/2014/main" id="{E552145C-E7C5-A22A-20C8-2789B5569368}"/>
              </a:ext>
            </a:extLst>
          </p:cNvPr>
          <p:cNvSpPr txBox="1"/>
          <p:nvPr/>
        </p:nvSpPr>
        <p:spPr>
          <a:xfrm>
            <a:off x="719381" y="1080084"/>
            <a:ext cx="10729200" cy="244800"/>
          </a:xfrm>
          <a:prstGeom prst="rect">
            <a:avLst/>
          </a:prstGeom>
          <a:noFill/>
          <a:ln>
            <a:noFill/>
          </a:ln>
        </p:spPr>
        <p:txBody>
          <a:bodyPr spcFirstLastPara="1" wrap="square" lIns="0" tIns="0" rIns="0" bIns="0" anchor="t" anchorCtr="0">
            <a:noAutofit/>
          </a:bodyPr>
          <a:lstStyle/>
          <a:p>
            <a:pPr defTabSz="1219170">
              <a:defRPr/>
            </a:pPr>
            <a:r>
              <a:rPr lang="fr-FR" sz="1100" i="1" dirty="0">
                <a:solidFill>
                  <a:srgbClr val="A59DAE"/>
                </a:solidFill>
                <a:latin typeface="Fira Sans"/>
                <a:ea typeface="Fira Sans"/>
                <a:cs typeface="Fira Sans"/>
                <a:sym typeface="Fira Sans"/>
              </a:rPr>
              <a:t>Dans quelle mesure vous sentez-vous à l’aise pour aborder, ou seriez-vous prête à aborder, les problèmes de santé intime suivants avec des professionnels de santé ?</a:t>
            </a:r>
          </a:p>
          <a:p>
            <a:pPr defTabSz="1219170">
              <a:defRPr/>
            </a:pPr>
            <a:r>
              <a:rPr lang="fr-FR" sz="1333" i="1" dirty="0">
                <a:solidFill>
                  <a:srgbClr val="A59DAE"/>
                </a:solidFill>
                <a:latin typeface="Fira Sans"/>
                <a:ea typeface="Fira Sans"/>
                <a:cs typeface="Fira Sans"/>
                <a:sym typeface="Fira Sans"/>
              </a:rPr>
              <a:t>Base : Femmes (n = 3 872)</a:t>
            </a:r>
          </a:p>
          <a:p>
            <a:pPr defTabSz="1219170">
              <a:defRPr/>
            </a:pPr>
            <a:endParaRPr lang="en-GB" sz="1333" i="1" dirty="0">
              <a:solidFill>
                <a:srgbClr val="A59DAE"/>
              </a:solidFill>
              <a:latin typeface="Fira Sans"/>
              <a:ea typeface="Fira Sans"/>
              <a:cs typeface="Fira Sans"/>
              <a:sym typeface="Fira Sans"/>
            </a:endParaRPr>
          </a:p>
          <a:p>
            <a:pPr defTabSz="1219170">
              <a:defRPr/>
            </a:pPr>
            <a:endParaRPr lang="en-GB" sz="1333" i="1" dirty="0">
              <a:solidFill>
                <a:srgbClr val="A59DAE"/>
              </a:solidFill>
              <a:latin typeface="Fira Sans"/>
              <a:ea typeface="Fira Sans"/>
              <a:cs typeface="Fira Sans"/>
              <a:sym typeface="Fira Sans"/>
            </a:endParaRPr>
          </a:p>
          <a:p>
            <a:pPr defTabSz="1219170">
              <a:defRPr/>
            </a:pPr>
            <a:endParaRPr lang="en-GB" sz="1333" i="1" dirty="0">
              <a:solidFill>
                <a:srgbClr val="A59DAE"/>
              </a:solidFill>
              <a:latin typeface="Fira Sans"/>
              <a:ea typeface="Fira Sans"/>
              <a:cs typeface="Fira Sans"/>
              <a:sym typeface="Fira Sans"/>
            </a:endParaRPr>
          </a:p>
        </p:txBody>
      </p:sp>
    </p:spTree>
    <p:extLst>
      <p:ext uri="{BB962C8B-B14F-4D97-AF65-F5344CB8AC3E}">
        <p14:creationId xmlns:p14="http://schemas.microsoft.com/office/powerpoint/2010/main" val="26012504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1"/>
        <p:cNvGrpSpPr/>
        <p:nvPr/>
      </p:nvGrpSpPr>
      <p:grpSpPr>
        <a:xfrm>
          <a:off x="0" y="0"/>
          <a:ext cx="0" cy="0"/>
          <a:chOff x="0" y="0"/>
          <a:chExt cx="0" cy="0"/>
        </a:xfrm>
      </p:grpSpPr>
      <p:graphicFrame>
        <p:nvGraphicFramePr>
          <p:cNvPr id="14" name="Graphique 13">
            <a:extLst>
              <a:ext uri="{FF2B5EF4-FFF2-40B4-BE49-F238E27FC236}">
                <a16:creationId xmlns:a16="http://schemas.microsoft.com/office/drawing/2014/main" id="{615B5EA8-BC14-AA76-8131-560E010992D6}"/>
              </a:ext>
            </a:extLst>
          </p:cNvPr>
          <p:cNvGraphicFramePr/>
          <p:nvPr/>
        </p:nvGraphicFramePr>
        <p:xfrm>
          <a:off x="1564306" y="2003404"/>
          <a:ext cx="4936999" cy="3907032"/>
        </p:xfrm>
        <a:graphic>
          <a:graphicData uri="http://schemas.openxmlformats.org/drawingml/2006/chart">
            <c:chart xmlns:c="http://schemas.openxmlformats.org/drawingml/2006/chart" xmlns:r="http://schemas.openxmlformats.org/officeDocument/2006/relationships" r:id="rId3"/>
          </a:graphicData>
        </a:graphic>
      </p:graphicFrame>
      <p:sp>
        <p:nvSpPr>
          <p:cNvPr id="115" name="Google Shape;115;p17"/>
          <p:cNvSpPr txBox="1"/>
          <p:nvPr/>
        </p:nvSpPr>
        <p:spPr>
          <a:xfrm>
            <a:off x="720000" y="228545"/>
            <a:ext cx="10729200" cy="492400"/>
          </a:xfrm>
          <a:prstGeom prst="rect">
            <a:avLst/>
          </a:prstGeom>
          <a:noFill/>
          <a:ln>
            <a:noFill/>
          </a:ln>
        </p:spPr>
        <p:txBody>
          <a:bodyPr spcFirstLastPara="1" wrap="square" lIns="0" tIns="96000" rIns="0" bIns="96000" anchor="t" anchorCtr="0">
            <a:noAutofit/>
          </a:bodyPr>
          <a:lstStyle/>
          <a:p>
            <a:pPr defTabSz="1219170">
              <a:buClr>
                <a:srgbClr val="000000"/>
              </a:buClr>
              <a:defRPr/>
            </a:pPr>
            <a:r>
              <a:rPr lang="fr-FR" sz="2133">
                <a:solidFill>
                  <a:srgbClr val="29193E"/>
                </a:solidFill>
                <a:latin typeface="Fira Sans ExtraBold"/>
                <a:ea typeface="Fira Sans ExtraBold"/>
                <a:cs typeface="Fira Sans ExtraBold"/>
                <a:sym typeface="Fira Sans ExtraBold"/>
              </a:rPr>
              <a:t>Les femmes expriment un besoin marqué d’obtenir davantage d’informations sur le microbiote vaginal et son impact sur la santé.</a:t>
            </a:r>
          </a:p>
        </p:txBody>
      </p:sp>
      <p:sp>
        <p:nvSpPr>
          <p:cNvPr id="9" name="Arc 8">
            <a:extLst>
              <a:ext uri="{FF2B5EF4-FFF2-40B4-BE49-F238E27FC236}">
                <a16:creationId xmlns:a16="http://schemas.microsoft.com/office/drawing/2014/main" id="{CAB2F86C-58BA-E628-FBC3-175B2546393A}"/>
              </a:ext>
            </a:extLst>
          </p:cNvPr>
          <p:cNvSpPr>
            <a:spLocks noChangeAspect="1"/>
          </p:cNvSpPr>
          <p:nvPr/>
        </p:nvSpPr>
        <p:spPr>
          <a:xfrm>
            <a:off x="2447510" y="2364325"/>
            <a:ext cx="3173804" cy="3168000"/>
          </a:xfrm>
          <a:prstGeom prst="arc">
            <a:avLst>
              <a:gd name="adj1" fmla="val 16183939"/>
              <a:gd name="adj2" fmla="val 13089980"/>
            </a:avLst>
          </a:prstGeom>
          <a:noFill/>
          <a:ln w="28575">
            <a:solidFill>
              <a:srgbClr val="B51A78"/>
            </a:solidFill>
            <a:round/>
            <a:headEnd/>
            <a:tailEnd/>
          </a:ln>
          <a:effectLst/>
          <a:extLst>
            <a:ext uri="{909E8E84-426E-40DD-AFC4-6F175D3DCCD1}">
              <a14:hiddenFill xmlns:a14="http://schemas.microsoft.com/office/drawing/2010/main">
                <a:noFill/>
              </a14:hiddenFill>
            </a:ext>
          </a:extLst>
        </p:spPr>
        <p:txBody>
          <a:bodyPr rtlCol="0" anchor="ctr"/>
          <a:lstStyle/>
          <a:p>
            <a:pPr algn="ctr" defTabSz="1219170">
              <a:defRPr/>
            </a:pPr>
            <a:endParaRPr lang="en-GB" sz="2400" dirty="0">
              <a:solidFill>
                <a:srgbClr val="222223"/>
              </a:solidFill>
              <a:latin typeface="Calibri"/>
              <a:cs typeface="Arial"/>
              <a:sym typeface="Arial"/>
            </a:endParaRPr>
          </a:p>
        </p:txBody>
      </p:sp>
      <p:sp>
        <p:nvSpPr>
          <p:cNvPr id="13" name="Rectangle 12">
            <a:extLst>
              <a:ext uri="{FF2B5EF4-FFF2-40B4-BE49-F238E27FC236}">
                <a16:creationId xmlns:a16="http://schemas.microsoft.com/office/drawing/2014/main" id="{EB052BEC-2359-8061-8CF2-B8CDAC224FB2}"/>
              </a:ext>
            </a:extLst>
          </p:cNvPr>
          <p:cNvSpPr/>
          <p:nvPr/>
        </p:nvSpPr>
        <p:spPr>
          <a:xfrm>
            <a:off x="5707865" y="2597858"/>
            <a:ext cx="5792160" cy="800219"/>
          </a:xfrm>
          <a:prstGeom prst="rect">
            <a:avLst/>
          </a:prstGeom>
        </p:spPr>
        <p:txBody>
          <a:bodyPr wrap="square">
            <a:spAutoFit/>
          </a:bodyPr>
          <a:lstStyle/>
          <a:p>
            <a:pPr defTabSz="1219170">
              <a:buClr>
                <a:srgbClr val="000000"/>
              </a:buClr>
              <a:defRPr/>
            </a:pPr>
            <a:r>
              <a:rPr lang="fr-FR" sz="3200">
                <a:solidFill>
                  <a:srgbClr val="B51A78"/>
                </a:solidFill>
                <a:latin typeface="Fira Sans ExtraBold"/>
                <a:cs typeface="Arial"/>
                <a:sym typeface="Arial"/>
              </a:rPr>
              <a:t>86 % </a:t>
            </a:r>
            <a:r>
              <a:rPr lang="fr-FR" sz="1400">
                <a:solidFill>
                  <a:srgbClr val="B51A78"/>
                </a:solidFill>
                <a:latin typeface="Fira Sans ExtraBold"/>
                <a:cs typeface="Arial"/>
                <a:sym typeface="Arial"/>
              </a:rPr>
              <a:t>souhaiteraient recevoir plus d’informations sur l’importance du microbiote vaginal et son impact sur la santé</a:t>
            </a:r>
          </a:p>
        </p:txBody>
      </p:sp>
      <p:sp>
        <p:nvSpPr>
          <p:cNvPr id="2" name="Google Shape;116;p17">
            <a:extLst>
              <a:ext uri="{FF2B5EF4-FFF2-40B4-BE49-F238E27FC236}">
                <a16:creationId xmlns:a16="http://schemas.microsoft.com/office/drawing/2014/main" id="{FB9215E1-301D-6760-EA89-CDD52442A222}"/>
              </a:ext>
            </a:extLst>
          </p:cNvPr>
          <p:cNvSpPr txBox="1"/>
          <p:nvPr/>
        </p:nvSpPr>
        <p:spPr>
          <a:xfrm>
            <a:off x="720000" y="1073101"/>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a:solidFill>
                  <a:srgbClr val="A59DAE"/>
                </a:solidFill>
                <a:latin typeface="Fira Sans"/>
                <a:ea typeface="Fira Sans"/>
                <a:cs typeface="Fira Sans"/>
                <a:sym typeface="Fira Sans"/>
              </a:rPr>
              <a:t>Et souhaiteriez-vous que le professionnel de santé qui suit votre santé gynécologique vous en dise plus sur l’importance de votre microbiote vaginal et ses impacts sur votre santé ?</a:t>
            </a:r>
          </a:p>
          <a:p>
            <a:pPr defTabSz="1219170">
              <a:buClr>
                <a:srgbClr val="000000"/>
              </a:buClr>
              <a:defRPr/>
            </a:pPr>
            <a:r>
              <a:rPr lang="fr-FR" sz="1333" i="1">
                <a:solidFill>
                  <a:srgbClr val="A59DAE"/>
                </a:solidFill>
                <a:latin typeface="Fira Sans"/>
                <a:ea typeface="Fira Sans"/>
                <a:cs typeface="Fira Sans"/>
                <a:sym typeface="Fira Sans"/>
              </a:rPr>
              <a:t>Base : Femmes (n = 3 872)</a:t>
            </a:r>
          </a:p>
        </p:txBody>
      </p:sp>
      <p:graphicFrame>
        <p:nvGraphicFramePr>
          <p:cNvPr id="3" name="Tableau 2">
            <a:extLst>
              <a:ext uri="{FF2B5EF4-FFF2-40B4-BE49-F238E27FC236}">
                <a16:creationId xmlns:a16="http://schemas.microsoft.com/office/drawing/2014/main" id="{42C9B951-017F-3961-8CF2-4F853BF8C873}"/>
              </a:ext>
            </a:extLst>
          </p:cNvPr>
          <p:cNvGraphicFramePr>
            <a:graphicFrameLocks noGrp="1"/>
          </p:cNvGraphicFramePr>
          <p:nvPr/>
        </p:nvGraphicFramePr>
        <p:xfrm>
          <a:off x="7050375" y="5984507"/>
          <a:ext cx="4685182" cy="432000"/>
        </p:xfrm>
        <a:graphic>
          <a:graphicData uri="http://schemas.openxmlformats.org/drawingml/2006/table">
            <a:tbl>
              <a:tblPr firstRow="1" bandRow="1">
                <a:tableStyleId>{5C22544A-7EE6-4342-B048-85BDC9FD1C3A}</a:tableStyleId>
              </a:tblPr>
              <a:tblGrid>
                <a:gridCol w="2342591">
                  <a:extLst>
                    <a:ext uri="{9D8B030D-6E8A-4147-A177-3AD203B41FA5}">
                      <a16:colId xmlns:a16="http://schemas.microsoft.com/office/drawing/2014/main" val="1778144427"/>
                    </a:ext>
                  </a:extLst>
                </a:gridCol>
                <a:gridCol w="2342591">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4" name="Ellipse 3">
            <a:extLst>
              <a:ext uri="{FF2B5EF4-FFF2-40B4-BE49-F238E27FC236}">
                <a16:creationId xmlns:a16="http://schemas.microsoft.com/office/drawing/2014/main" id="{1AA4771A-713E-7C1F-4119-3E49ABAB5288}"/>
              </a:ext>
            </a:extLst>
          </p:cNvPr>
          <p:cNvSpPr/>
          <p:nvPr/>
        </p:nvSpPr>
        <p:spPr>
          <a:xfrm>
            <a:off x="7084823" y="6137001"/>
            <a:ext cx="144000" cy="141532"/>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5" name="Ellipse 4">
            <a:extLst>
              <a:ext uri="{FF2B5EF4-FFF2-40B4-BE49-F238E27FC236}">
                <a16:creationId xmlns:a16="http://schemas.microsoft.com/office/drawing/2014/main" id="{5E6CF2F8-31DE-79C0-561E-2E39FA4AF07D}"/>
              </a:ext>
            </a:extLst>
          </p:cNvPr>
          <p:cNvSpPr/>
          <p:nvPr/>
        </p:nvSpPr>
        <p:spPr>
          <a:xfrm>
            <a:off x="9438177" y="6137001"/>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20" name="Rectangle 19">
            <a:extLst>
              <a:ext uri="{FF2B5EF4-FFF2-40B4-BE49-F238E27FC236}">
                <a16:creationId xmlns:a16="http://schemas.microsoft.com/office/drawing/2014/main" id="{F63ABAD4-00FB-FC53-E2DF-A379A200D6F0}"/>
              </a:ext>
            </a:extLst>
          </p:cNvPr>
          <p:cNvSpPr/>
          <p:nvPr/>
        </p:nvSpPr>
        <p:spPr>
          <a:xfrm>
            <a:off x="5855447" y="3633230"/>
            <a:ext cx="6271765" cy="2135949"/>
          </a:xfrm>
          <a:prstGeom prst="rect">
            <a:avLst/>
          </a:prstGeom>
          <a:noFill/>
          <a:ln w="9525">
            <a:solidFill>
              <a:srgbClr val="B68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GB" sz="2400" dirty="0">
              <a:solidFill>
                <a:prstClr val="white"/>
              </a:solidFill>
              <a:latin typeface="Calibri" panose="020F0502020204030204"/>
            </a:endParaRPr>
          </a:p>
        </p:txBody>
      </p:sp>
      <p:graphicFrame>
        <p:nvGraphicFramePr>
          <p:cNvPr id="21" name="Graphique 20">
            <a:extLst>
              <a:ext uri="{FF2B5EF4-FFF2-40B4-BE49-F238E27FC236}">
                <a16:creationId xmlns:a16="http://schemas.microsoft.com/office/drawing/2014/main" id="{E52D697D-373B-86FF-CE93-4C53F3C989CB}"/>
              </a:ext>
            </a:extLst>
          </p:cNvPr>
          <p:cNvGraphicFramePr/>
          <p:nvPr>
            <p:extLst>
              <p:ext uri="{D42A27DB-BD31-4B8C-83A1-F6EECF244321}">
                <p14:modId xmlns:p14="http://schemas.microsoft.com/office/powerpoint/2010/main" val="1192167667"/>
              </p:ext>
            </p:extLst>
          </p:nvPr>
        </p:nvGraphicFramePr>
        <p:xfrm>
          <a:off x="6501305" y="3647748"/>
          <a:ext cx="3781332" cy="1738555"/>
        </p:xfrm>
        <a:graphic>
          <a:graphicData uri="http://schemas.openxmlformats.org/drawingml/2006/chart">
            <c:chart xmlns:c="http://schemas.openxmlformats.org/drawingml/2006/chart" xmlns:r="http://schemas.openxmlformats.org/officeDocument/2006/relationships" r:id="rId4"/>
          </a:graphicData>
        </a:graphic>
      </p:graphicFrame>
      <p:pic>
        <p:nvPicPr>
          <p:cNvPr id="6" name="Graphique 5" descr="Globe terrestre : Europe et Afrique">
            <a:extLst>
              <a:ext uri="{FF2B5EF4-FFF2-40B4-BE49-F238E27FC236}">
                <a16:creationId xmlns:a16="http://schemas.microsoft.com/office/drawing/2014/main" id="{5B7A6ED9-8C4E-DBA4-86F7-68EEA1E4FCA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8683" y="1021569"/>
            <a:ext cx="568443" cy="568443"/>
          </a:xfrm>
          <a:prstGeom prst="rect">
            <a:avLst/>
          </a:prstGeom>
        </p:spPr>
      </p:pic>
      <p:graphicFrame>
        <p:nvGraphicFramePr>
          <p:cNvPr id="7" name="Tableau 6">
            <a:extLst>
              <a:ext uri="{FF2B5EF4-FFF2-40B4-BE49-F238E27FC236}">
                <a16:creationId xmlns:a16="http://schemas.microsoft.com/office/drawing/2014/main" id="{67230D2D-82B3-BD6C-3801-70B9CDA58D8A}"/>
              </a:ext>
            </a:extLst>
          </p:cNvPr>
          <p:cNvGraphicFramePr>
            <a:graphicFrameLocks noGrp="1"/>
          </p:cNvGraphicFramePr>
          <p:nvPr/>
        </p:nvGraphicFramePr>
        <p:xfrm>
          <a:off x="699757" y="4035196"/>
          <a:ext cx="1513620" cy="1468484"/>
        </p:xfrm>
        <a:graphic>
          <a:graphicData uri="http://schemas.openxmlformats.org/drawingml/2006/table">
            <a:tbl>
              <a:tblPr firstRow="1" bandRow="1">
                <a:tableStyleId>{5C22544A-7EE6-4342-B048-85BDC9FD1C3A}</a:tableStyleId>
              </a:tblPr>
              <a:tblGrid>
                <a:gridCol w="1513620">
                  <a:extLst>
                    <a:ext uri="{9D8B030D-6E8A-4147-A177-3AD203B41FA5}">
                      <a16:colId xmlns:a16="http://schemas.microsoft.com/office/drawing/2014/main" val="1778144427"/>
                    </a:ext>
                  </a:extLst>
                </a:gridCol>
              </a:tblGrid>
              <a:tr h="367121">
                <a:tc>
                  <a:txBody>
                    <a:bodyPr/>
                    <a:lstStyle/>
                    <a:p>
                      <a:pPr algn="l" fontAlgn="ctr"/>
                      <a:r>
                        <a:rPr lang="fr-FR" sz="1200" b="0" i="0" u="none" strike="noStrike" cap="none" noProof="0">
                          <a:solidFill>
                            <a:srgbClr val="29193E"/>
                          </a:solidFill>
                          <a:latin typeface="Fira Sans "/>
                          <a:ea typeface="+mn-ea"/>
                          <a:cs typeface="Calibri Light" panose="020F0302020204030204" pitchFamily="34" charset="0"/>
                          <a:sym typeface="Arial"/>
                        </a:rPr>
                        <a:t>Oui, tout à fait</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r h="367121">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200" b="0" i="0" u="none" strike="noStrike" cap="none" noProof="0">
                          <a:solidFill>
                            <a:srgbClr val="29193E"/>
                          </a:solidFill>
                          <a:latin typeface="Fira Sans "/>
                          <a:ea typeface="+mn-ea"/>
                          <a:cs typeface="Calibri Light" panose="020F0302020204030204" pitchFamily="34" charset="0"/>
                          <a:sym typeface="Arial"/>
                        </a:rPr>
                        <a:t>Oui, plutôt</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0375483"/>
                  </a:ext>
                </a:extLst>
              </a:tr>
              <a:tr h="367121">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200" b="0" i="0" u="none" strike="noStrike" cap="none" noProof="0">
                          <a:solidFill>
                            <a:srgbClr val="29193E"/>
                          </a:solidFill>
                          <a:latin typeface="Fira Sans "/>
                          <a:ea typeface="+mn-ea"/>
                          <a:cs typeface="Calibri Light" panose="020F0302020204030204" pitchFamily="34" charset="0"/>
                          <a:sym typeface="Arial"/>
                        </a:rPr>
                        <a:t>Non, pas vraiment</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56494004"/>
                  </a:ext>
                </a:extLst>
              </a:tr>
              <a:tr h="367121">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200" b="0" i="0" u="none" strike="noStrike" cap="none" noProof="0">
                          <a:solidFill>
                            <a:srgbClr val="29193E"/>
                          </a:solidFill>
                          <a:latin typeface="Fira Sans "/>
                          <a:ea typeface="+mn-ea"/>
                          <a:cs typeface="Calibri Light" panose="020F0302020204030204" pitchFamily="34" charset="0"/>
                          <a:sym typeface="Arial"/>
                        </a:rPr>
                        <a:t>Non, pas du tout</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6913971"/>
                  </a:ext>
                </a:extLst>
              </a:tr>
            </a:tbl>
          </a:graphicData>
        </a:graphic>
      </p:graphicFrame>
      <p:sp>
        <p:nvSpPr>
          <p:cNvPr id="15" name="Ellipse 14">
            <a:extLst>
              <a:ext uri="{FF2B5EF4-FFF2-40B4-BE49-F238E27FC236}">
                <a16:creationId xmlns:a16="http://schemas.microsoft.com/office/drawing/2014/main" id="{026894A6-EE20-D2B4-50B4-1B66EF1CD39F}"/>
              </a:ext>
            </a:extLst>
          </p:cNvPr>
          <p:cNvSpPr/>
          <p:nvPr/>
        </p:nvSpPr>
        <p:spPr>
          <a:xfrm>
            <a:off x="531020" y="4129619"/>
            <a:ext cx="192000" cy="192000"/>
          </a:xfrm>
          <a:prstGeom prst="ellipse">
            <a:avLst/>
          </a:prstGeom>
          <a:solidFill>
            <a:srgbClr val="B51A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8" name="Ellipse 17">
            <a:extLst>
              <a:ext uri="{FF2B5EF4-FFF2-40B4-BE49-F238E27FC236}">
                <a16:creationId xmlns:a16="http://schemas.microsoft.com/office/drawing/2014/main" id="{8D6E08C4-1CBF-707B-F420-D8A8084FC316}"/>
              </a:ext>
            </a:extLst>
          </p:cNvPr>
          <p:cNvSpPr/>
          <p:nvPr/>
        </p:nvSpPr>
        <p:spPr>
          <a:xfrm>
            <a:off x="531020" y="4838667"/>
            <a:ext cx="192000" cy="192000"/>
          </a:xfrm>
          <a:prstGeom prst="ellipse">
            <a:avLst/>
          </a:prstGeom>
          <a:solidFill>
            <a:srgbClr val="7F6F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9" name="Ellipse 18">
            <a:extLst>
              <a:ext uri="{FF2B5EF4-FFF2-40B4-BE49-F238E27FC236}">
                <a16:creationId xmlns:a16="http://schemas.microsoft.com/office/drawing/2014/main" id="{27B4B408-2502-61C5-97BD-14E62E08B175}"/>
              </a:ext>
            </a:extLst>
          </p:cNvPr>
          <p:cNvSpPr/>
          <p:nvPr/>
        </p:nvSpPr>
        <p:spPr>
          <a:xfrm>
            <a:off x="531020" y="4484143"/>
            <a:ext cx="192000" cy="192000"/>
          </a:xfrm>
          <a:prstGeom prst="ellipse">
            <a:avLst/>
          </a:prstGeom>
          <a:solidFill>
            <a:srgbClr val="D68C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23" name="Ellipse 22">
            <a:extLst>
              <a:ext uri="{FF2B5EF4-FFF2-40B4-BE49-F238E27FC236}">
                <a16:creationId xmlns:a16="http://schemas.microsoft.com/office/drawing/2014/main" id="{DE4E66B1-93C6-5A5D-0963-EEDFBBE1C534}"/>
              </a:ext>
            </a:extLst>
          </p:cNvPr>
          <p:cNvSpPr/>
          <p:nvPr/>
        </p:nvSpPr>
        <p:spPr>
          <a:xfrm>
            <a:off x="531020" y="5193191"/>
            <a:ext cx="192000" cy="192000"/>
          </a:xfrm>
          <a:prstGeom prst="ellipse">
            <a:avLst/>
          </a:prstGeom>
          <a:solidFill>
            <a:srgbClr val="291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grpSp>
        <p:nvGrpSpPr>
          <p:cNvPr id="28" name="Group 381">
            <a:extLst>
              <a:ext uri="{FF2B5EF4-FFF2-40B4-BE49-F238E27FC236}">
                <a16:creationId xmlns:a16="http://schemas.microsoft.com/office/drawing/2014/main" id="{B0F63894-6470-7D6F-AA7F-70D5F99142B8}"/>
              </a:ext>
            </a:extLst>
          </p:cNvPr>
          <p:cNvGrpSpPr>
            <a:grpSpLocks noChangeAspect="1"/>
          </p:cNvGrpSpPr>
          <p:nvPr/>
        </p:nvGrpSpPr>
        <p:grpSpPr>
          <a:xfrm>
            <a:off x="10555097" y="4360744"/>
            <a:ext cx="168995" cy="425445"/>
            <a:chOff x="2749606" y="2371294"/>
            <a:chExt cx="615949" cy="1550655"/>
          </a:xfrm>
          <a:noFill/>
        </p:grpSpPr>
        <p:sp>
          <p:nvSpPr>
            <p:cNvPr id="29" name="Freeform 149">
              <a:extLst>
                <a:ext uri="{FF2B5EF4-FFF2-40B4-BE49-F238E27FC236}">
                  <a16:creationId xmlns:a16="http://schemas.microsoft.com/office/drawing/2014/main" id="{05B5FFBF-4932-5B19-5D33-167B8EE8744D}"/>
                </a:ext>
              </a:extLst>
            </p:cNvPr>
            <p:cNvSpPr>
              <a:spLocks/>
            </p:cNvSpPr>
            <p:nvPr/>
          </p:nvSpPr>
          <p:spPr bwMode="auto">
            <a:xfrm>
              <a:off x="2857430" y="2371294"/>
              <a:ext cx="315387" cy="315387"/>
            </a:xfrm>
            <a:custGeom>
              <a:avLst/>
              <a:gdLst/>
              <a:ahLst/>
              <a:cxnLst>
                <a:cxn ang="0">
                  <a:pos x="119" y="12"/>
                </a:cxn>
                <a:cxn ang="0">
                  <a:pos x="11" y="79"/>
                </a:cxn>
                <a:cxn ang="0">
                  <a:pos x="78" y="187"/>
                </a:cxn>
                <a:cxn ang="0">
                  <a:pos x="186" y="120"/>
                </a:cxn>
                <a:cxn ang="0">
                  <a:pos x="119" y="12"/>
                </a:cxn>
              </a:cxnLst>
              <a:rect l="0" t="0" r="r" b="b"/>
              <a:pathLst>
                <a:path w="198" h="198">
                  <a:moveTo>
                    <a:pt x="119" y="12"/>
                  </a:moveTo>
                  <a:cubicBezTo>
                    <a:pt x="71" y="0"/>
                    <a:pt x="22" y="31"/>
                    <a:pt x="11" y="79"/>
                  </a:cubicBezTo>
                  <a:cubicBezTo>
                    <a:pt x="0" y="127"/>
                    <a:pt x="30" y="176"/>
                    <a:pt x="78" y="187"/>
                  </a:cubicBezTo>
                  <a:cubicBezTo>
                    <a:pt x="127" y="198"/>
                    <a:pt x="175" y="168"/>
                    <a:pt x="186" y="120"/>
                  </a:cubicBezTo>
                  <a:cubicBezTo>
                    <a:pt x="198" y="71"/>
                    <a:pt x="168" y="23"/>
                    <a:pt x="119" y="12"/>
                  </a:cubicBez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30" name="Freeform 150">
              <a:extLst>
                <a:ext uri="{FF2B5EF4-FFF2-40B4-BE49-F238E27FC236}">
                  <a16:creationId xmlns:a16="http://schemas.microsoft.com/office/drawing/2014/main" id="{75E8C4F7-D152-3BFF-4DA3-6F4B7223B04E}"/>
                </a:ext>
              </a:extLst>
            </p:cNvPr>
            <p:cNvSpPr>
              <a:spLocks/>
            </p:cNvSpPr>
            <p:nvPr/>
          </p:nvSpPr>
          <p:spPr bwMode="auto">
            <a:xfrm>
              <a:off x="2957842" y="2810680"/>
              <a:ext cx="294497" cy="407713"/>
            </a:xfrm>
            <a:custGeom>
              <a:avLst/>
              <a:gdLst/>
              <a:ahLst/>
              <a:cxnLst>
                <a:cxn ang="0">
                  <a:pos x="29" y="178"/>
                </a:cxn>
                <a:cxn ang="0">
                  <a:pos x="156" y="255"/>
                </a:cxn>
                <a:cxn ang="0">
                  <a:pos x="160" y="256"/>
                </a:cxn>
                <a:cxn ang="0">
                  <a:pos x="180" y="245"/>
                </a:cxn>
                <a:cxn ang="0">
                  <a:pos x="184" y="236"/>
                </a:cxn>
                <a:cxn ang="0">
                  <a:pos x="180" y="218"/>
                </a:cxn>
                <a:cxn ang="0">
                  <a:pos x="177" y="215"/>
                </a:cxn>
                <a:cxn ang="0">
                  <a:pos x="164" y="208"/>
                </a:cxn>
                <a:cxn ang="0">
                  <a:pos x="69" y="152"/>
                </a:cxn>
                <a:cxn ang="0">
                  <a:pos x="59" y="131"/>
                </a:cxn>
                <a:cxn ang="0">
                  <a:pos x="48" y="73"/>
                </a:cxn>
                <a:cxn ang="0">
                  <a:pos x="51" y="42"/>
                </a:cxn>
                <a:cxn ang="0">
                  <a:pos x="53" y="33"/>
                </a:cxn>
                <a:cxn ang="0">
                  <a:pos x="53" y="30"/>
                </a:cxn>
                <a:cxn ang="0">
                  <a:pos x="53" y="30"/>
                </a:cxn>
                <a:cxn ang="0">
                  <a:pos x="53" y="30"/>
                </a:cxn>
                <a:cxn ang="0">
                  <a:pos x="36" y="1"/>
                </a:cxn>
                <a:cxn ang="0">
                  <a:pos x="30" y="0"/>
                </a:cxn>
                <a:cxn ang="0">
                  <a:pos x="7" y="18"/>
                </a:cxn>
                <a:cxn ang="0">
                  <a:pos x="0" y="73"/>
                </a:cxn>
                <a:cxn ang="0">
                  <a:pos x="25" y="172"/>
                </a:cxn>
                <a:cxn ang="0">
                  <a:pos x="29" y="178"/>
                </a:cxn>
              </a:cxnLst>
              <a:rect l="0" t="0" r="r" b="b"/>
              <a:pathLst>
                <a:path w="185" h="256">
                  <a:moveTo>
                    <a:pt x="29" y="178"/>
                  </a:moveTo>
                  <a:cubicBezTo>
                    <a:pt x="54" y="217"/>
                    <a:pt x="99" y="245"/>
                    <a:pt x="156" y="255"/>
                  </a:cubicBezTo>
                  <a:cubicBezTo>
                    <a:pt x="157" y="256"/>
                    <a:pt x="159" y="256"/>
                    <a:pt x="160" y="256"/>
                  </a:cubicBezTo>
                  <a:cubicBezTo>
                    <a:pt x="168" y="256"/>
                    <a:pt x="175" y="252"/>
                    <a:pt x="180" y="245"/>
                  </a:cubicBezTo>
                  <a:cubicBezTo>
                    <a:pt x="182" y="243"/>
                    <a:pt x="183" y="240"/>
                    <a:pt x="184" y="236"/>
                  </a:cubicBezTo>
                  <a:cubicBezTo>
                    <a:pt x="185" y="230"/>
                    <a:pt x="183" y="224"/>
                    <a:pt x="180" y="218"/>
                  </a:cubicBezTo>
                  <a:cubicBezTo>
                    <a:pt x="179" y="217"/>
                    <a:pt x="178" y="216"/>
                    <a:pt x="177" y="215"/>
                  </a:cubicBezTo>
                  <a:cubicBezTo>
                    <a:pt x="174" y="212"/>
                    <a:pt x="169" y="209"/>
                    <a:pt x="164" y="208"/>
                  </a:cubicBezTo>
                  <a:cubicBezTo>
                    <a:pt x="119" y="199"/>
                    <a:pt x="89" y="181"/>
                    <a:pt x="69" y="152"/>
                  </a:cubicBezTo>
                  <a:cubicBezTo>
                    <a:pt x="65" y="145"/>
                    <a:pt x="61" y="138"/>
                    <a:pt x="59" y="131"/>
                  </a:cubicBezTo>
                  <a:cubicBezTo>
                    <a:pt x="50" y="111"/>
                    <a:pt x="48" y="89"/>
                    <a:pt x="48" y="73"/>
                  </a:cubicBezTo>
                  <a:cubicBezTo>
                    <a:pt x="48" y="60"/>
                    <a:pt x="50" y="49"/>
                    <a:pt x="51" y="42"/>
                  </a:cubicBezTo>
                  <a:cubicBezTo>
                    <a:pt x="52" y="38"/>
                    <a:pt x="52" y="35"/>
                    <a:pt x="53" y="33"/>
                  </a:cubicBezTo>
                  <a:cubicBezTo>
                    <a:pt x="53" y="32"/>
                    <a:pt x="53" y="31"/>
                    <a:pt x="53" y="30"/>
                  </a:cubicBezTo>
                  <a:cubicBezTo>
                    <a:pt x="53" y="30"/>
                    <a:pt x="53" y="30"/>
                    <a:pt x="53" y="30"/>
                  </a:cubicBezTo>
                  <a:cubicBezTo>
                    <a:pt x="53" y="30"/>
                    <a:pt x="53" y="30"/>
                    <a:pt x="53" y="30"/>
                  </a:cubicBezTo>
                  <a:cubicBezTo>
                    <a:pt x="57" y="17"/>
                    <a:pt x="49" y="4"/>
                    <a:pt x="36" y="1"/>
                  </a:cubicBezTo>
                  <a:cubicBezTo>
                    <a:pt x="34" y="0"/>
                    <a:pt x="32" y="0"/>
                    <a:pt x="30" y="0"/>
                  </a:cubicBezTo>
                  <a:cubicBezTo>
                    <a:pt x="19" y="0"/>
                    <a:pt x="10" y="7"/>
                    <a:pt x="7" y="18"/>
                  </a:cubicBezTo>
                  <a:cubicBezTo>
                    <a:pt x="5" y="24"/>
                    <a:pt x="0" y="45"/>
                    <a:pt x="0" y="73"/>
                  </a:cubicBezTo>
                  <a:cubicBezTo>
                    <a:pt x="1" y="111"/>
                    <a:pt x="9" y="144"/>
                    <a:pt x="25" y="172"/>
                  </a:cubicBezTo>
                  <a:cubicBezTo>
                    <a:pt x="26" y="174"/>
                    <a:pt x="28" y="176"/>
                    <a:pt x="29" y="178"/>
                  </a:cubicBez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31" name="Freeform 151">
              <a:extLst>
                <a:ext uri="{FF2B5EF4-FFF2-40B4-BE49-F238E27FC236}">
                  <a16:creationId xmlns:a16="http://schemas.microsoft.com/office/drawing/2014/main" id="{4A3145AD-4782-4961-F8F7-DD3511041FB2}"/>
                </a:ext>
              </a:extLst>
            </p:cNvPr>
            <p:cNvSpPr>
              <a:spLocks noEditPoints="1"/>
            </p:cNvSpPr>
            <p:nvPr/>
          </p:nvSpPr>
          <p:spPr bwMode="auto">
            <a:xfrm>
              <a:off x="2749606" y="2704203"/>
              <a:ext cx="615949" cy="1217746"/>
            </a:xfrm>
            <a:custGeom>
              <a:avLst/>
              <a:gdLst/>
              <a:ahLst/>
              <a:cxnLst>
                <a:cxn ang="0">
                  <a:pos x="117" y="715"/>
                </a:cxn>
                <a:cxn ang="0">
                  <a:pos x="167" y="765"/>
                </a:cxn>
                <a:cxn ang="0">
                  <a:pos x="217" y="715"/>
                </a:cxn>
                <a:cxn ang="0">
                  <a:pos x="217" y="492"/>
                </a:cxn>
                <a:cxn ang="0">
                  <a:pos x="314" y="463"/>
                </a:cxn>
                <a:cxn ang="0">
                  <a:pos x="314" y="406"/>
                </a:cxn>
                <a:cxn ang="0">
                  <a:pos x="387" y="294"/>
                </a:cxn>
                <a:cxn ang="0">
                  <a:pos x="293" y="175"/>
                </a:cxn>
                <a:cxn ang="0">
                  <a:pos x="167" y="0"/>
                </a:cxn>
                <a:cxn ang="0">
                  <a:pos x="20" y="463"/>
                </a:cxn>
                <a:cxn ang="0">
                  <a:pos x="117" y="492"/>
                </a:cxn>
                <a:cxn ang="0">
                  <a:pos x="117" y="715"/>
                </a:cxn>
                <a:cxn ang="0">
                  <a:pos x="130" y="83"/>
                </a:cxn>
                <a:cxn ang="0">
                  <a:pos x="130" y="83"/>
                </a:cxn>
                <a:cxn ang="0">
                  <a:pos x="169" y="60"/>
                </a:cxn>
                <a:cxn ang="0">
                  <a:pos x="192" y="99"/>
                </a:cxn>
                <a:cxn ang="0">
                  <a:pos x="192" y="99"/>
                </a:cxn>
                <a:cxn ang="0">
                  <a:pos x="191" y="101"/>
                </a:cxn>
                <a:cxn ang="0">
                  <a:pos x="190" y="110"/>
                </a:cxn>
                <a:cxn ang="0">
                  <a:pos x="187" y="140"/>
                </a:cxn>
                <a:cxn ang="0">
                  <a:pos x="196" y="193"/>
                </a:cxn>
                <a:cxn ang="0">
                  <a:pos x="207" y="214"/>
                </a:cxn>
                <a:cxn ang="0">
                  <a:pos x="297" y="267"/>
                </a:cxn>
                <a:cxn ang="0">
                  <a:pos x="307" y="271"/>
                </a:cxn>
                <a:cxn ang="0">
                  <a:pos x="322" y="305"/>
                </a:cxn>
                <a:cxn ang="0">
                  <a:pos x="311" y="323"/>
                </a:cxn>
                <a:cxn ang="0">
                  <a:pos x="291" y="331"/>
                </a:cxn>
                <a:cxn ang="0">
                  <a:pos x="285" y="330"/>
                </a:cxn>
                <a:cxn ang="0">
                  <a:pos x="153" y="249"/>
                </a:cxn>
                <a:cxn ang="0">
                  <a:pos x="152" y="248"/>
                </a:cxn>
                <a:cxn ang="0">
                  <a:pos x="123" y="140"/>
                </a:cxn>
                <a:cxn ang="0">
                  <a:pos x="130" y="83"/>
                </a:cxn>
              </a:cxnLst>
              <a:rect l="0" t="0" r="r" b="b"/>
              <a:pathLst>
                <a:path w="387" h="765">
                  <a:moveTo>
                    <a:pt x="117" y="715"/>
                  </a:moveTo>
                  <a:cubicBezTo>
                    <a:pt x="117" y="742"/>
                    <a:pt x="139" y="765"/>
                    <a:pt x="167" y="765"/>
                  </a:cubicBezTo>
                  <a:cubicBezTo>
                    <a:pt x="194" y="765"/>
                    <a:pt x="217" y="742"/>
                    <a:pt x="217" y="715"/>
                  </a:cubicBezTo>
                  <a:cubicBezTo>
                    <a:pt x="217" y="492"/>
                    <a:pt x="217" y="492"/>
                    <a:pt x="217" y="492"/>
                  </a:cubicBezTo>
                  <a:cubicBezTo>
                    <a:pt x="270" y="488"/>
                    <a:pt x="314" y="478"/>
                    <a:pt x="314" y="463"/>
                  </a:cubicBezTo>
                  <a:cubicBezTo>
                    <a:pt x="314" y="463"/>
                    <a:pt x="315" y="440"/>
                    <a:pt x="314" y="406"/>
                  </a:cubicBezTo>
                  <a:cubicBezTo>
                    <a:pt x="357" y="387"/>
                    <a:pt x="387" y="344"/>
                    <a:pt x="387" y="294"/>
                  </a:cubicBezTo>
                  <a:cubicBezTo>
                    <a:pt x="387" y="236"/>
                    <a:pt x="347" y="188"/>
                    <a:pt x="293" y="175"/>
                  </a:cubicBezTo>
                  <a:cubicBezTo>
                    <a:pt x="273" y="81"/>
                    <a:pt x="236" y="0"/>
                    <a:pt x="167" y="0"/>
                  </a:cubicBezTo>
                  <a:cubicBezTo>
                    <a:pt x="0" y="0"/>
                    <a:pt x="20" y="463"/>
                    <a:pt x="20" y="463"/>
                  </a:cubicBezTo>
                  <a:cubicBezTo>
                    <a:pt x="20" y="478"/>
                    <a:pt x="63" y="488"/>
                    <a:pt x="117" y="492"/>
                  </a:cubicBezTo>
                  <a:lnTo>
                    <a:pt x="117" y="715"/>
                  </a:lnTo>
                  <a:close/>
                  <a:moveTo>
                    <a:pt x="130" y="83"/>
                  </a:moveTo>
                  <a:cubicBezTo>
                    <a:pt x="130" y="83"/>
                    <a:pt x="130" y="83"/>
                    <a:pt x="130" y="83"/>
                  </a:cubicBezTo>
                  <a:cubicBezTo>
                    <a:pt x="135" y="65"/>
                    <a:pt x="152" y="55"/>
                    <a:pt x="169" y="60"/>
                  </a:cubicBezTo>
                  <a:cubicBezTo>
                    <a:pt x="186" y="64"/>
                    <a:pt x="196" y="82"/>
                    <a:pt x="192" y="99"/>
                  </a:cubicBezTo>
                  <a:cubicBezTo>
                    <a:pt x="192" y="99"/>
                    <a:pt x="192" y="99"/>
                    <a:pt x="192" y="99"/>
                  </a:cubicBezTo>
                  <a:cubicBezTo>
                    <a:pt x="192" y="100"/>
                    <a:pt x="192" y="100"/>
                    <a:pt x="191" y="101"/>
                  </a:cubicBezTo>
                  <a:cubicBezTo>
                    <a:pt x="191" y="103"/>
                    <a:pt x="190" y="106"/>
                    <a:pt x="190" y="110"/>
                  </a:cubicBezTo>
                  <a:cubicBezTo>
                    <a:pt x="189" y="117"/>
                    <a:pt x="187" y="128"/>
                    <a:pt x="187" y="140"/>
                  </a:cubicBezTo>
                  <a:cubicBezTo>
                    <a:pt x="187" y="157"/>
                    <a:pt x="190" y="176"/>
                    <a:pt x="196" y="193"/>
                  </a:cubicBezTo>
                  <a:cubicBezTo>
                    <a:pt x="199" y="201"/>
                    <a:pt x="202" y="208"/>
                    <a:pt x="207" y="214"/>
                  </a:cubicBezTo>
                  <a:cubicBezTo>
                    <a:pt x="222" y="237"/>
                    <a:pt x="246" y="257"/>
                    <a:pt x="297" y="267"/>
                  </a:cubicBezTo>
                  <a:cubicBezTo>
                    <a:pt x="301" y="268"/>
                    <a:pt x="304" y="269"/>
                    <a:pt x="307" y="271"/>
                  </a:cubicBezTo>
                  <a:cubicBezTo>
                    <a:pt x="319" y="278"/>
                    <a:pt x="325" y="291"/>
                    <a:pt x="322" y="305"/>
                  </a:cubicBezTo>
                  <a:cubicBezTo>
                    <a:pt x="321" y="312"/>
                    <a:pt x="317" y="319"/>
                    <a:pt x="311" y="323"/>
                  </a:cubicBezTo>
                  <a:cubicBezTo>
                    <a:pt x="306" y="328"/>
                    <a:pt x="299" y="331"/>
                    <a:pt x="291" y="331"/>
                  </a:cubicBezTo>
                  <a:cubicBezTo>
                    <a:pt x="289" y="331"/>
                    <a:pt x="287" y="331"/>
                    <a:pt x="285" y="330"/>
                  </a:cubicBezTo>
                  <a:cubicBezTo>
                    <a:pt x="220" y="318"/>
                    <a:pt x="177" y="287"/>
                    <a:pt x="153" y="249"/>
                  </a:cubicBezTo>
                  <a:cubicBezTo>
                    <a:pt x="153" y="249"/>
                    <a:pt x="152" y="248"/>
                    <a:pt x="152" y="248"/>
                  </a:cubicBezTo>
                  <a:cubicBezTo>
                    <a:pt x="129" y="211"/>
                    <a:pt x="123" y="171"/>
                    <a:pt x="123" y="140"/>
                  </a:cubicBezTo>
                  <a:cubicBezTo>
                    <a:pt x="123" y="108"/>
                    <a:pt x="130" y="84"/>
                    <a:pt x="130" y="83"/>
                  </a:cubicBez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grpSp>
      <p:sp>
        <p:nvSpPr>
          <p:cNvPr id="33" name="Google Shape;116;p17">
            <a:extLst>
              <a:ext uri="{FF2B5EF4-FFF2-40B4-BE49-F238E27FC236}">
                <a16:creationId xmlns:a16="http://schemas.microsoft.com/office/drawing/2014/main" id="{6F0FB813-6D7B-4E75-7191-64D6EC40AE5C}"/>
              </a:ext>
            </a:extLst>
          </p:cNvPr>
          <p:cNvSpPr txBox="1"/>
          <p:nvPr/>
        </p:nvSpPr>
        <p:spPr>
          <a:xfrm>
            <a:off x="10282637" y="4849987"/>
            <a:ext cx="726672" cy="292837"/>
          </a:xfrm>
          <a:prstGeom prst="rect">
            <a:avLst/>
          </a:prstGeom>
          <a:noFill/>
          <a:ln>
            <a:noFill/>
          </a:ln>
        </p:spPr>
        <p:txBody>
          <a:bodyPr spcFirstLastPara="1" wrap="square" lIns="0" tIns="0" rIns="0" bIns="0" anchor="t" anchorCtr="0">
            <a:noAutofit/>
          </a:bodyPr>
          <a:lstStyle/>
          <a:p>
            <a:pPr algn="ctr" defTabSz="1219170">
              <a:buClr>
                <a:srgbClr val="000000"/>
              </a:buClr>
              <a:defRPr/>
            </a:pPr>
            <a:r>
              <a:rPr lang="fr-FR" sz="1067">
                <a:solidFill>
                  <a:srgbClr val="171141"/>
                </a:solidFill>
                <a:latin typeface="Fira Sans" panose="020B0503050000020004" pitchFamily="34" charset="0"/>
                <a:ea typeface="Fira Sans"/>
                <a:cs typeface="Fira Sans"/>
                <a:sym typeface="Fira Sans"/>
              </a:rPr>
              <a:t>Femmes enceintes</a:t>
            </a:r>
          </a:p>
        </p:txBody>
      </p:sp>
      <p:sp>
        <p:nvSpPr>
          <p:cNvPr id="34" name="Google Shape;116;p17">
            <a:extLst>
              <a:ext uri="{FF2B5EF4-FFF2-40B4-BE49-F238E27FC236}">
                <a16:creationId xmlns:a16="http://schemas.microsoft.com/office/drawing/2014/main" id="{864223B7-0AAF-9590-B7B2-2DF06B44DC81}"/>
              </a:ext>
            </a:extLst>
          </p:cNvPr>
          <p:cNvSpPr txBox="1"/>
          <p:nvPr/>
        </p:nvSpPr>
        <p:spPr>
          <a:xfrm>
            <a:off x="10093652" y="4030795"/>
            <a:ext cx="1087297" cy="292837"/>
          </a:xfrm>
          <a:prstGeom prst="rect">
            <a:avLst/>
          </a:prstGeom>
          <a:noFill/>
          <a:ln>
            <a:noFill/>
          </a:ln>
        </p:spPr>
        <p:txBody>
          <a:bodyPr spcFirstLastPara="1" wrap="square" lIns="0" tIns="0" rIns="0" bIns="0" anchor="t" anchorCtr="0">
            <a:noAutofit/>
          </a:bodyPr>
          <a:lstStyle/>
          <a:p>
            <a:pPr algn="ctr" defTabSz="1219170">
              <a:buClr>
                <a:srgbClr val="000000"/>
              </a:buClr>
              <a:defRPr/>
            </a:pPr>
            <a:r>
              <a:rPr lang="fr-FR" sz="1600" b="1">
                <a:solidFill>
                  <a:srgbClr val="CAD300"/>
                </a:solidFill>
                <a:latin typeface="Fira Sans" panose="020B0503050000020004" pitchFamily="34" charset="0"/>
                <a:sym typeface="Fira Sans"/>
              </a:rPr>
              <a:t>93</a:t>
            </a:r>
          </a:p>
        </p:txBody>
      </p:sp>
      <p:cxnSp>
        <p:nvCxnSpPr>
          <p:cNvPr id="35" name="Connecteur droit 34">
            <a:extLst>
              <a:ext uri="{FF2B5EF4-FFF2-40B4-BE49-F238E27FC236}">
                <a16:creationId xmlns:a16="http://schemas.microsoft.com/office/drawing/2014/main" id="{178B5662-0206-4584-E66D-2DC2F6F3A56D}"/>
              </a:ext>
            </a:extLst>
          </p:cNvPr>
          <p:cNvCxnSpPr/>
          <p:nvPr/>
        </p:nvCxnSpPr>
        <p:spPr>
          <a:xfrm>
            <a:off x="10265832" y="3904651"/>
            <a:ext cx="0" cy="1152000"/>
          </a:xfrm>
          <a:prstGeom prst="line">
            <a:avLst/>
          </a:prstGeom>
          <a:ln>
            <a:gradFill>
              <a:gsLst>
                <a:gs pos="62000">
                  <a:srgbClr val="3B2C4D"/>
                </a:gs>
                <a:gs pos="37000">
                  <a:srgbClr val="3B2C4D"/>
                </a:gs>
                <a:gs pos="0">
                  <a:schemeClr val="bg1">
                    <a:lumMod val="95000"/>
                  </a:schemeClr>
                </a:gs>
                <a:gs pos="100000">
                  <a:schemeClr val="bg1">
                    <a:lumMod val="9500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6" name="Google Shape;116;p17">
            <a:extLst>
              <a:ext uri="{FF2B5EF4-FFF2-40B4-BE49-F238E27FC236}">
                <a16:creationId xmlns:a16="http://schemas.microsoft.com/office/drawing/2014/main" id="{702755F6-850E-2FF0-551F-6903E64E71DD}"/>
              </a:ext>
            </a:extLst>
          </p:cNvPr>
          <p:cNvSpPr txBox="1"/>
          <p:nvPr/>
        </p:nvSpPr>
        <p:spPr>
          <a:xfrm>
            <a:off x="11055222" y="4860764"/>
            <a:ext cx="1087295" cy="292837"/>
          </a:xfrm>
          <a:prstGeom prst="rect">
            <a:avLst/>
          </a:prstGeom>
          <a:noFill/>
          <a:ln>
            <a:noFill/>
          </a:ln>
        </p:spPr>
        <p:txBody>
          <a:bodyPr spcFirstLastPara="1" wrap="square" lIns="0" tIns="0" rIns="0" bIns="0" anchor="t" anchorCtr="0">
            <a:noAutofit/>
          </a:bodyPr>
          <a:lstStyle/>
          <a:p>
            <a:pPr algn="ctr" defTabSz="1219170">
              <a:buClr>
                <a:srgbClr val="000000"/>
              </a:buClr>
              <a:defRPr/>
            </a:pPr>
            <a:r>
              <a:rPr lang="fr-FR" sz="1000" dirty="0">
                <a:solidFill>
                  <a:srgbClr val="171141"/>
                </a:solidFill>
                <a:latin typeface="Fira Sans" panose="020B0503050000020004" pitchFamily="34" charset="0"/>
                <a:sym typeface="Fira Sans"/>
              </a:rPr>
              <a:t>Au moins un problème de santé</a:t>
            </a:r>
          </a:p>
        </p:txBody>
      </p:sp>
      <p:grpSp>
        <p:nvGrpSpPr>
          <p:cNvPr id="37" name="Group 616">
            <a:extLst>
              <a:ext uri="{FF2B5EF4-FFF2-40B4-BE49-F238E27FC236}">
                <a16:creationId xmlns:a16="http://schemas.microsoft.com/office/drawing/2014/main" id="{C5E5FAD7-7E6A-070F-3877-10716D275235}"/>
              </a:ext>
            </a:extLst>
          </p:cNvPr>
          <p:cNvGrpSpPr>
            <a:grpSpLocks noChangeAspect="1"/>
          </p:cNvGrpSpPr>
          <p:nvPr/>
        </p:nvGrpSpPr>
        <p:grpSpPr>
          <a:xfrm>
            <a:off x="11357323" y="4394456"/>
            <a:ext cx="486444" cy="345723"/>
            <a:chOff x="2042518" y="1008064"/>
            <a:chExt cx="444500" cy="315913"/>
          </a:xfrm>
          <a:noFill/>
        </p:grpSpPr>
        <p:sp>
          <p:nvSpPr>
            <p:cNvPr id="38" name="Freeform 9">
              <a:extLst>
                <a:ext uri="{FF2B5EF4-FFF2-40B4-BE49-F238E27FC236}">
                  <a16:creationId xmlns:a16="http://schemas.microsoft.com/office/drawing/2014/main" id="{0D28AB65-7073-8231-E4D0-D58A6B4C6465}"/>
                </a:ext>
              </a:extLst>
            </p:cNvPr>
            <p:cNvSpPr>
              <a:spLocks/>
            </p:cNvSpPr>
            <p:nvPr/>
          </p:nvSpPr>
          <p:spPr bwMode="auto">
            <a:xfrm>
              <a:off x="2114551" y="1135064"/>
              <a:ext cx="330200" cy="188913"/>
            </a:xfrm>
            <a:custGeom>
              <a:avLst/>
              <a:gdLst/>
              <a:ahLst/>
              <a:cxnLst>
                <a:cxn ang="0">
                  <a:pos x="183" y="16"/>
                </a:cxn>
                <a:cxn ang="0">
                  <a:pos x="164" y="86"/>
                </a:cxn>
                <a:cxn ang="0">
                  <a:pos x="155" y="44"/>
                </a:cxn>
                <a:cxn ang="0">
                  <a:pos x="135" y="129"/>
                </a:cxn>
                <a:cxn ang="0">
                  <a:pos x="108" y="0"/>
                </a:cxn>
                <a:cxn ang="0">
                  <a:pos x="99" y="43"/>
                </a:cxn>
                <a:cxn ang="0">
                  <a:pos x="0" y="43"/>
                </a:cxn>
                <a:cxn ang="0">
                  <a:pos x="149" y="170"/>
                </a:cxn>
                <a:cxn ang="0">
                  <a:pos x="298" y="43"/>
                </a:cxn>
                <a:cxn ang="0">
                  <a:pos x="190" y="43"/>
                </a:cxn>
                <a:cxn ang="0">
                  <a:pos x="183" y="16"/>
                </a:cxn>
              </a:cxnLst>
              <a:rect l="0" t="0" r="r" b="b"/>
              <a:pathLst>
                <a:path w="298" h="170">
                  <a:moveTo>
                    <a:pt x="183" y="16"/>
                  </a:moveTo>
                  <a:cubicBezTo>
                    <a:pt x="164" y="86"/>
                    <a:pt x="164" y="86"/>
                    <a:pt x="164" y="86"/>
                  </a:cubicBezTo>
                  <a:cubicBezTo>
                    <a:pt x="155" y="44"/>
                    <a:pt x="155" y="44"/>
                    <a:pt x="155" y="44"/>
                  </a:cubicBezTo>
                  <a:cubicBezTo>
                    <a:pt x="135" y="129"/>
                    <a:pt x="135" y="129"/>
                    <a:pt x="135" y="129"/>
                  </a:cubicBezTo>
                  <a:cubicBezTo>
                    <a:pt x="108" y="0"/>
                    <a:pt x="108" y="0"/>
                    <a:pt x="108" y="0"/>
                  </a:cubicBezTo>
                  <a:cubicBezTo>
                    <a:pt x="99" y="43"/>
                    <a:pt x="99" y="43"/>
                    <a:pt x="99" y="43"/>
                  </a:cubicBezTo>
                  <a:cubicBezTo>
                    <a:pt x="0" y="43"/>
                    <a:pt x="0" y="43"/>
                    <a:pt x="0" y="43"/>
                  </a:cubicBezTo>
                  <a:cubicBezTo>
                    <a:pt x="34" y="91"/>
                    <a:pt x="99" y="127"/>
                    <a:pt x="149" y="170"/>
                  </a:cubicBezTo>
                  <a:cubicBezTo>
                    <a:pt x="199" y="128"/>
                    <a:pt x="264" y="91"/>
                    <a:pt x="298" y="43"/>
                  </a:cubicBezTo>
                  <a:cubicBezTo>
                    <a:pt x="190" y="43"/>
                    <a:pt x="190" y="43"/>
                    <a:pt x="190" y="43"/>
                  </a:cubicBezTo>
                  <a:lnTo>
                    <a:pt x="183" y="16"/>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39" name="Freeform 10">
              <a:extLst>
                <a:ext uri="{FF2B5EF4-FFF2-40B4-BE49-F238E27FC236}">
                  <a16:creationId xmlns:a16="http://schemas.microsoft.com/office/drawing/2014/main" id="{816CC0A3-8393-3637-A150-753D3D536903}"/>
                </a:ext>
              </a:extLst>
            </p:cNvPr>
            <p:cNvSpPr>
              <a:spLocks/>
            </p:cNvSpPr>
            <p:nvPr/>
          </p:nvSpPr>
          <p:spPr bwMode="auto">
            <a:xfrm>
              <a:off x="2072680" y="1008064"/>
              <a:ext cx="385763" cy="211138"/>
            </a:xfrm>
            <a:custGeom>
              <a:avLst/>
              <a:gdLst/>
              <a:ahLst/>
              <a:cxnLst>
                <a:cxn ang="0">
                  <a:pos x="132" y="59"/>
                </a:cxn>
                <a:cxn ang="0">
                  <a:pos x="160" y="190"/>
                </a:cxn>
                <a:cxn ang="0">
                  <a:pos x="178" y="107"/>
                </a:cxn>
                <a:cxn ang="0">
                  <a:pos x="189" y="152"/>
                </a:cxn>
                <a:cxn ang="0">
                  <a:pos x="206" y="87"/>
                </a:cxn>
                <a:cxn ang="0">
                  <a:pos x="223" y="145"/>
                </a:cxn>
                <a:cxn ang="0">
                  <a:pos x="330" y="145"/>
                </a:cxn>
                <a:cxn ang="0">
                  <a:pos x="347" y="85"/>
                </a:cxn>
                <a:cxn ang="0">
                  <a:pos x="260" y="0"/>
                </a:cxn>
                <a:cxn ang="0">
                  <a:pos x="173" y="59"/>
                </a:cxn>
                <a:cxn ang="0">
                  <a:pos x="86" y="0"/>
                </a:cxn>
                <a:cxn ang="0">
                  <a:pos x="0" y="85"/>
                </a:cxn>
                <a:cxn ang="0">
                  <a:pos x="17" y="145"/>
                </a:cxn>
                <a:cxn ang="0">
                  <a:pos x="114" y="145"/>
                </a:cxn>
                <a:cxn ang="0">
                  <a:pos x="132" y="59"/>
                </a:cxn>
              </a:cxnLst>
              <a:rect l="0" t="0" r="r" b="b"/>
              <a:pathLst>
                <a:path w="347" h="190">
                  <a:moveTo>
                    <a:pt x="132" y="59"/>
                  </a:moveTo>
                  <a:cubicBezTo>
                    <a:pt x="160" y="190"/>
                    <a:pt x="160" y="190"/>
                    <a:pt x="160" y="190"/>
                  </a:cubicBezTo>
                  <a:cubicBezTo>
                    <a:pt x="178" y="107"/>
                    <a:pt x="178" y="107"/>
                    <a:pt x="178" y="107"/>
                  </a:cubicBezTo>
                  <a:cubicBezTo>
                    <a:pt x="189" y="152"/>
                    <a:pt x="189" y="152"/>
                    <a:pt x="189" y="152"/>
                  </a:cubicBezTo>
                  <a:cubicBezTo>
                    <a:pt x="206" y="87"/>
                    <a:pt x="206" y="87"/>
                    <a:pt x="206" y="87"/>
                  </a:cubicBezTo>
                  <a:cubicBezTo>
                    <a:pt x="223" y="145"/>
                    <a:pt x="223" y="145"/>
                    <a:pt x="223" y="145"/>
                  </a:cubicBezTo>
                  <a:cubicBezTo>
                    <a:pt x="330" y="145"/>
                    <a:pt x="330" y="145"/>
                    <a:pt x="330" y="145"/>
                  </a:cubicBezTo>
                  <a:cubicBezTo>
                    <a:pt x="340" y="127"/>
                    <a:pt x="347" y="107"/>
                    <a:pt x="347" y="85"/>
                  </a:cubicBezTo>
                  <a:cubicBezTo>
                    <a:pt x="347" y="38"/>
                    <a:pt x="308" y="0"/>
                    <a:pt x="260" y="0"/>
                  </a:cubicBezTo>
                  <a:cubicBezTo>
                    <a:pt x="215" y="0"/>
                    <a:pt x="173" y="34"/>
                    <a:pt x="173" y="59"/>
                  </a:cubicBezTo>
                  <a:cubicBezTo>
                    <a:pt x="173" y="33"/>
                    <a:pt x="131" y="0"/>
                    <a:pt x="86" y="0"/>
                  </a:cubicBezTo>
                  <a:cubicBezTo>
                    <a:pt x="38" y="0"/>
                    <a:pt x="0" y="38"/>
                    <a:pt x="0" y="85"/>
                  </a:cubicBezTo>
                  <a:cubicBezTo>
                    <a:pt x="0" y="107"/>
                    <a:pt x="6" y="127"/>
                    <a:pt x="17" y="145"/>
                  </a:cubicBezTo>
                  <a:cubicBezTo>
                    <a:pt x="114" y="145"/>
                    <a:pt x="114" y="145"/>
                    <a:pt x="114" y="145"/>
                  </a:cubicBezTo>
                  <a:lnTo>
                    <a:pt x="132" y="59"/>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40" name="Freeform 11">
              <a:extLst>
                <a:ext uri="{FF2B5EF4-FFF2-40B4-BE49-F238E27FC236}">
                  <a16:creationId xmlns:a16="http://schemas.microsoft.com/office/drawing/2014/main" id="{C0B45DE8-D793-CDBF-1490-103A30057580}"/>
                </a:ext>
              </a:extLst>
            </p:cNvPr>
            <p:cNvSpPr>
              <a:spLocks/>
            </p:cNvSpPr>
            <p:nvPr/>
          </p:nvSpPr>
          <p:spPr bwMode="auto">
            <a:xfrm>
              <a:off x="2429868" y="1169989"/>
              <a:ext cx="57150" cy="12700"/>
            </a:xfrm>
            <a:custGeom>
              <a:avLst/>
              <a:gdLst/>
              <a:ahLst/>
              <a:cxnLst>
                <a:cxn ang="0">
                  <a:pos x="51" y="0"/>
                </a:cxn>
                <a:cxn ang="0">
                  <a:pos x="8" y="0"/>
                </a:cxn>
                <a:cxn ang="0">
                  <a:pos x="0" y="11"/>
                </a:cxn>
                <a:cxn ang="0">
                  <a:pos x="51" y="11"/>
                </a:cxn>
                <a:cxn ang="0">
                  <a:pos x="51" y="0"/>
                </a:cxn>
              </a:cxnLst>
              <a:rect l="0" t="0" r="r" b="b"/>
              <a:pathLst>
                <a:path w="51" h="11">
                  <a:moveTo>
                    <a:pt x="51" y="0"/>
                  </a:moveTo>
                  <a:cubicBezTo>
                    <a:pt x="8" y="0"/>
                    <a:pt x="8" y="0"/>
                    <a:pt x="8" y="0"/>
                  </a:cubicBezTo>
                  <a:cubicBezTo>
                    <a:pt x="5" y="4"/>
                    <a:pt x="3" y="7"/>
                    <a:pt x="0" y="11"/>
                  </a:cubicBezTo>
                  <a:cubicBezTo>
                    <a:pt x="51" y="11"/>
                    <a:pt x="51" y="11"/>
                    <a:pt x="51" y="11"/>
                  </a:cubicBezTo>
                  <a:lnTo>
                    <a:pt x="51" y="0"/>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41" name="Freeform 12">
              <a:extLst>
                <a:ext uri="{FF2B5EF4-FFF2-40B4-BE49-F238E27FC236}">
                  <a16:creationId xmlns:a16="http://schemas.microsoft.com/office/drawing/2014/main" id="{933C9E8A-7D08-BF64-94D8-793FFB0215D5}"/>
                </a:ext>
              </a:extLst>
            </p:cNvPr>
            <p:cNvSpPr>
              <a:spLocks/>
            </p:cNvSpPr>
            <p:nvPr/>
          </p:nvSpPr>
          <p:spPr bwMode="auto">
            <a:xfrm>
              <a:off x="2042518" y="1169989"/>
              <a:ext cx="57150" cy="12700"/>
            </a:xfrm>
            <a:custGeom>
              <a:avLst/>
              <a:gdLst/>
              <a:ahLst/>
              <a:cxnLst>
                <a:cxn ang="0">
                  <a:pos x="0" y="0"/>
                </a:cxn>
                <a:cxn ang="0">
                  <a:pos x="0" y="11"/>
                </a:cxn>
                <a:cxn ang="0">
                  <a:pos x="51" y="11"/>
                </a:cxn>
                <a:cxn ang="0">
                  <a:pos x="44" y="0"/>
                </a:cxn>
                <a:cxn ang="0">
                  <a:pos x="0" y="0"/>
                </a:cxn>
              </a:cxnLst>
              <a:rect l="0" t="0" r="r" b="b"/>
              <a:pathLst>
                <a:path w="51" h="11">
                  <a:moveTo>
                    <a:pt x="0" y="0"/>
                  </a:moveTo>
                  <a:cubicBezTo>
                    <a:pt x="0" y="11"/>
                    <a:pt x="0" y="11"/>
                    <a:pt x="0" y="11"/>
                  </a:cubicBezTo>
                  <a:cubicBezTo>
                    <a:pt x="51" y="11"/>
                    <a:pt x="51" y="11"/>
                    <a:pt x="51" y="11"/>
                  </a:cubicBezTo>
                  <a:cubicBezTo>
                    <a:pt x="48" y="7"/>
                    <a:pt x="46" y="4"/>
                    <a:pt x="44" y="0"/>
                  </a:cubicBezTo>
                  <a:lnTo>
                    <a:pt x="0" y="0"/>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42" name="Freeform 13">
              <a:extLst>
                <a:ext uri="{FF2B5EF4-FFF2-40B4-BE49-F238E27FC236}">
                  <a16:creationId xmlns:a16="http://schemas.microsoft.com/office/drawing/2014/main" id="{FF1AF56C-8F5F-7389-4371-F5155416B905}"/>
                </a:ext>
              </a:extLst>
            </p:cNvPr>
            <p:cNvSpPr>
              <a:spLocks/>
            </p:cNvSpPr>
            <p:nvPr/>
          </p:nvSpPr>
          <p:spPr bwMode="auto">
            <a:xfrm>
              <a:off x="2106613" y="1074739"/>
              <a:ext cx="347663" cy="203200"/>
            </a:xfrm>
            <a:custGeom>
              <a:avLst/>
              <a:gdLst/>
              <a:ahLst/>
              <a:cxnLst>
                <a:cxn ang="0">
                  <a:pos x="206" y="86"/>
                </a:cxn>
                <a:cxn ang="0">
                  <a:pos x="189" y="28"/>
                </a:cxn>
                <a:cxn ang="0">
                  <a:pos x="172" y="93"/>
                </a:cxn>
                <a:cxn ang="0">
                  <a:pos x="161" y="48"/>
                </a:cxn>
                <a:cxn ang="0">
                  <a:pos x="143" y="131"/>
                </a:cxn>
                <a:cxn ang="0">
                  <a:pos x="115" y="0"/>
                </a:cxn>
                <a:cxn ang="0">
                  <a:pos x="97" y="86"/>
                </a:cxn>
                <a:cxn ang="0">
                  <a:pos x="0" y="86"/>
                </a:cxn>
                <a:cxn ang="0">
                  <a:pos x="7" y="97"/>
                </a:cxn>
                <a:cxn ang="0">
                  <a:pos x="106" y="97"/>
                </a:cxn>
                <a:cxn ang="0">
                  <a:pos x="115" y="54"/>
                </a:cxn>
                <a:cxn ang="0">
                  <a:pos x="142" y="183"/>
                </a:cxn>
                <a:cxn ang="0">
                  <a:pos x="162" y="98"/>
                </a:cxn>
                <a:cxn ang="0">
                  <a:pos x="171" y="140"/>
                </a:cxn>
                <a:cxn ang="0">
                  <a:pos x="190" y="70"/>
                </a:cxn>
                <a:cxn ang="0">
                  <a:pos x="197" y="97"/>
                </a:cxn>
                <a:cxn ang="0">
                  <a:pos x="305" y="97"/>
                </a:cxn>
                <a:cxn ang="0">
                  <a:pos x="313" y="86"/>
                </a:cxn>
                <a:cxn ang="0">
                  <a:pos x="206" y="86"/>
                </a:cxn>
              </a:cxnLst>
              <a:rect l="0" t="0" r="r" b="b"/>
              <a:pathLst>
                <a:path w="313" h="183">
                  <a:moveTo>
                    <a:pt x="206" y="86"/>
                  </a:moveTo>
                  <a:cubicBezTo>
                    <a:pt x="189" y="28"/>
                    <a:pt x="189" y="28"/>
                    <a:pt x="189" y="28"/>
                  </a:cubicBezTo>
                  <a:cubicBezTo>
                    <a:pt x="172" y="93"/>
                    <a:pt x="172" y="93"/>
                    <a:pt x="172" y="93"/>
                  </a:cubicBezTo>
                  <a:cubicBezTo>
                    <a:pt x="161" y="48"/>
                    <a:pt x="161" y="48"/>
                    <a:pt x="161" y="48"/>
                  </a:cubicBezTo>
                  <a:cubicBezTo>
                    <a:pt x="143" y="131"/>
                    <a:pt x="143" y="131"/>
                    <a:pt x="143" y="131"/>
                  </a:cubicBezTo>
                  <a:cubicBezTo>
                    <a:pt x="115" y="0"/>
                    <a:pt x="115" y="0"/>
                    <a:pt x="115" y="0"/>
                  </a:cubicBezTo>
                  <a:cubicBezTo>
                    <a:pt x="97" y="86"/>
                    <a:pt x="97" y="86"/>
                    <a:pt x="97" y="86"/>
                  </a:cubicBezTo>
                  <a:cubicBezTo>
                    <a:pt x="0" y="86"/>
                    <a:pt x="0" y="86"/>
                    <a:pt x="0" y="86"/>
                  </a:cubicBezTo>
                  <a:cubicBezTo>
                    <a:pt x="2" y="90"/>
                    <a:pt x="4" y="93"/>
                    <a:pt x="7" y="97"/>
                  </a:cubicBezTo>
                  <a:cubicBezTo>
                    <a:pt x="106" y="97"/>
                    <a:pt x="106" y="97"/>
                    <a:pt x="106" y="97"/>
                  </a:cubicBezTo>
                  <a:cubicBezTo>
                    <a:pt x="115" y="54"/>
                    <a:pt x="115" y="54"/>
                    <a:pt x="115" y="54"/>
                  </a:cubicBezTo>
                  <a:cubicBezTo>
                    <a:pt x="142" y="183"/>
                    <a:pt x="142" y="183"/>
                    <a:pt x="142" y="183"/>
                  </a:cubicBezTo>
                  <a:cubicBezTo>
                    <a:pt x="162" y="98"/>
                    <a:pt x="162" y="98"/>
                    <a:pt x="162" y="98"/>
                  </a:cubicBezTo>
                  <a:cubicBezTo>
                    <a:pt x="171" y="140"/>
                    <a:pt x="171" y="140"/>
                    <a:pt x="171" y="140"/>
                  </a:cubicBezTo>
                  <a:cubicBezTo>
                    <a:pt x="190" y="70"/>
                    <a:pt x="190" y="70"/>
                    <a:pt x="190" y="70"/>
                  </a:cubicBezTo>
                  <a:cubicBezTo>
                    <a:pt x="197" y="97"/>
                    <a:pt x="197" y="97"/>
                    <a:pt x="197" y="97"/>
                  </a:cubicBezTo>
                  <a:cubicBezTo>
                    <a:pt x="305" y="97"/>
                    <a:pt x="305" y="97"/>
                    <a:pt x="305" y="97"/>
                  </a:cubicBezTo>
                  <a:cubicBezTo>
                    <a:pt x="308" y="93"/>
                    <a:pt x="310" y="90"/>
                    <a:pt x="313" y="86"/>
                  </a:cubicBezTo>
                  <a:lnTo>
                    <a:pt x="206" y="86"/>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grpSp>
      <p:cxnSp>
        <p:nvCxnSpPr>
          <p:cNvPr id="43" name="Connecteur droit 42">
            <a:extLst>
              <a:ext uri="{FF2B5EF4-FFF2-40B4-BE49-F238E27FC236}">
                <a16:creationId xmlns:a16="http://schemas.microsoft.com/office/drawing/2014/main" id="{B265986F-7F5A-E46B-3779-AD61902FBAA8}"/>
              </a:ext>
            </a:extLst>
          </p:cNvPr>
          <p:cNvCxnSpPr/>
          <p:nvPr/>
        </p:nvCxnSpPr>
        <p:spPr>
          <a:xfrm>
            <a:off x="11073877" y="3916060"/>
            <a:ext cx="0" cy="1152000"/>
          </a:xfrm>
          <a:prstGeom prst="line">
            <a:avLst/>
          </a:prstGeom>
          <a:ln>
            <a:gradFill>
              <a:gsLst>
                <a:gs pos="62000">
                  <a:srgbClr val="3B2C4D"/>
                </a:gs>
                <a:gs pos="37000">
                  <a:srgbClr val="3B2C4D"/>
                </a:gs>
                <a:gs pos="0">
                  <a:schemeClr val="bg1">
                    <a:lumMod val="95000"/>
                  </a:schemeClr>
                </a:gs>
                <a:gs pos="100000">
                  <a:schemeClr val="bg1">
                    <a:lumMod val="9500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44" name="Google Shape;116;p17">
            <a:extLst>
              <a:ext uri="{FF2B5EF4-FFF2-40B4-BE49-F238E27FC236}">
                <a16:creationId xmlns:a16="http://schemas.microsoft.com/office/drawing/2014/main" id="{2BFD1A87-94C8-9AC1-FD38-FB67BB82C5E0}"/>
              </a:ext>
            </a:extLst>
          </p:cNvPr>
          <p:cNvSpPr txBox="1"/>
          <p:nvPr/>
        </p:nvSpPr>
        <p:spPr>
          <a:xfrm>
            <a:off x="11073184" y="4030795"/>
            <a:ext cx="1087297" cy="292837"/>
          </a:xfrm>
          <a:prstGeom prst="rect">
            <a:avLst/>
          </a:prstGeom>
          <a:noFill/>
          <a:ln>
            <a:noFill/>
          </a:ln>
        </p:spPr>
        <p:txBody>
          <a:bodyPr spcFirstLastPara="1" wrap="square" lIns="0" tIns="0" rIns="0" bIns="0" anchor="t" anchorCtr="0">
            <a:noAutofit/>
          </a:bodyPr>
          <a:lstStyle/>
          <a:p>
            <a:pPr algn="ctr" defTabSz="1219170">
              <a:buClr>
                <a:srgbClr val="000000"/>
              </a:buClr>
              <a:defRPr/>
            </a:pPr>
            <a:r>
              <a:rPr lang="fr-FR" sz="1600" b="1">
                <a:solidFill>
                  <a:srgbClr val="CAD300"/>
                </a:solidFill>
                <a:latin typeface="Fira Sans" panose="020B0503050000020004" pitchFamily="34" charset="0"/>
                <a:sym typeface="Fira Sans"/>
              </a:rPr>
              <a:t>88</a:t>
            </a:r>
          </a:p>
        </p:txBody>
      </p:sp>
      <p:sp>
        <p:nvSpPr>
          <p:cNvPr id="51" name="Google Shape;116;p17">
            <a:extLst>
              <a:ext uri="{FF2B5EF4-FFF2-40B4-BE49-F238E27FC236}">
                <a16:creationId xmlns:a16="http://schemas.microsoft.com/office/drawing/2014/main" id="{94E0FEB2-8896-BFA3-406C-C3CA276423B4}"/>
              </a:ext>
            </a:extLst>
          </p:cNvPr>
          <p:cNvSpPr txBox="1"/>
          <p:nvPr/>
        </p:nvSpPr>
        <p:spPr>
          <a:xfrm>
            <a:off x="8848179" y="5270947"/>
            <a:ext cx="1590107" cy="208012"/>
          </a:xfrm>
          <a:prstGeom prst="rect">
            <a:avLst/>
          </a:prstGeom>
          <a:noFill/>
          <a:ln>
            <a:noFill/>
          </a:ln>
        </p:spPr>
        <p:txBody>
          <a:bodyPr spcFirstLastPara="1" wrap="square" lIns="0" tIns="0" rIns="0" bIns="0" anchor="t" anchorCtr="0">
            <a:noAutofit/>
          </a:bodyPr>
          <a:lstStyle/>
          <a:p>
            <a:pPr algn="r" defTabSz="1219170">
              <a:buClr>
                <a:srgbClr val="000000"/>
              </a:buClr>
              <a:defRPr/>
            </a:pPr>
            <a:r>
              <a:rPr lang="fr-FR" sz="1200">
                <a:solidFill>
                  <a:srgbClr val="171141"/>
                </a:solidFill>
                <a:latin typeface="Fira Sans" panose="020B0503050000020004" pitchFamily="34" charset="0"/>
                <a:ea typeface="Fira Sans"/>
                <a:cs typeface="Fira Sans"/>
                <a:sym typeface="Fira Sans"/>
              </a:rPr>
              <a:t>Mères de 25 à 44 ans</a:t>
            </a:r>
          </a:p>
        </p:txBody>
      </p:sp>
      <p:sp>
        <p:nvSpPr>
          <p:cNvPr id="52" name="Google Shape;116;p17">
            <a:extLst>
              <a:ext uri="{FF2B5EF4-FFF2-40B4-BE49-F238E27FC236}">
                <a16:creationId xmlns:a16="http://schemas.microsoft.com/office/drawing/2014/main" id="{7AF65EC1-7AD7-36A3-EC7A-7EF15D38E654}"/>
              </a:ext>
            </a:extLst>
          </p:cNvPr>
          <p:cNvSpPr txBox="1"/>
          <p:nvPr/>
        </p:nvSpPr>
        <p:spPr>
          <a:xfrm>
            <a:off x="10365573" y="5215342"/>
            <a:ext cx="611275" cy="241196"/>
          </a:xfrm>
          <a:prstGeom prst="rect">
            <a:avLst/>
          </a:prstGeom>
          <a:noFill/>
          <a:ln>
            <a:noFill/>
          </a:ln>
        </p:spPr>
        <p:txBody>
          <a:bodyPr spcFirstLastPara="1" wrap="square" lIns="0" tIns="0" rIns="0" bIns="0" anchor="t" anchorCtr="0">
            <a:noAutofit/>
          </a:bodyPr>
          <a:lstStyle/>
          <a:p>
            <a:pPr algn="ctr" defTabSz="1219170">
              <a:buClr>
                <a:srgbClr val="000000"/>
              </a:buClr>
              <a:defRPr/>
            </a:pPr>
            <a:r>
              <a:rPr lang="fr-FR" sz="1600" b="1">
                <a:solidFill>
                  <a:srgbClr val="CAD300"/>
                </a:solidFill>
                <a:latin typeface="Fira Sans" panose="020B0503050000020004" pitchFamily="34" charset="0"/>
                <a:sym typeface="Fira Sans"/>
              </a:rPr>
              <a:t>90</a:t>
            </a:r>
          </a:p>
        </p:txBody>
      </p:sp>
      <p:sp>
        <p:nvSpPr>
          <p:cNvPr id="55" name="Google Shape;116;p17">
            <a:extLst>
              <a:ext uri="{FF2B5EF4-FFF2-40B4-BE49-F238E27FC236}">
                <a16:creationId xmlns:a16="http://schemas.microsoft.com/office/drawing/2014/main" id="{9A586DDA-242E-6B2F-48B6-D021F0E7955A}"/>
              </a:ext>
            </a:extLst>
          </p:cNvPr>
          <p:cNvSpPr txBox="1"/>
          <p:nvPr/>
        </p:nvSpPr>
        <p:spPr>
          <a:xfrm>
            <a:off x="7525513" y="5543677"/>
            <a:ext cx="2912774" cy="125502"/>
          </a:xfrm>
          <a:prstGeom prst="rect">
            <a:avLst/>
          </a:prstGeom>
          <a:noFill/>
          <a:ln>
            <a:noFill/>
          </a:ln>
        </p:spPr>
        <p:txBody>
          <a:bodyPr spcFirstLastPara="1" wrap="square" lIns="0" tIns="0" rIns="0" bIns="0" anchor="t" anchorCtr="0">
            <a:noAutofit/>
          </a:bodyPr>
          <a:lstStyle/>
          <a:p>
            <a:pPr algn="r" defTabSz="1219170">
              <a:buClr>
                <a:srgbClr val="000000"/>
              </a:buClr>
              <a:defRPr/>
            </a:pPr>
            <a:r>
              <a:rPr lang="fr-FR" sz="1200" dirty="0">
                <a:solidFill>
                  <a:srgbClr val="171141"/>
                </a:solidFill>
                <a:latin typeface="Fira Sans" panose="020B0503050000020004" pitchFamily="34" charset="0"/>
                <a:ea typeface="Fira Sans"/>
                <a:cs typeface="Fira Sans"/>
                <a:sym typeface="Fira Sans"/>
              </a:rPr>
              <a:t>Personnes de 25 à 44 ans sans enfant</a:t>
            </a:r>
          </a:p>
        </p:txBody>
      </p:sp>
      <p:sp>
        <p:nvSpPr>
          <p:cNvPr id="56" name="Google Shape;116;p17">
            <a:extLst>
              <a:ext uri="{FF2B5EF4-FFF2-40B4-BE49-F238E27FC236}">
                <a16:creationId xmlns:a16="http://schemas.microsoft.com/office/drawing/2014/main" id="{094929EF-5BD6-28A1-BFC4-E81ED0DDF96D}"/>
              </a:ext>
            </a:extLst>
          </p:cNvPr>
          <p:cNvSpPr txBox="1"/>
          <p:nvPr/>
        </p:nvSpPr>
        <p:spPr>
          <a:xfrm>
            <a:off x="10365573" y="5488071"/>
            <a:ext cx="611275" cy="241196"/>
          </a:xfrm>
          <a:prstGeom prst="rect">
            <a:avLst/>
          </a:prstGeom>
          <a:noFill/>
          <a:ln>
            <a:noFill/>
          </a:ln>
        </p:spPr>
        <p:txBody>
          <a:bodyPr spcFirstLastPara="1" wrap="square" lIns="0" tIns="0" rIns="0" bIns="0" anchor="t" anchorCtr="0">
            <a:noAutofit/>
          </a:bodyPr>
          <a:lstStyle/>
          <a:p>
            <a:pPr algn="ctr" defTabSz="1219170">
              <a:buClr>
                <a:srgbClr val="000000"/>
              </a:buClr>
              <a:defRPr/>
            </a:pPr>
            <a:r>
              <a:rPr lang="fr-FR" sz="1600">
                <a:solidFill>
                  <a:srgbClr val="171141"/>
                </a:solidFill>
                <a:latin typeface="Fira Sans" panose="020B0503050000020004" pitchFamily="34" charset="0"/>
                <a:sym typeface="Fira Sans"/>
              </a:rPr>
              <a:t>85</a:t>
            </a:r>
          </a:p>
        </p:txBody>
      </p:sp>
      <p:pic>
        <p:nvPicPr>
          <p:cNvPr id="10" name="Graphique 9" descr="Faire un zoom avant contour">
            <a:extLst>
              <a:ext uri="{FF2B5EF4-FFF2-40B4-BE49-F238E27FC236}">
                <a16:creationId xmlns:a16="http://schemas.microsoft.com/office/drawing/2014/main" id="{160731F5-2CB4-1145-C69C-E9EBF37CDD5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596422">
            <a:off x="5943815" y="3727710"/>
            <a:ext cx="483260" cy="483260"/>
          </a:xfrm>
          <a:prstGeom prst="rect">
            <a:avLst/>
          </a:prstGeom>
        </p:spPr>
      </p:pic>
      <p:pic>
        <p:nvPicPr>
          <p:cNvPr id="11" name="Graphique 10" descr="Profil silhouette féminine">
            <a:extLst>
              <a:ext uri="{FF2B5EF4-FFF2-40B4-BE49-F238E27FC236}">
                <a16:creationId xmlns:a16="http://schemas.microsoft.com/office/drawing/2014/main" id="{8493E092-7675-E1BD-EA2F-FF813A28438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471800" y="92431"/>
            <a:ext cx="639997" cy="640000"/>
          </a:xfrm>
          <a:prstGeom prst="rect">
            <a:avLst/>
          </a:prstGeom>
        </p:spPr>
      </p:pic>
      <p:sp>
        <p:nvSpPr>
          <p:cNvPr id="8" name="Rectangle 7">
            <a:extLst>
              <a:ext uri="{FF2B5EF4-FFF2-40B4-BE49-F238E27FC236}">
                <a16:creationId xmlns:a16="http://schemas.microsoft.com/office/drawing/2014/main" id="{072E3A43-E668-AC53-4616-81375DCF3907}"/>
              </a:ext>
            </a:extLst>
          </p:cNvPr>
          <p:cNvSpPr/>
          <p:nvPr/>
        </p:nvSpPr>
        <p:spPr>
          <a:xfrm>
            <a:off x="5740691" y="3334997"/>
            <a:ext cx="2434045" cy="297454"/>
          </a:xfrm>
          <a:prstGeom prst="rect">
            <a:avLst/>
          </a:prstGeom>
        </p:spPr>
        <p:txBody>
          <a:bodyPr wrap="square">
            <a:spAutoFit/>
          </a:bodyPr>
          <a:lstStyle/>
          <a:p>
            <a:pPr defTabSz="1219170">
              <a:buClr>
                <a:srgbClr val="000000"/>
              </a:buClr>
              <a:defRPr/>
            </a:pPr>
            <a:r>
              <a:rPr lang="fr-FR" sz="1333" b="1" i="1">
                <a:solidFill>
                  <a:prstClr val="white">
                    <a:lumMod val="65000"/>
                  </a:prstClr>
                </a:solidFill>
                <a:latin typeface="Fira Sans "/>
                <a:cs typeface="Calibri Light" panose="020F0302020204030204" pitchFamily="34" charset="0"/>
                <a:sym typeface="Arial"/>
              </a:rPr>
              <a:t>+ 1 point par rapport à 2025</a:t>
            </a:r>
          </a:p>
        </p:txBody>
      </p:sp>
    </p:spTree>
    <p:extLst>
      <p:ext uri="{BB962C8B-B14F-4D97-AF65-F5344CB8AC3E}">
        <p14:creationId xmlns:p14="http://schemas.microsoft.com/office/powerpoint/2010/main" val="1267005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1">
          <a:extLst>
            <a:ext uri="{FF2B5EF4-FFF2-40B4-BE49-F238E27FC236}">
              <a16:creationId xmlns:a16="http://schemas.microsoft.com/office/drawing/2014/main" id="{B96934C3-8A3C-B56A-34C6-6BCF342D4FCC}"/>
            </a:ext>
          </a:extLst>
        </p:cNvPr>
        <p:cNvGrpSpPr/>
        <p:nvPr/>
      </p:nvGrpSpPr>
      <p:grpSpPr>
        <a:xfrm>
          <a:off x="0" y="0"/>
          <a:ext cx="0" cy="0"/>
          <a:chOff x="0" y="0"/>
          <a:chExt cx="0" cy="0"/>
        </a:xfrm>
      </p:grpSpPr>
      <p:sp>
        <p:nvSpPr>
          <p:cNvPr id="115" name="Google Shape;115;p17">
            <a:extLst>
              <a:ext uri="{FF2B5EF4-FFF2-40B4-BE49-F238E27FC236}">
                <a16:creationId xmlns:a16="http://schemas.microsoft.com/office/drawing/2014/main" id="{07A9EE4C-A444-EAEC-BEC4-AEAE06F2B04F}"/>
              </a:ext>
            </a:extLst>
          </p:cNvPr>
          <p:cNvSpPr txBox="1"/>
          <p:nvPr/>
        </p:nvSpPr>
        <p:spPr>
          <a:xfrm>
            <a:off x="723760" y="238195"/>
            <a:ext cx="10729200" cy="492400"/>
          </a:xfrm>
          <a:prstGeom prst="rect">
            <a:avLst/>
          </a:prstGeom>
          <a:noFill/>
          <a:ln>
            <a:noFill/>
          </a:ln>
        </p:spPr>
        <p:txBody>
          <a:bodyPr spcFirstLastPara="1" wrap="square" lIns="0" tIns="96000" rIns="0" bIns="96000" anchor="t" anchorCtr="0">
            <a:noAutofit/>
          </a:bodyPr>
          <a:lstStyle/>
          <a:p>
            <a:pPr defTabSz="1219170">
              <a:defRPr/>
            </a:pPr>
            <a:r>
              <a:rPr lang="fr-FR" dirty="0">
                <a:solidFill>
                  <a:srgbClr val="29193E"/>
                </a:solidFill>
                <a:latin typeface="Fira Sans ExtraBold"/>
                <a:ea typeface="Fira Sans ExtraBold"/>
                <a:cs typeface="Fira Sans ExtraBold"/>
                <a:sym typeface="Fira Sans ExtraBold"/>
              </a:rPr>
              <a:t>Les femmes d’origine latino-américaine, portugaise et vietnamienne manifestent un intérêt supérieur à la moyenne pour comprendre l’importance du microbiote vaginal et son impact sur la santé.</a:t>
            </a:r>
          </a:p>
        </p:txBody>
      </p:sp>
      <p:graphicFrame>
        <p:nvGraphicFramePr>
          <p:cNvPr id="24" name="Tableau 23">
            <a:extLst>
              <a:ext uri="{FF2B5EF4-FFF2-40B4-BE49-F238E27FC236}">
                <a16:creationId xmlns:a16="http://schemas.microsoft.com/office/drawing/2014/main" id="{F60C7AAD-57CE-FA55-FB72-6D22DE2392A9}"/>
              </a:ext>
            </a:extLst>
          </p:cNvPr>
          <p:cNvGraphicFramePr>
            <a:graphicFrameLocks noGrp="1"/>
          </p:cNvGraphicFramePr>
          <p:nvPr/>
        </p:nvGraphicFramePr>
        <p:xfrm>
          <a:off x="1177580" y="6212480"/>
          <a:ext cx="4752146" cy="432000"/>
        </p:xfrm>
        <a:graphic>
          <a:graphicData uri="http://schemas.openxmlformats.org/drawingml/2006/table">
            <a:tbl>
              <a:tblPr firstRow="1" bandRow="1">
                <a:tableStyleId>{5C22544A-7EE6-4342-B048-85BDC9FD1C3A}</a:tableStyleId>
              </a:tblPr>
              <a:tblGrid>
                <a:gridCol w="2376073">
                  <a:extLst>
                    <a:ext uri="{9D8B030D-6E8A-4147-A177-3AD203B41FA5}">
                      <a16:colId xmlns:a16="http://schemas.microsoft.com/office/drawing/2014/main" val="1778144427"/>
                    </a:ext>
                  </a:extLst>
                </a:gridCol>
                <a:gridCol w="2376073">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25" name="Ellipse 24">
            <a:extLst>
              <a:ext uri="{FF2B5EF4-FFF2-40B4-BE49-F238E27FC236}">
                <a16:creationId xmlns:a16="http://schemas.microsoft.com/office/drawing/2014/main" id="{2C952440-A4A9-C7E6-E4AB-60387E9CF752}"/>
              </a:ext>
            </a:extLst>
          </p:cNvPr>
          <p:cNvSpPr/>
          <p:nvPr/>
        </p:nvSpPr>
        <p:spPr>
          <a:xfrm>
            <a:off x="1212028" y="6364974"/>
            <a:ext cx="144000" cy="141532"/>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26" name="Ellipse 25">
            <a:extLst>
              <a:ext uri="{FF2B5EF4-FFF2-40B4-BE49-F238E27FC236}">
                <a16:creationId xmlns:a16="http://schemas.microsoft.com/office/drawing/2014/main" id="{5E8FAD0C-7302-1FCC-F610-414F5B07B1E1}"/>
              </a:ext>
            </a:extLst>
          </p:cNvPr>
          <p:cNvSpPr/>
          <p:nvPr/>
        </p:nvSpPr>
        <p:spPr>
          <a:xfrm>
            <a:off x="3565383" y="6364974"/>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5" name="Google Shape;116;p17">
            <a:extLst>
              <a:ext uri="{FF2B5EF4-FFF2-40B4-BE49-F238E27FC236}">
                <a16:creationId xmlns:a16="http://schemas.microsoft.com/office/drawing/2014/main" id="{1ED24BE3-5E0A-3397-CB1C-EE3D700AC531}"/>
              </a:ext>
            </a:extLst>
          </p:cNvPr>
          <p:cNvSpPr txBox="1"/>
          <p:nvPr/>
        </p:nvSpPr>
        <p:spPr>
          <a:xfrm>
            <a:off x="723760" y="1058304"/>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dirty="0">
                <a:solidFill>
                  <a:srgbClr val="A59DAE"/>
                </a:solidFill>
                <a:latin typeface="Fira Sans"/>
                <a:ea typeface="Fira Sans"/>
                <a:cs typeface="Fira Sans"/>
                <a:sym typeface="Fira Sans"/>
              </a:rPr>
              <a:t>Et souhaiteriez-vous que le professionnel de santé qui suit votre santé gynécologique vous en dise plus sur l’importance de votre microbiote vaginal et ses impacts sur votre santé ?</a:t>
            </a:r>
          </a:p>
          <a:p>
            <a:pPr defTabSz="1219170">
              <a:buClr>
                <a:srgbClr val="000000"/>
              </a:buClr>
              <a:defRPr/>
            </a:pPr>
            <a:r>
              <a:rPr lang="fr-FR" sz="1333" i="1" dirty="0">
                <a:solidFill>
                  <a:srgbClr val="A59DAE"/>
                </a:solidFill>
                <a:latin typeface="Fira Sans"/>
                <a:ea typeface="Fira Sans"/>
                <a:cs typeface="Fira Sans"/>
                <a:sym typeface="Fira Sans"/>
              </a:rPr>
              <a:t>Base : Femmes (n = 3 872)</a:t>
            </a:r>
          </a:p>
        </p:txBody>
      </p:sp>
      <p:sp>
        <p:nvSpPr>
          <p:cNvPr id="3" name="Rectangle 2">
            <a:extLst>
              <a:ext uri="{FF2B5EF4-FFF2-40B4-BE49-F238E27FC236}">
                <a16:creationId xmlns:a16="http://schemas.microsoft.com/office/drawing/2014/main" id="{1AEE1BC5-5891-BCB1-D6C0-0C575E6BD73C}"/>
              </a:ext>
            </a:extLst>
          </p:cNvPr>
          <p:cNvSpPr/>
          <p:nvPr/>
        </p:nvSpPr>
        <p:spPr>
          <a:xfrm>
            <a:off x="133351" y="2548929"/>
            <a:ext cx="838200" cy="3233695"/>
          </a:xfrm>
          <a:prstGeom prst="rect">
            <a:avLst/>
          </a:prstGeom>
          <a:solidFill>
            <a:srgbClr val="F2E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GB" sz="2400" dirty="0">
              <a:solidFill>
                <a:prstClr val="white"/>
              </a:solidFill>
              <a:latin typeface="Calibri" panose="020F0502020204030204"/>
            </a:endParaRPr>
          </a:p>
        </p:txBody>
      </p:sp>
      <p:graphicFrame>
        <p:nvGraphicFramePr>
          <p:cNvPr id="7" name="Graphique 6">
            <a:extLst>
              <a:ext uri="{FF2B5EF4-FFF2-40B4-BE49-F238E27FC236}">
                <a16:creationId xmlns:a16="http://schemas.microsoft.com/office/drawing/2014/main" id="{34AE622C-3F88-0F9C-9F82-C2EC9C8CF4BF}"/>
              </a:ext>
            </a:extLst>
          </p:cNvPr>
          <p:cNvGraphicFramePr/>
          <p:nvPr/>
        </p:nvGraphicFramePr>
        <p:xfrm>
          <a:off x="-209552" y="2515643"/>
          <a:ext cx="12767655" cy="294349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Tableau 22">
            <a:extLst>
              <a:ext uri="{FF2B5EF4-FFF2-40B4-BE49-F238E27FC236}">
                <a16:creationId xmlns:a16="http://schemas.microsoft.com/office/drawing/2014/main" id="{5F9B2E4D-3C14-D2F5-44AD-81E2C51C1272}"/>
              </a:ext>
            </a:extLst>
          </p:cNvPr>
          <p:cNvGraphicFramePr>
            <a:graphicFrameLocks noGrp="1"/>
          </p:cNvGraphicFramePr>
          <p:nvPr>
            <p:extLst>
              <p:ext uri="{D42A27DB-BD31-4B8C-83A1-F6EECF244321}">
                <p14:modId xmlns:p14="http://schemas.microsoft.com/office/powerpoint/2010/main" val="4228020409"/>
              </p:ext>
            </p:extLst>
          </p:nvPr>
        </p:nvGraphicFramePr>
        <p:xfrm>
          <a:off x="202005" y="5273066"/>
          <a:ext cx="11989996" cy="509557"/>
        </p:xfrm>
        <a:graphic>
          <a:graphicData uri="http://schemas.openxmlformats.org/drawingml/2006/table">
            <a:tbl>
              <a:tblPr>
                <a:tableStyleId>{5C22544A-7EE6-4342-B048-85BDC9FD1C3A}</a:tableStyleId>
              </a:tblPr>
              <a:tblGrid>
                <a:gridCol w="715741">
                  <a:extLst>
                    <a:ext uri="{9D8B030D-6E8A-4147-A177-3AD203B41FA5}">
                      <a16:colId xmlns:a16="http://schemas.microsoft.com/office/drawing/2014/main" val="875671890"/>
                    </a:ext>
                  </a:extLst>
                </a:gridCol>
                <a:gridCol w="829383">
                  <a:extLst>
                    <a:ext uri="{9D8B030D-6E8A-4147-A177-3AD203B41FA5}">
                      <a16:colId xmlns:a16="http://schemas.microsoft.com/office/drawing/2014/main" val="1231598532"/>
                    </a:ext>
                  </a:extLst>
                </a:gridCol>
                <a:gridCol w="810241">
                  <a:extLst>
                    <a:ext uri="{9D8B030D-6E8A-4147-A177-3AD203B41FA5}">
                      <a16:colId xmlns:a16="http://schemas.microsoft.com/office/drawing/2014/main" val="3116134758"/>
                    </a:ext>
                  </a:extLst>
                </a:gridCol>
                <a:gridCol w="791103">
                  <a:extLst>
                    <a:ext uri="{9D8B030D-6E8A-4147-A177-3AD203B41FA5}">
                      <a16:colId xmlns:a16="http://schemas.microsoft.com/office/drawing/2014/main" val="2796678513"/>
                    </a:ext>
                  </a:extLst>
                </a:gridCol>
                <a:gridCol w="803864">
                  <a:extLst>
                    <a:ext uri="{9D8B030D-6E8A-4147-A177-3AD203B41FA5}">
                      <a16:colId xmlns:a16="http://schemas.microsoft.com/office/drawing/2014/main" val="222229179"/>
                    </a:ext>
                  </a:extLst>
                </a:gridCol>
                <a:gridCol w="823001">
                  <a:extLst>
                    <a:ext uri="{9D8B030D-6E8A-4147-A177-3AD203B41FA5}">
                      <a16:colId xmlns:a16="http://schemas.microsoft.com/office/drawing/2014/main" val="1582769549"/>
                    </a:ext>
                  </a:extLst>
                </a:gridCol>
                <a:gridCol w="803864">
                  <a:extLst>
                    <a:ext uri="{9D8B030D-6E8A-4147-A177-3AD203B41FA5}">
                      <a16:colId xmlns:a16="http://schemas.microsoft.com/office/drawing/2014/main" val="2751089908"/>
                    </a:ext>
                  </a:extLst>
                </a:gridCol>
                <a:gridCol w="835761">
                  <a:extLst>
                    <a:ext uri="{9D8B030D-6E8A-4147-A177-3AD203B41FA5}">
                      <a16:colId xmlns:a16="http://schemas.microsoft.com/office/drawing/2014/main" val="1604106643"/>
                    </a:ext>
                  </a:extLst>
                </a:gridCol>
                <a:gridCol w="791103">
                  <a:extLst>
                    <a:ext uri="{9D8B030D-6E8A-4147-A177-3AD203B41FA5}">
                      <a16:colId xmlns:a16="http://schemas.microsoft.com/office/drawing/2014/main" val="2510272801"/>
                    </a:ext>
                  </a:extLst>
                </a:gridCol>
                <a:gridCol w="791103">
                  <a:extLst>
                    <a:ext uri="{9D8B030D-6E8A-4147-A177-3AD203B41FA5}">
                      <a16:colId xmlns:a16="http://schemas.microsoft.com/office/drawing/2014/main" val="2796934304"/>
                    </a:ext>
                  </a:extLst>
                </a:gridCol>
                <a:gridCol w="829383">
                  <a:extLst>
                    <a:ext uri="{9D8B030D-6E8A-4147-A177-3AD203B41FA5}">
                      <a16:colId xmlns:a16="http://schemas.microsoft.com/office/drawing/2014/main" val="1735167477"/>
                    </a:ext>
                  </a:extLst>
                </a:gridCol>
                <a:gridCol w="810240">
                  <a:extLst>
                    <a:ext uri="{9D8B030D-6E8A-4147-A177-3AD203B41FA5}">
                      <a16:colId xmlns:a16="http://schemas.microsoft.com/office/drawing/2014/main" val="3910206893"/>
                    </a:ext>
                  </a:extLst>
                </a:gridCol>
                <a:gridCol w="829383">
                  <a:extLst>
                    <a:ext uri="{9D8B030D-6E8A-4147-A177-3AD203B41FA5}">
                      <a16:colId xmlns:a16="http://schemas.microsoft.com/office/drawing/2014/main" val="3449812934"/>
                    </a:ext>
                  </a:extLst>
                </a:gridCol>
                <a:gridCol w="791103">
                  <a:extLst>
                    <a:ext uri="{9D8B030D-6E8A-4147-A177-3AD203B41FA5}">
                      <a16:colId xmlns:a16="http://schemas.microsoft.com/office/drawing/2014/main" val="4088224393"/>
                    </a:ext>
                  </a:extLst>
                </a:gridCol>
                <a:gridCol w="734723">
                  <a:extLst>
                    <a:ext uri="{9D8B030D-6E8A-4147-A177-3AD203B41FA5}">
                      <a16:colId xmlns:a16="http://schemas.microsoft.com/office/drawing/2014/main" val="3951204735"/>
                    </a:ext>
                  </a:extLst>
                </a:gridCol>
              </a:tblGrid>
              <a:tr h="509557">
                <a:tc>
                  <a:txBody>
                    <a:bodyPr/>
                    <a:lstStyle/>
                    <a:p>
                      <a:pPr algn="ctr" fontAlgn="ctr"/>
                      <a:r>
                        <a:rPr lang="fr-FR" sz="1200" u="none" strike="noStrike" noProof="0">
                          <a:solidFill>
                            <a:srgbClr val="3B2C4D"/>
                          </a:solidFill>
                          <a:effectLst/>
                          <a:latin typeface="Fira Sans Condensed ExtraBold" panose="020B0903050000020004" pitchFamily="34" charset="0"/>
                          <a:ea typeface="+mn-ea"/>
                          <a:cs typeface="Calibri Light" panose="020F0302020204030204" pitchFamily="34" charset="0"/>
                        </a:rPr>
                        <a:t>TOTAL</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u="none" strike="noStrike" noProof="0">
                          <a:solidFill>
                            <a:srgbClr val="3B2B4D"/>
                          </a:solidFill>
                          <a:effectLst/>
                          <a:latin typeface="Fira Sans" panose="020B0503050000020004" pitchFamily="34" charset="0"/>
                          <a:ea typeface="+mn-ea"/>
                          <a:cs typeface="Calibri Light" panose="020F0302020204030204" pitchFamily="34" charset="0"/>
                        </a:rPr>
                        <a:t>ÉTATS-UNIS</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1" u="none" strike="noStrike" noProof="0" dirty="0">
                          <a:solidFill>
                            <a:srgbClr val="3B2B4D"/>
                          </a:solidFill>
                          <a:effectLst/>
                          <a:latin typeface="Fira Sans" panose="020B0503050000020004" pitchFamily="34" charset="0"/>
                          <a:ea typeface="+mn-ea"/>
                          <a:cs typeface="Calibri Light" panose="020F0302020204030204" pitchFamily="34" charset="0"/>
                        </a:rPr>
                        <a:t>AMÉRIQUE LATINE</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Brésil</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Mexique</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u="none" strike="noStrike" noProof="0">
                          <a:solidFill>
                            <a:srgbClr val="3B2B4D"/>
                          </a:solidFill>
                          <a:effectLst/>
                          <a:latin typeface="Fira Sans" panose="020B0503050000020004" pitchFamily="34" charset="0"/>
                          <a:ea typeface="+mn-ea"/>
                          <a:cs typeface="Calibri Light" panose="020F0302020204030204" pitchFamily="34" charset="0"/>
                        </a:rPr>
                        <a:t>EUROPE</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France</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dirty="0">
                          <a:solidFill>
                            <a:srgbClr val="3B2B4D"/>
                          </a:solidFill>
                          <a:effectLst/>
                          <a:latin typeface="Fira Sans" panose="020B0503050000020004" pitchFamily="34" charset="0"/>
                          <a:ea typeface="+mn-ea"/>
                          <a:cs typeface="Calibri Light" panose="020F0302020204030204" pitchFamily="34" charset="0"/>
                        </a:rPr>
                        <a:t>Allemagne</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dirty="0">
                          <a:solidFill>
                            <a:srgbClr val="3B2B4D"/>
                          </a:solidFill>
                          <a:effectLst/>
                          <a:latin typeface="Fira Sans" panose="020B0503050000020004" pitchFamily="34" charset="0"/>
                          <a:ea typeface="+mn-ea"/>
                          <a:cs typeface="Calibri Light" panose="020F0302020204030204" pitchFamily="34" charset="0"/>
                        </a:rPr>
                        <a:t>Italie</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Portugal</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Pologne</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Finlande</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u="none" strike="noStrike" noProof="0">
                          <a:solidFill>
                            <a:srgbClr val="3B2B4D"/>
                          </a:solidFill>
                          <a:effectLst/>
                          <a:latin typeface="Fira Sans" panose="020B0503050000020004" pitchFamily="34" charset="0"/>
                          <a:ea typeface="+mn-ea"/>
                          <a:cs typeface="Calibri Light" panose="020F0302020204030204" pitchFamily="34" charset="0"/>
                        </a:rPr>
                        <a:t>ASIE</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Chine</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fr-FR" sz="1200" u="none" strike="noStrike" noProof="0" dirty="0">
                          <a:solidFill>
                            <a:srgbClr val="3B2B4D"/>
                          </a:solidFill>
                          <a:effectLst/>
                          <a:latin typeface="Fira Sans" panose="020B0503050000020004" pitchFamily="34" charset="0"/>
                          <a:ea typeface="+mn-ea"/>
                          <a:cs typeface="Calibri Light" panose="020F0302020204030204" pitchFamily="34" charset="0"/>
                        </a:rPr>
                        <a:t>Vietnam</a:t>
                      </a:r>
                    </a:p>
                  </a:txBody>
                  <a:tcPr marL="59267"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bl>
          </a:graphicData>
        </a:graphic>
      </p:graphicFrame>
      <p:pic>
        <p:nvPicPr>
          <p:cNvPr id="27" name="Image 26" descr="Une image contenant texte, clipart, graphique vectoriel  Description générée automatiquement">
            <a:extLst>
              <a:ext uri="{FF2B5EF4-FFF2-40B4-BE49-F238E27FC236}">
                <a16:creationId xmlns:a16="http://schemas.microsoft.com/office/drawing/2014/main" id="{DAC0EDCB-BA13-3416-E5BB-0F849F07535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04087" y="5697674"/>
            <a:ext cx="290876" cy="290876"/>
          </a:xfrm>
          <a:prstGeom prst="rect">
            <a:avLst/>
          </a:prstGeom>
        </p:spPr>
      </p:pic>
      <p:pic>
        <p:nvPicPr>
          <p:cNvPr id="28" name="Image 27" descr="Une image contenant texte, clipart  Description générée automatiquement">
            <a:extLst>
              <a:ext uri="{FF2B5EF4-FFF2-40B4-BE49-F238E27FC236}">
                <a16:creationId xmlns:a16="http://schemas.microsoft.com/office/drawing/2014/main" id="{4DD132E5-B284-539A-7D5D-EF0178285C0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924825" y="5708665"/>
            <a:ext cx="290876" cy="290876"/>
          </a:xfrm>
          <a:prstGeom prst="rect">
            <a:avLst/>
          </a:prstGeom>
        </p:spPr>
      </p:pic>
      <p:pic>
        <p:nvPicPr>
          <p:cNvPr id="29" name="Image 28" descr="Une image contenant texte, clipart  Description générée automatiquement">
            <a:extLst>
              <a:ext uri="{FF2B5EF4-FFF2-40B4-BE49-F238E27FC236}">
                <a16:creationId xmlns:a16="http://schemas.microsoft.com/office/drawing/2014/main" id="{1FDDCBB6-839B-204E-B164-9A7EA832BDA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200291" y="5697674"/>
            <a:ext cx="290876" cy="290876"/>
          </a:xfrm>
          <a:prstGeom prst="rect">
            <a:avLst/>
          </a:prstGeom>
        </p:spPr>
      </p:pic>
      <p:pic>
        <p:nvPicPr>
          <p:cNvPr id="30" name="Image 29" descr="Une image contenant texte, clipart  Description générée automatiquement">
            <a:extLst>
              <a:ext uri="{FF2B5EF4-FFF2-40B4-BE49-F238E27FC236}">
                <a16:creationId xmlns:a16="http://schemas.microsoft.com/office/drawing/2014/main" id="{FA90874D-75BF-F741-1A9B-773ED839C0E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66803" y="5716435"/>
            <a:ext cx="290876" cy="290876"/>
          </a:xfrm>
          <a:prstGeom prst="rect">
            <a:avLst/>
          </a:prstGeom>
        </p:spPr>
      </p:pic>
      <p:pic>
        <p:nvPicPr>
          <p:cNvPr id="31" name="Image 30" descr="Une image contenant texte, clipart  Description générée automatiquement">
            <a:extLst>
              <a:ext uri="{FF2B5EF4-FFF2-40B4-BE49-F238E27FC236}">
                <a16:creationId xmlns:a16="http://schemas.microsoft.com/office/drawing/2014/main" id="{EF8B2BF6-1478-E45F-D19E-84731A1768A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12923" y="5697674"/>
            <a:ext cx="290876" cy="290876"/>
          </a:xfrm>
          <a:prstGeom prst="rect">
            <a:avLst/>
          </a:prstGeom>
        </p:spPr>
      </p:pic>
      <p:pic>
        <p:nvPicPr>
          <p:cNvPr id="56" name="Image 55" descr="Une image contenant texte, clipart  Description générée automatiquement">
            <a:extLst>
              <a:ext uri="{FF2B5EF4-FFF2-40B4-BE49-F238E27FC236}">
                <a16:creationId xmlns:a16="http://schemas.microsoft.com/office/drawing/2014/main" id="{D5C3C96F-9B91-F804-0E7B-73A8DE57B9B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169015" y="5697674"/>
            <a:ext cx="290876" cy="290876"/>
          </a:xfrm>
          <a:prstGeom prst="rect">
            <a:avLst/>
          </a:prstGeom>
        </p:spPr>
      </p:pic>
      <p:pic>
        <p:nvPicPr>
          <p:cNvPr id="57" name="Image 56">
            <a:extLst>
              <a:ext uri="{FF2B5EF4-FFF2-40B4-BE49-F238E27FC236}">
                <a16:creationId xmlns:a16="http://schemas.microsoft.com/office/drawing/2014/main" id="{E46E1788-34E4-CD69-28F8-F97EA1A8B49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458189" y="5725276"/>
            <a:ext cx="273192" cy="273192"/>
          </a:xfrm>
          <a:prstGeom prst="rect">
            <a:avLst/>
          </a:prstGeom>
          <a:effectLst>
            <a:outerShdw blurRad="63500" sx="75000" sy="75000" algn="ctr" rotWithShape="0">
              <a:prstClr val="black">
                <a:alpha val="40000"/>
              </a:prstClr>
            </a:outerShdw>
          </a:effectLst>
        </p:spPr>
      </p:pic>
      <p:pic>
        <p:nvPicPr>
          <p:cNvPr id="58" name="Image 57">
            <a:extLst>
              <a:ext uri="{FF2B5EF4-FFF2-40B4-BE49-F238E27FC236}">
                <a16:creationId xmlns:a16="http://schemas.microsoft.com/office/drawing/2014/main" id="{EFC3DB35-FC34-86DA-AF76-92CFA62A6D4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298890" y="5724354"/>
            <a:ext cx="275037" cy="275037"/>
          </a:xfrm>
          <a:prstGeom prst="rect">
            <a:avLst/>
          </a:prstGeom>
          <a:effectLst>
            <a:outerShdw blurRad="63500" sx="75000" sy="75000" algn="ctr" rotWithShape="0">
              <a:prstClr val="black">
                <a:alpha val="40000"/>
              </a:prstClr>
            </a:outerShdw>
          </a:effectLst>
        </p:spPr>
      </p:pic>
      <p:pic>
        <p:nvPicPr>
          <p:cNvPr id="59" name="Image 58">
            <a:extLst>
              <a:ext uri="{FF2B5EF4-FFF2-40B4-BE49-F238E27FC236}">
                <a16:creationId xmlns:a16="http://schemas.microsoft.com/office/drawing/2014/main" id="{894EBBBB-8ACD-84DA-F024-B54A5503AA9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1741842" y="5714283"/>
            <a:ext cx="279639" cy="279639"/>
          </a:xfrm>
          <a:prstGeom prst="rect">
            <a:avLst/>
          </a:prstGeom>
          <a:effectLst>
            <a:outerShdw blurRad="63500" sx="75000" sy="75000" algn="ctr" rotWithShape="0">
              <a:prstClr val="black">
                <a:alpha val="40000"/>
              </a:prstClr>
            </a:outerShdw>
          </a:effectLst>
        </p:spPr>
      </p:pic>
      <p:pic>
        <p:nvPicPr>
          <p:cNvPr id="81" name="Image 80">
            <a:extLst>
              <a:ext uri="{FF2B5EF4-FFF2-40B4-BE49-F238E27FC236}">
                <a16:creationId xmlns:a16="http://schemas.microsoft.com/office/drawing/2014/main" id="{3A5E5CBE-3CEF-F639-3773-93078C645075}"/>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014945" y="5681971"/>
            <a:ext cx="300960" cy="300960"/>
          </a:xfrm>
          <a:prstGeom prst="rect">
            <a:avLst/>
          </a:prstGeom>
        </p:spPr>
      </p:pic>
      <p:pic>
        <p:nvPicPr>
          <p:cNvPr id="82" name="Image 81">
            <a:extLst>
              <a:ext uri="{FF2B5EF4-FFF2-40B4-BE49-F238E27FC236}">
                <a16:creationId xmlns:a16="http://schemas.microsoft.com/office/drawing/2014/main" id="{F11BEA15-F3B5-DDBD-7D15-446FCA05378A}"/>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6877503" y="5703621"/>
            <a:ext cx="300960" cy="300960"/>
          </a:xfrm>
          <a:prstGeom prst="rect">
            <a:avLst/>
          </a:prstGeom>
        </p:spPr>
      </p:pic>
      <p:graphicFrame>
        <p:nvGraphicFramePr>
          <p:cNvPr id="8" name="Tableau 7">
            <a:extLst>
              <a:ext uri="{FF2B5EF4-FFF2-40B4-BE49-F238E27FC236}">
                <a16:creationId xmlns:a16="http://schemas.microsoft.com/office/drawing/2014/main" id="{E8DCBEC9-56C1-76EC-67A3-57F61136C2DB}"/>
              </a:ext>
            </a:extLst>
          </p:cNvPr>
          <p:cNvGraphicFramePr>
            <a:graphicFrameLocks noGrp="1"/>
          </p:cNvGraphicFramePr>
          <p:nvPr/>
        </p:nvGraphicFramePr>
        <p:xfrm>
          <a:off x="450119" y="2177865"/>
          <a:ext cx="1753084" cy="447040"/>
        </p:xfrm>
        <a:graphic>
          <a:graphicData uri="http://schemas.openxmlformats.org/drawingml/2006/table">
            <a:tbl>
              <a:tblPr firstRow="1" bandRow="1">
                <a:tableStyleId>{5C22544A-7EE6-4342-B048-85BDC9FD1C3A}</a:tableStyleId>
              </a:tblPr>
              <a:tblGrid>
                <a:gridCol w="1753084">
                  <a:extLst>
                    <a:ext uri="{9D8B030D-6E8A-4147-A177-3AD203B41FA5}">
                      <a16:colId xmlns:a16="http://schemas.microsoft.com/office/drawing/2014/main" val="1778144427"/>
                    </a:ext>
                  </a:extLst>
                </a:gridCol>
              </a:tblGrid>
              <a:tr h="447040">
                <a:tc>
                  <a:txBody>
                    <a:bodyPr/>
                    <a:lstStyle/>
                    <a:p>
                      <a:pPr algn="l" fontAlgn="ctr"/>
                      <a:r>
                        <a:rPr lang="fr-FR" sz="1400" b="0" i="0" u="none" strike="noStrike" cap="none" noProof="0">
                          <a:solidFill>
                            <a:srgbClr val="29193E"/>
                          </a:solidFill>
                          <a:latin typeface="Fira Sans SemiBold" panose="020B0604020202020204" pitchFamily="34" charset="0"/>
                          <a:ea typeface="+mn-ea"/>
                          <a:cs typeface="Calibri Light" panose="020F0302020204030204" pitchFamily="34" charset="0"/>
                          <a:sym typeface="Arial"/>
                        </a:rPr>
                        <a:t>Oui, tout à fait</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9" name="Ellipse 8">
            <a:extLst>
              <a:ext uri="{FF2B5EF4-FFF2-40B4-BE49-F238E27FC236}">
                <a16:creationId xmlns:a16="http://schemas.microsoft.com/office/drawing/2014/main" id="{9D968D00-C3A3-FC9D-46D9-1FB5DE712E68}"/>
              </a:ext>
            </a:extLst>
          </p:cNvPr>
          <p:cNvSpPr/>
          <p:nvPr/>
        </p:nvSpPr>
        <p:spPr>
          <a:xfrm>
            <a:off x="183736" y="2275643"/>
            <a:ext cx="240000" cy="240000"/>
          </a:xfrm>
          <a:prstGeom prst="ellipse">
            <a:avLst/>
          </a:prstGeom>
          <a:solidFill>
            <a:srgbClr val="B51A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graphicFrame>
        <p:nvGraphicFramePr>
          <p:cNvPr id="10" name="Tableau 9">
            <a:extLst>
              <a:ext uri="{FF2B5EF4-FFF2-40B4-BE49-F238E27FC236}">
                <a16:creationId xmlns:a16="http://schemas.microsoft.com/office/drawing/2014/main" id="{06B39BAB-7327-7D0E-E95F-F0E0FD3EC8D4}"/>
              </a:ext>
            </a:extLst>
          </p:cNvPr>
          <p:cNvGraphicFramePr>
            <a:graphicFrameLocks noGrp="1"/>
          </p:cNvGraphicFramePr>
          <p:nvPr/>
        </p:nvGraphicFramePr>
        <p:xfrm>
          <a:off x="323" y="1794761"/>
          <a:ext cx="1592004" cy="432000"/>
        </p:xfrm>
        <a:graphic>
          <a:graphicData uri="http://schemas.openxmlformats.org/drawingml/2006/table">
            <a:tbl>
              <a:tblPr firstRow="1" bandRow="1">
                <a:tableStyleId>{5C22544A-7EE6-4342-B048-85BDC9FD1C3A}</a:tableStyleId>
              </a:tblPr>
              <a:tblGrid>
                <a:gridCol w="1592004">
                  <a:extLst>
                    <a:ext uri="{9D8B030D-6E8A-4147-A177-3AD203B41FA5}">
                      <a16:colId xmlns:a16="http://schemas.microsoft.com/office/drawing/2014/main" val="1778144427"/>
                    </a:ext>
                  </a:extLst>
                </a:gridCol>
              </a:tblGrid>
              <a:tr h="432000">
                <a:tc>
                  <a:txBody>
                    <a:bodyPr/>
                    <a:lstStyle/>
                    <a:p>
                      <a:pPr algn="ctr" fontAlgn="ctr"/>
                      <a:r>
                        <a:rPr lang="fr-FR" sz="1900" b="1" i="0" u="none" strike="noStrike" cap="none" noProof="0">
                          <a:solidFill>
                            <a:schemeClr val="bg1"/>
                          </a:solidFill>
                          <a:latin typeface="Fira Sans"/>
                          <a:ea typeface="+mn-ea"/>
                          <a:cs typeface="Calibri Light" panose="020F0302020204030204" pitchFamily="34" charset="0"/>
                          <a:sym typeface="Arial"/>
                        </a:rPr>
                        <a:t>% Oui</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D68CB5"/>
                    </a:solidFill>
                  </a:tcPr>
                </a:tc>
                <a:extLst>
                  <a:ext uri="{0D108BD9-81ED-4DB2-BD59-A6C34878D82A}">
                    <a16:rowId xmlns:a16="http://schemas.microsoft.com/office/drawing/2014/main" val="1673595827"/>
                  </a:ext>
                </a:extLst>
              </a:tr>
            </a:tbl>
          </a:graphicData>
        </a:graphic>
      </p:graphicFrame>
      <p:pic>
        <p:nvPicPr>
          <p:cNvPr id="11" name="Graphique 10" descr="Faire un zoom avant contour">
            <a:extLst>
              <a:ext uri="{FF2B5EF4-FFF2-40B4-BE49-F238E27FC236}">
                <a16:creationId xmlns:a16="http://schemas.microsoft.com/office/drawing/2014/main" id="{4E5100C9-DA91-36E8-6459-0C35D7F0E074}"/>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rot="1596422">
            <a:off x="92625" y="972277"/>
            <a:ext cx="483260" cy="483260"/>
          </a:xfrm>
          <a:prstGeom prst="rect">
            <a:avLst/>
          </a:prstGeom>
        </p:spPr>
      </p:pic>
      <p:pic>
        <p:nvPicPr>
          <p:cNvPr id="12" name="Graphique 11" descr="Profil silhouette féminine">
            <a:extLst>
              <a:ext uri="{FF2B5EF4-FFF2-40B4-BE49-F238E27FC236}">
                <a16:creationId xmlns:a16="http://schemas.microsoft.com/office/drawing/2014/main" id="{ED456085-89AA-EC69-9EEE-3AECB457F9D1}"/>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11471800" y="92431"/>
            <a:ext cx="639997" cy="640000"/>
          </a:xfrm>
          <a:prstGeom prst="rect">
            <a:avLst/>
          </a:prstGeom>
        </p:spPr>
      </p:pic>
      <p:graphicFrame>
        <p:nvGraphicFramePr>
          <p:cNvPr id="2" name="Tableau 1">
            <a:extLst>
              <a:ext uri="{FF2B5EF4-FFF2-40B4-BE49-F238E27FC236}">
                <a16:creationId xmlns:a16="http://schemas.microsoft.com/office/drawing/2014/main" id="{7EF0DB5F-542B-AECB-4508-2B61A4FE5B34}"/>
              </a:ext>
            </a:extLst>
          </p:cNvPr>
          <p:cNvGraphicFramePr>
            <a:graphicFrameLocks noGrp="1"/>
          </p:cNvGraphicFramePr>
          <p:nvPr/>
        </p:nvGraphicFramePr>
        <p:xfrm>
          <a:off x="0" y="5995417"/>
          <a:ext cx="12096000" cy="166419"/>
        </p:xfrm>
        <a:graphic>
          <a:graphicData uri="http://schemas.openxmlformats.org/drawingml/2006/table">
            <a:tbl>
              <a:tblPr>
                <a:tableStyleId>{5C22544A-7EE6-4342-B048-85BDC9FD1C3A}</a:tableStyleId>
              </a:tblPr>
              <a:tblGrid>
                <a:gridCol w="336000">
                  <a:extLst>
                    <a:ext uri="{9D8B030D-6E8A-4147-A177-3AD203B41FA5}">
                      <a16:colId xmlns:a16="http://schemas.microsoft.com/office/drawing/2014/main" val="875671890"/>
                    </a:ext>
                  </a:extLst>
                </a:gridCol>
                <a:gridCol w="336000">
                  <a:extLst>
                    <a:ext uri="{9D8B030D-6E8A-4147-A177-3AD203B41FA5}">
                      <a16:colId xmlns:a16="http://schemas.microsoft.com/office/drawing/2014/main" val="1231598532"/>
                    </a:ext>
                  </a:extLst>
                </a:gridCol>
                <a:gridCol w="1248000">
                  <a:extLst>
                    <a:ext uri="{9D8B030D-6E8A-4147-A177-3AD203B41FA5}">
                      <a16:colId xmlns:a16="http://schemas.microsoft.com/office/drawing/2014/main" val="3116134758"/>
                    </a:ext>
                  </a:extLst>
                </a:gridCol>
                <a:gridCol w="432000">
                  <a:extLst>
                    <a:ext uri="{9D8B030D-6E8A-4147-A177-3AD203B41FA5}">
                      <a16:colId xmlns:a16="http://schemas.microsoft.com/office/drawing/2014/main" val="2796678513"/>
                    </a:ext>
                  </a:extLst>
                </a:gridCol>
                <a:gridCol w="1152000">
                  <a:extLst>
                    <a:ext uri="{9D8B030D-6E8A-4147-A177-3AD203B41FA5}">
                      <a16:colId xmlns:a16="http://schemas.microsoft.com/office/drawing/2014/main" val="222229179"/>
                    </a:ext>
                  </a:extLst>
                </a:gridCol>
                <a:gridCol w="480000">
                  <a:extLst>
                    <a:ext uri="{9D8B030D-6E8A-4147-A177-3AD203B41FA5}">
                      <a16:colId xmlns:a16="http://schemas.microsoft.com/office/drawing/2014/main" val="1582769549"/>
                    </a:ext>
                  </a:extLst>
                </a:gridCol>
                <a:gridCol w="1152000">
                  <a:extLst>
                    <a:ext uri="{9D8B030D-6E8A-4147-A177-3AD203B41FA5}">
                      <a16:colId xmlns:a16="http://schemas.microsoft.com/office/drawing/2014/main" val="2751089908"/>
                    </a:ext>
                  </a:extLst>
                </a:gridCol>
                <a:gridCol w="480000">
                  <a:extLst>
                    <a:ext uri="{9D8B030D-6E8A-4147-A177-3AD203B41FA5}">
                      <a16:colId xmlns:a16="http://schemas.microsoft.com/office/drawing/2014/main" val="1604106643"/>
                    </a:ext>
                  </a:extLst>
                </a:gridCol>
                <a:gridCol w="1152000">
                  <a:extLst>
                    <a:ext uri="{9D8B030D-6E8A-4147-A177-3AD203B41FA5}">
                      <a16:colId xmlns:a16="http://schemas.microsoft.com/office/drawing/2014/main" val="2796934304"/>
                    </a:ext>
                  </a:extLst>
                </a:gridCol>
                <a:gridCol w="480000">
                  <a:extLst>
                    <a:ext uri="{9D8B030D-6E8A-4147-A177-3AD203B41FA5}">
                      <a16:colId xmlns:a16="http://schemas.microsoft.com/office/drawing/2014/main" val="1735167477"/>
                    </a:ext>
                  </a:extLst>
                </a:gridCol>
                <a:gridCol w="1104000">
                  <a:extLst>
                    <a:ext uri="{9D8B030D-6E8A-4147-A177-3AD203B41FA5}">
                      <a16:colId xmlns:a16="http://schemas.microsoft.com/office/drawing/2014/main" val="3910206893"/>
                    </a:ext>
                  </a:extLst>
                </a:gridCol>
                <a:gridCol w="528000">
                  <a:extLst>
                    <a:ext uri="{9D8B030D-6E8A-4147-A177-3AD203B41FA5}">
                      <a16:colId xmlns:a16="http://schemas.microsoft.com/office/drawing/2014/main" val="3449812934"/>
                    </a:ext>
                  </a:extLst>
                </a:gridCol>
                <a:gridCol w="1104000">
                  <a:extLst>
                    <a:ext uri="{9D8B030D-6E8A-4147-A177-3AD203B41FA5}">
                      <a16:colId xmlns:a16="http://schemas.microsoft.com/office/drawing/2014/main" val="4088224393"/>
                    </a:ext>
                  </a:extLst>
                </a:gridCol>
                <a:gridCol w="528000">
                  <a:extLst>
                    <a:ext uri="{9D8B030D-6E8A-4147-A177-3AD203B41FA5}">
                      <a16:colId xmlns:a16="http://schemas.microsoft.com/office/drawing/2014/main" val="3368961705"/>
                    </a:ext>
                  </a:extLst>
                </a:gridCol>
                <a:gridCol w="1104000">
                  <a:extLst>
                    <a:ext uri="{9D8B030D-6E8A-4147-A177-3AD203B41FA5}">
                      <a16:colId xmlns:a16="http://schemas.microsoft.com/office/drawing/2014/main" val="1428688806"/>
                    </a:ext>
                  </a:extLst>
                </a:gridCol>
                <a:gridCol w="480000">
                  <a:extLst>
                    <a:ext uri="{9D8B030D-6E8A-4147-A177-3AD203B41FA5}">
                      <a16:colId xmlns:a16="http://schemas.microsoft.com/office/drawing/2014/main" val="2634125268"/>
                    </a:ext>
                  </a:extLst>
                </a:gridCol>
              </a:tblGrid>
              <a:tr h="166419">
                <a:tc>
                  <a:txBody>
                    <a:bodyPr/>
                    <a:lstStyle/>
                    <a:p>
                      <a:pPr algn="ctr" fontAlgn="ct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Base</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3 872</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262</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788</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dirty="0">
                          <a:ln>
                            <a:noFill/>
                          </a:ln>
                          <a:solidFill>
                            <a:prstClr val="white">
                              <a:lumMod val="50000"/>
                            </a:prstClr>
                          </a:solidFill>
                          <a:effectLst/>
                          <a:uLnTx/>
                          <a:uFillTx/>
                          <a:latin typeface="Fira Sans" panose="020B0503050000020004" pitchFamily="34" charset="0"/>
                          <a:ea typeface="+mn-ea"/>
                          <a:cs typeface="+mn-cs"/>
                        </a:rPr>
                        <a:t>268</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520</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1 824</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537</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268</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249</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264</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260</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246</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998</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a:ln>
                            <a:noFill/>
                          </a:ln>
                          <a:solidFill>
                            <a:prstClr val="white">
                              <a:lumMod val="50000"/>
                            </a:prstClr>
                          </a:solidFill>
                          <a:effectLst/>
                          <a:uLnTx/>
                          <a:uFillTx/>
                          <a:latin typeface="Fira Sans" panose="020B0503050000020004" pitchFamily="34" charset="0"/>
                          <a:ea typeface="+mn-ea"/>
                          <a:cs typeface="+mn-cs"/>
                        </a:rPr>
                        <a:t>507</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noProof="0" dirty="0">
                          <a:ln>
                            <a:noFill/>
                          </a:ln>
                          <a:solidFill>
                            <a:prstClr val="white">
                              <a:lumMod val="50000"/>
                            </a:prstClr>
                          </a:solidFill>
                          <a:effectLst/>
                          <a:uLnTx/>
                          <a:uFillTx/>
                          <a:latin typeface="Fira Sans" panose="020B0503050000020004" pitchFamily="34" charset="0"/>
                          <a:ea typeface="+mn-ea"/>
                          <a:cs typeface="+mn-cs"/>
                        </a:rPr>
                        <a:t>491</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72180762"/>
                  </a:ext>
                </a:extLst>
              </a:tr>
            </a:tbl>
          </a:graphicData>
        </a:graphic>
      </p:graphicFrame>
    </p:spTree>
    <p:extLst>
      <p:ext uri="{BB962C8B-B14F-4D97-AF65-F5344CB8AC3E}">
        <p14:creationId xmlns:p14="http://schemas.microsoft.com/office/powerpoint/2010/main" val="29144673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019CFD66-76D9-B7BD-491F-D1D93B1FC35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97CB6C4-30D8-E21B-D407-83597B7339A2}"/>
              </a:ext>
            </a:extLst>
          </p:cNvPr>
          <p:cNvSpPr/>
          <p:nvPr/>
        </p:nvSpPr>
        <p:spPr>
          <a:xfrm>
            <a:off x="0" y="2586401"/>
            <a:ext cx="1970227" cy="3488104"/>
          </a:xfrm>
          <a:prstGeom prst="rect">
            <a:avLst/>
          </a:prstGeom>
          <a:solidFill>
            <a:srgbClr val="F2E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GB" sz="2400" dirty="0">
              <a:solidFill>
                <a:prstClr val="white"/>
              </a:solidFill>
              <a:latin typeface="Calibri" panose="020F0502020204030204"/>
            </a:endParaRPr>
          </a:p>
        </p:txBody>
      </p:sp>
      <p:sp>
        <p:nvSpPr>
          <p:cNvPr id="115" name="Google Shape;115;p17">
            <a:extLst>
              <a:ext uri="{FF2B5EF4-FFF2-40B4-BE49-F238E27FC236}">
                <a16:creationId xmlns:a16="http://schemas.microsoft.com/office/drawing/2014/main" id="{EBC6B84E-B2AB-CD7B-2869-4D503B3FC5BE}"/>
              </a:ext>
            </a:extLst>
          </p:cNvPr>
          <p:cNvSpPr txBox="1"/>
          <p:nvPr/>
        </p:nvSpPr>
        <p:spPr>
          <a:xfrm>
            <a:off x="723760" y="228688"/>
            <a:ext cx="10729200" cy="492400"/>
          </a:xfrm>
          <a:prstGeom prst="rect">
            <a:avLst/>
          </a:prstGeom>
          <a:noFill/>
          <a:ln>
            <a:noFill/>
          </a:ln>
        </p:spPr>
        <p:txBody>
          <a:bodyPr spcFirstLastPara="1" wrap="square" lIns="0" tIns="96000" rIns="0" bIns="96000" anchor="t" anchorCtr="0">
            <a:noAutofit/>
          </a:bodyPr>
          <a:lstStyle/>
          <a:p>
            <a:pPr defTabSz="1219170">
              <a:defRPr/>
            </a:pPr>
            <a:r>
              <a:rPr lang="fr-FR" sz="2133">
                <a:solidFill>
                  <a:srgbClr val="29193E"/>
                </a:solidFill>
                <a:latin typeface="Fira Sans ExtraBold"/>
                <a:ea typeface="Fira Sans ExtraBold"/>
                <a:cs typeface="Fira Sans ExtraBold"/>
                <a:sym typeface="Fira Sans ExtraBold"/>
              </a:rPr>
              <a:t>Les femmes souffrant de problèmes de santé manifestent un intérêt accru pour les informations concernant leur microbiote vaginal.</a:t>
            </a:r>
          </a:p>
        </p:txBody>
      </p:sp>
      <p:graphicFrame>
        <p:nvGraphicFramePr>
          <p:cNvPr id="2" name="Graphique 1">
            <a:extLst>
              <a:ext uri="{FF2B5EF4-FFF2-40B4-BE49-F238E27FC236}">
                <a16:creationId xmlns:a16="http://schemas.microsoft.com/office/drawing/2014/main" id="{0CD9910B-CED9-CF26-45BC-D3743EBCC054}"/>
              </a:ext>
            </a:extLst>
          </p:cNvPr>
          <p:cNvGraphicFramePr/>
          <p:nvPr/>
        </p:nvGraphicFramePr>
        <p:xfrm>
          <a:off x="-209552" y="2386741"/>
          <a:ext cx="12624191" cy="3072392"/>
        </p:xfrm>
        <a:graphic>
          <a:graphicData uri="http://schemas.openxmlformats.org/drawingml/2006/chart">
            <c:chart xmlns:c="http://schemas.openxmlformats.org/drawingml/2006/chart" xmlns:r="http://schemas.openxmlformats.org/officeDocument/2006/relationships" r:id="rId3"/>
          </a:graphicData>
        </a:graphic>
      </p:graphicFrame>
      <p:sp>
        <p:nvSpPr>
          <p:cNvPr id="8" name="Google Shape;116;p17">
            <a:extLst>
              <a:ext uri="{FF2B5EF4-FFF2-40B4-BE49-F238E27FC236}">
                <a16:creationId xmlns:a16="http://schemas.microsoft.com/office/drawing/2014/main" id="{56C7BA80-784B-AA3A-12F6-ECCEF57DB114}"/>
              </a:ext>
            </a:extLst>
          </p:cNvPr>
          <p:cNvSpPr txBox="1"/>
          <p:nvPr/>
        </p:nvSpPr>
        <p:spPr>
          <a:xfrm>
            <a:off x="723760" y="1067471"/>
            <a:ext cx="10729200" cy="244800"/>
          </a:xfrm>
          <a:prstGeom prst="rect">
            <a:avLst/>
          </a:prstGeom>
          <a:noFill/>
          <a:ln>
            <a:noFill/>
          </a:ln>
        </p:spPr>
        <p:txBody>
          <a:bodyPr spcFirstLastPara="1" wrap="square" lIns="0" tIns="0" rIns="0" bIns="0" anchor="t" anchorCtr="0">
            <a:noAutofit/>
          </a:bodyPr>
          <a:lstStyle/>
          <a:p>
            <a:pPr defTabSz="1219170">
              <a:buClr>
                <a:srgbClr val="000000"/>
              </a:buClr>
              <a:defRPr/>
            </a:pPr>
            <a:r>
              <a:rPr lang="fr-FR" sz="1333" i="1">
                <a:solidFill>
                  <a:srgbClr val="A59DAE"/>
                </a:solidFill>
                <a:latin typeface="Fira Sans"/>
                <a:ea typeface="Fira Sans"/>
                <a:cs typeface="Fira Sans"/>
                <a:sym typeface="Fira Sans"/>
              </a:rPr>
              <a:t>Et souhaiteriez-vous que le professionnel de santé qui suit votre santé gynécologique vous en dise plus sur l’importance de votre microbiote vaginal et ses impacts sur votre santé ?</a:t>
            </a:r>
          </a:p>
          <a:p>
            <a:pPr defTabSz="1219170">
              <a:buClr>
                <a:srgbClr val="000000"/>
              </a:buClr>
              <a:defRPr/>
            </a:pPr>
            <a:r>
              <a:rPr lang="fr-FR" sz="1333" i="1">
                <a:solidFill>
                  <a:srgbClr val="A59DAE"/>
                </a:solidFill>
                <a:latin typeface="Fira Sans"/>
                <a:ea typeface="Fira Sans"/>
                <a:cs typeface="Fira Sans"/>
                <a:sym typeface="Fira Sans"/>
              </a:rPr>
              <a:t>Base : Femmes (n = 3 872)</a:t>
            </a:r>
          </a:p>
        </p:txBody>
      </p:sp>
      <p:graphicFrame>
        <p:nvGraphicFramePr>
          <p:cNvPr id="9" name="Tableau 8">
            <a:extLst>
              <a:ext uri="{FF2B5EF4-FFF2-40B4-BE49-F238E27FC236}">
                <a16:creationId xmlns:a16="http://schemas.microsoft.com/office/drawing/2014/main" id="{3FBD6106-DB51-8FB6-4BC3-DDB602A70A99}"/>
              </a:ext>
            </a:extLst>
          </p:cNvPr>
          <p:cNvGraphicFramePr>
            <a:graphicFrameLocks noGrp="1"/>
          </p:cNvGraphicFramePr>
          <p:nvPr>
            <p:extLst>
              <p:ext uri="{D42A27DB-BD31-4B8C-83A1-F6EECF244321}">
                <p14:modId xmlns:p14="http://schemas.microsoft.com/office/powerpoint/2010/main" val="714455323"/>
              </p:ext>
            </p:extLst>
          </p:nvPr>
        </p:nvGraphicFramePr>
        <p:xfrm>
          <a:off x="9995" y="5256529"/>
          <a:ext cx="12013388" cy="792480"/>
        </p:xfrm>
        <a:graphic>
          <a:graphicData uri="http://schemas.openxmlformats.org/drawingml/2006/table">
            <a:tbl>
              <a:tblPr>
                <a:tableStyleId>{5C22544A-7EE6-4342-B048-85BDC9FD1C3A}</a:tableStyleId>
              </a:tblPr>
              <a:tblGrid>
                <a:gridCol w="288321">
                  <a:extLst>
                    <a:ext uri="{9D8B030D-6E8A-4147-A177-3AD203B41FA5}">
                      <a16:colId xmlns:a16="http://schemas.microsoft.com/office/drawing/2014/main" val="1893570665"/>
                    </a:ext>
                  </a:extLst>
                </a:gridCol>
                <a:gridCol w="583660">
                  <a:extLst>
                    <a:ext uri="{9D8B030D-6E8A-4147-A177-3AD203B41FA5}">
                      <a16:colId xmlns:a16="http://schemas.microsoft.com/office/drawing/2014/main" val="875671890"/>
                    </a:ext>
                  </a:extLst>
                </a:gridCol>
                <a:gridCol w="1076528">
                  <a:extLst>
                    <a:ext uri="{9D8B030D-6E8A-4147-A177-3AD203B41FA5}">
                      <a16:colId xmlns:a16="http://schemas.microsoft.com/office/drawing/2014/main" val="1231598532"/>
                    </a:ext>
                  </a:extLst>
                </a:gridCol>
                <a:gridCol w="914989">
                  <a:extLst>
                    <a:ext uri="{9D8B030D-6E8A-4147-A177-3AD203B41FA5}">
                      <a16:colId xmlns:a16="http://schemas.microsoft.com/office/drawing/2014/main" val="3116134758"/>
                    </a:ext>
                  </a:extLst>
                </a:gridCol>
                <a:gridCol w="914989">
                  <a:extLst>
                    <a:ext uri="{9D8B030D-6E8A-4147-A177-3AD203B41FA5}">
                      <a16:colId xmlns:a16="http://schemas.microsoft.com/office/drawing/2014/main" val="2796678513"/>
                    </a:ext>
                  </a:extLst>
                </a:gridCol>
                <a:gridCol w="914989">
                  <a:extLst>
                    <a:ext uri="{9D8B030D-6E8A-4147-A177-3AD203B41FA5}">
                      <a16:colId xmlns:a16="http://schemas.microsoft.com/office/drawing/2014/main" val="222229179"/>
                    </a:ext>
                  </a:extLst>
                </a:gridCol>
                <a:gridCol w="914989">
                  <a:extLst>
                    <a:ext uri="{9D8B030D-6E8A-4147-A177-3AD203B41FA5}">
                      <a16:colId xmlns:a16="http://schemas.microsoft.com/office/drawing/2014/main" val="1582769549"/>
                    </a:ext>
                  </a:extLst>
                </a:gridCol>
                <a:gridCol w="914989">
                  <a:extLst>
                    <a:ext uri="{9D8B030D-6E8A-4147-A177-3AD203B41FA5}">
                      <a16:colId xmlns:a16="http://schemas.microsoft.com/office/drawing/2014/main" val="2751089908"/>
                    </a:ext>
                  </a:extLst>
                </a:gridCol>
                <a:gridCol w="914989">
                  <a:extLst>
                    <a:ext uri="{9D8B030D-6E8A-4147-A177-3AD203B41FA5}">
                      <a16:colId xmlns:a16="http://schemas.microsoft.com/office/drawing/2014/main" val="1604106643"/>
                    </a:ext>
                  </a:extLst>
                </a:gridCol>
                <a:gridCol w="914989">
                  <a:extLst>
                    <a:ext uri="{9D8B030D-6E8A-4147-A177-3AD203B41FA5}">
                      <a16:colId xmlns:a16="http://schemas.microsoft.com/office/drawing/2014/main" val="2796934304"/>
                    </a:ext>
                  </a:extLst>
                </a:gridCol>
                <a:gridCol w="914989">
                  <a:extLst>
                    <a:ext uri="{9D8B030D-6E8A-4147-A177-3AD203B41FA5}">
                      <a16:colId xmlns:a16="http://schemas.microsoft.com/office/drawing/2014/main" val="1735167477"/>
                    </a:ext>
                  </a:extLst>
                </a:gridCol>
                <a:gridCol w="914989">
                  <a:extLst>
                    <a:ext uri="{9D8B030D-6E8A-4147-A177-3AD203B41FA5}">
                      <a16:colId xmlns:a16="http://schemas.microsoft.com/office/drawing/2014/main" val="3910206893"/>
                    </a:ext>
                  </a:extLst>
                </a:gridCol>
                <a:gridCol w="914989">
                  <a:extLst>
                    <a:ext uri="{9D8B030D-6E8A-4147-A177-3AD203B41FA5}">
                      <a16:colId xmlns:a16="http://schemas.microsoft.com/office/drawing/2014/main" val="3449812934"/>
                    </a:ext>
                  </a:extLst>
                </a:gridCol>
                <a:gridCol w="914989">
                  <a:extLst>
                    <a:ext uri="{9D8B030D-6E8A-4147-A177-3AD203B41FA5}">
                      <a16:colId xmlns:a16="http://schemas.microsoft.com/office/drawing/2014/main" val="4088224393"/>
                    </a:ext>
                  </a:extLst>
                </a:gridCol>
              </a:tblGrid>
              <a:tr h="548640">
                <a:tc>
                  <a:txBody>
                    <a:bodyPr/>
                    <a:lstStyle/>
                    <a:p>
                      <a:pPr algn="l" rtl="0" fontAlgn="ctr"/>
                      <a:endParaRPr lang="en-GB" sz="1200" u="none" strike="noStrike" kern="1200" noProof="0" dirty="0">
                        <a:solidFill>
                          <a:srgbClr val="3B2C4D"/>
                        </a:solidFill>
                        <a:effectLst/>
                        <a:latin typeface="Fira Sans Condensed ExtraBold" panose="020B0903050000020004" pitchFamily="34" charset="0"/>
                        <a:ea typeface="+mn-ea"/>
                        <a:cs typeface="Calibri Light" panose="020F0302020204030204" pitchFamily="34" charset="0"/>
                      </a:endParaRP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200" u="none" strike="noStrike" noProof="0" dirty="0">
                          <a:solidFill>
                            <a:srgbClr val="3B2C4D"/>
                          </a:solidFill>
                          <a:effectLst/>
                          <a:latin typeface="Fira Sans Condensed ExtraBold" panose="020B0903050000020004" pitchFamily="34" charset="0"/>
                          <a:ea typeface="+mn-ea"/>
                          <a:cs typeface="Calibri Light" panose="020F0302020204030204" pitchFamily="34" charset="0"/>
                        </a:rPr>
                        <a:t>TOTAL</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cap="small" baseline="0" noProof="0">
                          <a:solidFill>
                            <a:srgbClr val="3B2C4D"/>
                          </a:solidFill>
                          <a:effectLst/>
                          <a:latin typeface="Fira Sans Condensed ExtraBold" panose="020B0903050000020004" pitchFamily="34" charset="0"/>
                          <a:ea typeface="+mn-ea"/>
                          <a:cs typeface="Calibri Light" panose="020F0302020204030204" pitchFamily="34" charset="0"/>
                        </a:rPr>
                        <a:t>Au moins un problème de santé</a:t>
                      </a:r>
                    </a:p>
                  </a:txBody>
                  <a:tcPr marL="240000" marR="59267"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0" u="none" strike="noStrike" noProof="0" dirty="0">
                          <a:solidFill>
                            <a:srgbClr val="3B2B4D"/>
                          </a:solidFill>
                          <a:effectLst/>
                          <a:latin typeface="Fira Sans" panose="020B0503050000020004" pitchFamily="34" charset="0"/>
                          <a:ea typeface="+mn-ea"/>
                          <a:cs typeface="Calibri Light" panose="020F0302020204030204" pitchFamily="34" charset="0"/>
                        </a:rPr>
                        <a:t>Maladies respiratoires</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900" b="0" u="none" strike="noStrike" noProof="0" dirty="0">
                          <a:solidFill>
                            <a:srgbClr val="3B2B4D"/>
                          </a:solidFill>
                          <a:effectLst/>
                          <a:latin typeface="Fira Sans" panose="020B0503050000020004" pitchFamily="34" charset="0"/>
                          <a:ea typeface="+mn-ea"/>
                          <a:cs typeface="Calibri Light" panose="020F0302020204030204" pitchFamily="34" charset="0"/>
                        </a:rPr>
                        <a:t>Maladies cardiovasculaires</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dirty="0">
                          <a:solidFill>
                            <a:srgbClr val="3B2B4D"/>
                          </a:solidFill>
                          <a:effectLst/>
                          <a:latin typeface="Fira Sans" panose="020B0503050000020004" pitchFamily="34" charset="0"/>
                          <a:ea typeface="+mn-ea"/>
                          <a:cs typeface="Calibri Light" panose="020F0302020204030204" pitchFamily="34" charset="0"/>
                        </a:rPr>
                        <a:t>Diabète</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Troubles digestifs</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0" u="none" strike="noStrike" noProof="0" dirty="0">
                          <a:solidFill>
                            <a:srgbClr val="3B2B4D"/>
                          </a:solidFill>
                          <a:effectLst/>
                          <a:latin typeface="Fira Sans" panose="020B0503050000020004" pitchFamily="34" charset="0"/>
                          <a:ea typeface="+mn-ea"/>
                          <a:cs typeface="Calibri Light" panose="020F0302020204030204" pitchFamily="34" charset="0"/>
                        </a:rPr>
                        <a:t>Troubles génito-urinaires et rénaux</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0" u="none" strike="noStrike" noProof="0" dirty="0">
                          <a:solidFill>
                            <a:srgbClr val="3B2B4D"/>
                          </a:solidFill>
                          <a:effectLst/>
                          <a:latin typeface="Fira Sans" panose="020B0503050000020004" pitchFamily="34" charset="0"/>
                          <a:ea typeface="+mn-ea"/>
                          <a:cs typeface="Calibri Light" panose="020F0302020204030204" pitchFamily="34" charset="0"/>
                        </a:rPr>
                        <a:t>Troubles neurologiques</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dirty="0">
                          <a:solidFill>
                            <a:srgbClr val="3B2B4D"/>
                          </a:solidFill>
                          <a:effectLst/>
                          <a:latin typeface="Fira Sans" panose="020B0503050000020004" pitchFamily="34" charset="0"/>
                          <a:ea typeface="+mn-ea"/>
                          <a:cs typeface="Calibri Light" panose="020F0302020204030204" pitchFamily="34" charset="0"/>
                        </a:rPr>
                        <a:t>Maladie auto-immune</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b="0" u="none" strike="noStrike" noProof="0" dirty="0">
                          <a:solidFill>
                            <a:srgbClr val="3B2B4D"/>
                          </a:solidFill>
                          <a:effectLst/>
                          <a:latin typeface="Fira Sans" panose="020B0503050000020004" pitchFamily="34" charset="0"/>
                          <a:ea typeface="+mn-ea"/>
                          <a:cs typeface="Calibri Light" panose="020F0302020204030204" pitchFamily="34" charset="0"/>
                        </a:rPr>
                        <a:t>Maladies ostéo-articulaires</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Troubles de santé mentale</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Cancer</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b="0" u="none" strike="noStrike" noProof="0">
                          <a:solidFill>
                            <a:srgbClr val="3B2B4D"/>
                          </a:solidFill>
                          <a:effectLst/>
                          <a:latin typeface="Fira Sans" panose="020B0503050000020004" pitchFamily="34" charset="0"/>
                          <a:ea typeface="+mn-ea"/>
                          <a:cs typeface="Calibri Light" panose="020F0302020204030204" pitchFamily="34" charset="0"/>
                        </a:rPr>
                        <a:t>Allergies</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r h="152400">
                <a:tc>
                  <a:txBody>
                    <a:bodyPr/>
                    <a:lstStyle/>
                    <a:p>
                      <a:pPr algn="ctr" fontAlgn="ct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Base</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1" u="none" strike="noStrike" noProof="0">
                          <a:solidFill>
                            <a:schemeClr val="bg1">
                              <a:lumMod val="50000"/>
                            </a:schemeClr>
                          </a:solidFill>
                          <a:effectLst/>
                          <a:latin typeface="Fira Sans" panose="020B0503050000020004" pitchFamily="34" charset="0"/>
                        </a:rPr>
                        <a:t>3872</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2 486</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417</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587</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259</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685</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423</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150</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401</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632</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662</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a:solidFill>
                            <a:schemeClr val="bg1">
                              <a:lumMod val="50000"/>
                            </a:schemeClr>
                          </a:solidFill>
                          <a:effectLst/>
                          <a:latin typeface="Fira Sans" panose="020B0503050000020004" pitchFamily="34" charset="0"/>
                          <a:ea typeface="+mn-ea"/>
                          <a:cs typeface="+mn-cs"/>
                        </a:rPr>
                        <a:t>156</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900" b="0" i="1" u="none" strike="noStrike" noProof="0" dirty="0">
                          <a:solidFill>
                            <a:schemeClr val="bg1">
                              <a:lumMod val="50000"/>
                            </a:schemeClr>
                          </a:solidFill>
                          <a:effectLst/>
                          <a:latin typeface="Fira Sans" panose="020B0503050000020004" pitchFamily="34" charset="0"/>
                          <a:ea typeface="+mn-ea"/>
                          <a:cs typeface="+mn-cs"/>
                        </a:rPr>
                        <a:t>1 117</a:t>
                      </a:r>
                    </a:p>
                  </a:txBody>
                  <a:tcPr marL="6351" marR="6351" marT="6351"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72180762"/>
                  </a:ext>
                </a:extLst>
              </a:tr>
            </a:tbl>
          </a:graphicData>
        </a:graphic>
      </p:graphicFrame>
      <p:graphicFrame>
        <p:nvGraphicFramePr>
          <p:cNvPr id="12" name="Tableau 11">
            <a:extLst>
              <a:ext uri="{FF2B5EF4-FFF2-40B4-BE49-F238E27FC236}">
                <a16:creationId xmlns:a16="http://schemas.microsoft.com/office/drawing/2014/main" id="{246C4B20-3CFA-B2FC-5093-D0B43CBFD5B4}"/>
              </a:ext>
            </a:extLst>
          </p:cNvPr>
          <p:cNvGraphicFramePr>
            <a:graphicFrameLocks noGrp="1"/>
          </p:cNvGraphicFramePr>
          <p:nvPr/>
        </p:nvGraphicFramePr>
        <p:xfrm>
          <a:off x="450119" y="2177865"/>
          <a:ext cx="1753084" cy="447040"/>
        </p:xfrm>
        <a:graphic>
          <a:graphicData uri="http://schemas.openxmlformats.org/drawingml/2006/table">
            <a:tbl>
              <a:tblPr firstRow="1" bandRow="1">
                <a:tableStyleId>{5C22544A-7EE6-4342-B048-85BDC9FD1C3A}</a:tableStyleId>
              </a:tblPr>
              <a:tblGrid>
                <a:gridCol w="1753084">
                  <a:extLst>
                    <a:ext uri="{9D8B030D-6E8A-4147-A177-3AD203B41FA5}">
                      <a16:colId xmlns:a16="http://schemas.microsoft.com/office/drawing/2014/main" val="1778144427"/>
                    </a:ext>
                  </a:extLst>
                </a:gridCol>
              </a:tblGrid>
              <a:tr h="447040">
                <a:tc>
                  <a:txBody>
                    <a:bodyPr/>
                    <a:lstStyle/>
                    <a:p>
                      <a:pPr algn="l" fontAlgn="ctr"/>
                      <a:r>
                        <a:rPr lang="fr-FR" sz="1400" b="0" i="0" u="none" strike="noStrike" cap="none" noProof="0">
                          <a:solidFill>
                            <a:srgbClr val="29193E"/>
                          </a:solidFill>
                          <a:latin typeface="Fira Sans SemiBold" panose="020B0604020202020204" pitchFamily="34" charset="0"/>
                          <a:ea typeface="+mn-ea"/>
                          <a:cs typeface="Calibri Light" panose="020F0302020204030204" pitchFamily="34" charset="0"/>
                          <a:sym typeface="Arial"/>
                        </a:rPr>
                        <a:t>Oui, tout à fait</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3" name="Ellipse 12">
            <a:extLst>
              <a:ext uri="{FF2B5EF4-FFF2-40B4-BE49-F238E27FC236}">
                <a16:creationId xmlns:a16="http://schemas.microsoft.com/office/drawing/2014/main" id="{036365D0-5DB9-85DA-CE31-C6E8887AE23A}"/>
              </a:ext>
            </a:extLst>
          </p:cNvPr>
          <p:cNvSpPr/>
          <p:nvPr/>
        </p:nvSpPr>
        <p:spPr>
          <a:xfrm>
            <a:off x="166314" y="2275643"/>
            <a:ext cx="257423" cy="240000"/>
          </a:xfrm>
          <a:prstGeom prst="ellipse">
            <a:avLst/>
          </a:prstGeom>
          <a:solidFill>
            <a:srgbClr val="B51A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graphicFrame>
        <p:nvGraphicFramePr>
          <p:cNvPr id="14" name="Tableau 13">
            <a:extLst>
              <a:ext uri="{FF2B5EF4-FFF2-40B4-BE49-F238E27FC236}">
                <a16:creationId xmlns:a16="http://schemas.microsoft.com/office/drawing/2014/main" id="{128C54C9-E117-BA24-4A2D-41DCEE2892AD}"/>
              </a:ext>
            </a:extLst>
          </p:cNvPr>
          <p:cNvGraphicFramePr>
            <a:graphicFrameLocks noGrp="1"/>
          </p:cNvGraphicFramePr>
          <p:nvPr/>
        </p:nvGraphicFramePr>
        <p:xfrm>
          <a:off x="323" y="1755849"/>
          <a:ext cx="1592004" cy="432000"/>
        </p:xfrm>
        <a:graphic>
          <a:graphicData uri="http://schemas.openxmlformats.org/drawingml/2006/table">
            <a:tbl>
              <a:tblPr firstRow="1" bandRow="1">
                <a:tableStyleId>{5C22544A-7EE6-4342-B048-85BDC9FD1C3A}</a:tableStyleId>
              </a:tblPr>
              <a:tblGrid>
                <a:gridCol w="1592004">
                  <a:extLst>
                    <a:ext uri="{9D8B030D-6E8A-4147-A177-3AD203B41FA5}">
                      <a16:colId xmlns:a16="http://schemas.microsoft.com/office/drawing/2014/main" val="1778144427"/>
                    </a:ext>
                  </a:extLst>
                </a:gridCol>
              </a:tblGrid>
              <a:tr h="432000">
                <a:tc>
                  <a:txBody>
                    <a:bodyPr/>
                    <a:lstStyle/>
                    <a:p>
                      <a:pPr algn="ctr" fontAlgn="ctr"/>
                      <a:r>
                        <a:rPr lang="fr-FR" sz="1900" b="1" i="0" u="none" strike="noStrike" cap="none" noProof="0">
                          <a:solidFill>
                            <a:schemeClr val="bg1"/>
                          </a:solidFill>
                          <a:latin typeface="Fira Sans"/>
                          <a:ea typeface="+mn-ea"/>
                          <a:cs typeface="Calibri Light" panose="020F0302020204030204" pitchFamily="34" charset="0"/>
                          <a:sym typeface="Arial"/>
                        </a:rPr>
                        <a:t>% Oui</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D68CB5"/>
                    </a:solidFill>
                  </a:tcPr>
                </a:tc>
                <a:extLst>
                  <a:ext uri="{0D108BD9-81ED-4DB2-BD59-A6C34878D82A}">
                    <a16:rowId xmlns:a16="http://schemas.microsoft.com/office/drawing/2014/main" val="1673595827"/>
                  </a:ext>
                </a:extLst>
              </a:tr>
            </a:tbl>
          </a:graphicData>
        </a:graphic>
      </p:graphicFrame>
      <p:pic>
        <p:nvPicPr>
          <p:cNvPr id="16" name="Graphique 15" descr="Faire un zoom avant contour">
            <a:extLst>
              <a:ext uri="{FF2B5EF4-FFF2-40B4-BE49-F238E27FC236}">
                <a16:creationId xmlns:a16="http://schemas.microsoft.com/office/drawing/2014/main" id="{71B967C3-5400-CE13-201E-D412D661486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596422">
            <a:off x="92625" y="981443"/>
            <a:ext cx="483260" cy="483260"/>
          </a:xfrm>
          <a:prstGeom prst="rect">
            <a:avLst/>
          </a:prstGeom>
        </p:spPr>
      </p:pic>
      <p:grpSp>
        <p:nvGrpSpPr>
          <p:cNvPr id="20" name="Group 616">
            <a:extLst>
              <a:ext uri="{FF2B5EF4-FFF2-40B4-BE49-F238E27FC236}">
                <a16:creationId xmlns:a16="http://schemas.microsoft.com/office/drawing/2014/main" id="{183EE8D6-13D8-8AD2-2F8B-12425EA82374}"/>
              </a:ext>
            </a:extLst>
          </p:cNvPr>
          <p:cNvGrpSpPr>
            <a:grpSpLocks noChangeAspect="1"/>
          </p:cNvGrpSpPr>
          <p:nvPr/>
        </p:nvGrpSpPr>
        <p:grpSpPr>
          <a:xfrm>
            <a:off x="11485888" y="724317"/>
            <a:ext cx="588597" cy="418324"/>
            <a:chOff x="2042518" y="1008064"/>
            <a:chExt cx="444500" cy="315913"/>
          </a:xfrm>
          <a:noFill/>
        </p:grpSpPr>
        <p:sp>
          <p:nvSpPr>
            <p:cNvPr id="21" name="Freeform 9">
              <a:extLst>
                <a:ext uri="{FF2B5EF4-FFF2-40B4-BE49-F238E27FC236}">
                  <a16:creationId xmlns:a16="http://schemas.microsoft.com/office/drawing/2014/main" id="{9A221671-7F61-E9AE-099C-66AF1E9C7E14}"/>
                </a:ext>
              </a:extLst>
            </p:cNvPr>
            <p:cNvSpPr>
              <a:spLocks/>
            </p:cNvSpPr>
            <p:nvPr/>
          </p:nvSpPr>
          <p:spPr bwMode="auto">
            <a:xfrm>
              <a:off x="2114551" y="1135064"/>
              <a:ext cx="330200" cy="188913"/>
            </a:xfrm>
            <a:custGeom>
              <a:avLst/>
              <a:gdLst/>
              <a:ahLst/>
              <a:cxnLst>
                <a:cxn ang="0">
                  <a:pos x="183" y="16"/>
                </a:cxn>
                <a:cxn ang="0">
                  <a:pos x="164" y="86"/>
                </a:cxn>
                <a:cxn ang="0">
                  <a:pos x="155" y="44"/>
                </a:cxn>
                <a:cxn ang="0">
                  <a:pos x="135" y="129"/>
                </a:cxn>
                <a:cxn ang="0">
                  <a:pos x="108" y="0"/>
                </a:cxn>
                <a:cxn ang="0">
                  <a:pos x="99" y="43"/>
                </a:cxn>
                <a:cxn ang="0">
                  <a:pos x="0" y="43"/>
                </a:cxn>
                <a:cxn ang="0">
                  <a:pos x="149" y="170"/>
                </a:cxn>
                <a:cxn ang="0">
                  <a:pos x="298" y="43"/>
                </a:cxn>
                <a:cxn ang="0">
                  <a:pos x="190" y="43"/>
                </a:cxn>
                <a:cxn ang="0">
                  <a:pos x="183" y="16"/>
                </a:cxn>
              </a:cxnLst>
              <a:rect l="0" t="0" r="r" b="b"/>
              <a:pathLst>
                <a:path w="298" h="170">
                  <a:moveTo>
                    <a:pt x="183" y="16"/>
                  </a:moveTo>
                  <a:cubicBezTo>
                    <a:pt x="164" y="86"/>
                    <a:pt x="164" y="86"/>
                    <a:pt x="164" y="86"/>
                  </a:cubicBezTo>
                  <a:cubicBezTo>
                    <a:pt x="155" y="44"/>
                    <a:pt x="155" y="44"/>
                    <a:pt x="155" y="44"/>
                  </a:cubicBezTo>
                  <a:cubicBezTo>
                    <a:pt x="135" y="129"/>
                    <a:pt x="135" y="129"/>
                    <a:pt x="135" y="129"/>
                  </a:cubicBezTo>
                  <a:cubicBezTo>
                    <a:pt x="108" y="0"/>
                    <a:pt x="108" y="0"/>
                    <a:pt x="108" y="0"/>
                  </a:cubicBezTo>
                  <a:cubicBezTo>
                    <a:pt x="99" y="43"/>
                    <a:pt x="99" y="43"/>
                    <a:pt x="99" y="43"/>
                  </a:cubicBezTo>
                  <a:cubicBezTo>
                    <a:pt x="0" y="43"/>
                    <a:pt x="0" y="43"/>
                    <a:pt x="0" y="43"/>
                  </a:cubicBezTo>
                  <a:cubicBezTo>
                    <a:pt x="34" y="91"/>
                    <a:pt x="99" y="127"/>
                    <a:pt x="149" y="170"/>
                  </a:cubicBezTo>
                  <a:cubicBezTo>
                    <a:pt x="199" y="128"/>
                    <a:pt x="264" y="91"/>
                    <a:pt x="298" y="43"/>
                  </a:cubicBezTo>
                  <a:cubicBezTo>
                    <a:pt x="190" y="43"/>
                    <a:pt x="190" y="43"/>
                    <a:pt x="190" y="43"/>
                  </a:cubicBezTo>
                  <a:lnTo>
                    <a:pt x="183" y="16"/>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22" name="Freeform 10">
              <a:extLst>
                <a:ext uri="{FF2B5EF4-FFF2-40B4-BE49-F238E27FC236}">
                  <a16:creationId xmlns:a16="http://schemas.microsoft.com/office/drawing/2014/main" id="{E7B3899A-4A0F-DC90-1585-A698969572AC}"/>
                </a:ext>
              </a:extLst>
            </p:cNvPr>
            <p:cNvSpPr>
              <a:spLocks/>
            </p:cNvSpPr>
            <p:nvPr/>
          </p:nvSpPr>
          <p:spPr bwMode="auto">
            <a:xfrm>
              <a:off x="2072680" y="1008064"/>
              <a:ext cx="385763" cy="211138"/>
            </a:xfrm>
            <a:custGeom>
              <a:avLst/>
              <a:gdLst/>
              <a:ahLst/>
              <a:cxnLst>
                <a:cxn ang="0">
                  <a:pos x="132" y="59"/>
                </a:cxn>
                <a:cxn ang="0">
                  <a:pos x="160" y="190"/>
                </a:cxn>
                <a:cxn ang="0">
                  <a:pos x="178" y="107"/>
                </a:cxn>
                <a:cxn ang="0">
                  <a:pos x="189" y="152"/>
                </a:cxn>
                <a:cxn ang="0">
                  <a:pos x="206" y="87"/>
                </a:cxn>
                <a:cxn ang="0">
                  <a:pos x="223" y="145"/>
                </a:cxn>
                <a:cxn ang="0">
                  <a:pos x="330" y="145"/>
                </a:cxn>
                <a:cxn ang="0">
                  <a:pos x="347" y="85"/>
                </a:cxn>
                <a:cxn ang="0">
                  <a:pos x="260" y="0"/>
                </a:cxn>
                <a:cxn ang="0">
                  <a:pos x="173" y="59"/>
                </a:cxn>
                <a:cxn ang="0">
                  <a:pos x="86" y="0"/>
                </a:cxn>
                <a:cxn ang="0">
                  <a:pos x="0" y="85"/>
                </a:cxn>
                <a:cxn ang="0">
                  <a:pos x="17" y="145"/>
                </a:cxn>
                <a:cxn ang="0">
                  <a:pos x="114" y="145"/>
                </a:cxn>
                <a:cxn ang="0">
                  <a:pos x="132" y="59"/>
                </a:cxn>
              </a:cxnLst>
              <a:rect l="0" t="0" r="r" b="b"/>
              <a:pathLst>
                <a:path w="347" h="190">
                  <a:moveTo>
                    <a:pt x="132" y="59"/>
                  </a:moveTo>
                  <a:cubicBezTo>
                    <a:pt x="160" y="190"/>
                    <a:pt x="160" y="190"/>
                    <a:pt x="160" y="190"/>
                  </a:cubicBezTo>
                  <a:cubicBezTo>
                    <a:pt x="178" y="107"/>
                    <a:pt x="178" y="107"/>
                    <a:pt x="178" y="107"/>
                  </a:cubicBezTo>
                  <a:cubicBezTo>
                    <a:pt x="189" y="152"/>
                    <a:pt x="189" y="152"/>
                    <a:pt x="189" y="152"/>
                  </a:cubicBezTo>
                  <a:cubicBezTo>
                    <a:pt x="206" y="87"/>
                    <a:pt x="206" y="87"/>
                    <a:pt x="206" y="87"/>
                  </a:cubicBezTo>
                  <a:cubicBezTo>
                    <a:pt x="223" y="145"/>
                    <a:pt x="223" y="145"/>
                    <a:pt x="223" y="145"/>
                  </a:cubicBezTo>
                  <a:cubicBezTo>
                    <a:pt x="330" y="145"/>
                    <a:pt x="330" y="145"/>
                    <a:pt x="330" y="145"/>
                  </a:cubicBezTo>
                  <a:cubicBezTo>
                    <a:pt x="340" y="127"/>
                    <a:pt x="347" y="107"/>
                    <a:pt x="347" y="85"/>
                  </a:cubicBezTo>
                  <a:cubicBezTo>
                    <a:pt x="347" y="38"/>
                    <a:pt x="308" y="0"/>
                    <a:pt x="260" y="0"/>
                  </a:cubicBezTo>
                  <a:cubicBezTo>
                    <a:pt x="215" y="0"/>
                    <a:pt x="173" y="34"/>
                    <a:pt x="173" y="59"/>
                  </a:cubicBezTo>
                  <a:cubicBezTo>
                    <a:pt x="173" y="33"/>
                    <a:pt x="131" y="0"/>
                    <a:pt x="86" y="0"/>
                  </a:cubicBezTo>
                  <a:cubicBezTo>
                    <a:pt x="38" y="0"/>
                    <a:pt x="0" y="38"/>
                    <a:pt x="0" y="85"/>
                  </a:cubicBezTo>
                  <a:cubicBezTo>
                    <a:pt x="0" y="107"/>
                    <a:pt x="6" y="127"/>
                    <a:pt x="17" y="145"/>
                  </a:cubicBezTo>
                  <a:cubicBezTo>
                    <a:pt x="114" y="145"/>
                    <a:pt x="114" y="145"/>
                    <a:pt x="114" y="145"/>
                  </a:cubicBezTo>
                  <a:lnTo>
                    <a:pt x="132" y="59"/>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29" name="Freeform 11">
              <a:extLst>
                <a:ext uri="{FF2B5EF4-FFF2-40B4-BE49-F238E27FC236}">
                  <a16:creationId xmlns:a16="http://schemas.microsoft.com/office/drawing/2014/main" id="{002B64EF-3CE2-8E0A-B1E9-85642F6D92F6}"/>
                </a:ext>
              </a:extLst>
            </p:cNvPr>
            <p:cNvSpPr>
              <a:spLocks/>
            </p:cNvSpPr>
            <p:nvPr/>
          </p:nvSpPr>
          <p:spPr bwMode="auto">
            <a:xfrm>
              <a:off x="2429868" y="1169989"/>
              <a:ext cx="57150" cy="12700"/>
            </a:xfrm>
            <a:custGeom>
              <a:avLst/>
              <a:gdLst/>
              <a:ahLst/>
              <a:cxnLst>
                <a:cxn ang="0">
                  <a:pos x="51" y="0"/>
                </a:cxn>
                <a:cxn ang="0">
                  <a:pos x="8" y="0"/>
                </a:cxn>
                <a:cxn ang="0">
                  <a:pos x="0" y="11"/>
                </a:cxn>
                <a:cxn ang="0">
                  <a:pos x="51" y="11"/>
                </a:cxn>
                <a:cxn ang="0">
                  <a:pos x="51" y="0"/>
                </a:cxn>
              </a:cxnLst>
              <a:rect l="0" t="0" r="r" b="b"/>
              <a:pathLst>
                <a:path w="51" h="11">
                  <a:moveTo>
                    <a:pt x="51" y="0"/>
                  </a:moveTo>
                  <a:cubicBezTo>
                    <a:pt x="8" y="0"/>
                    <a:pt x="8" y="0"/>
                    <a:pt x="8" y="0"/>
                  </a:cubicBezTo>
                  <a:cubicBezTo>
                    <a:pt x="5" y="4"/>
                    <a:pt x="3" y="7"/>
                    <a:pt x="0" y="11"/>
                  </a:cubicBezTo>
                  <a:cubicBezTo>
                    <a:pt x="51" y="11"/>
                    <a:pt x="51" y="11"/>
                    <a:pt x="51" y="11"/>
                  </a:cubicBezTo>
                  <a:lnTo>
                    <a:pt x="51" y="0"/>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30" name="Freeform 12">
              <a:extLst>
                <a:ext uri="{FF2B5EF4-FFF2-40B4-BE49-F238E27FC236}">
                  <a16:creationId xmlns:a16="http://schemas.microsoft.com/office/drawing/2014/main" id="{B306DF7F-621D-8A90-38EF-D6B8439D961A}"/>
                </a:ext>
              </a:extLst>
            </p:cNvPr>
            <p:cNvSpPr>
              <a:spLocks/>
            </p:cNvSpPr>
            <p:nvPr/>
          </p:nvSpPr>
          <p:spPr bwMode="auto">
            <a:xfrm>
              <a:off x="2042518" y="1169989"/>
              <a:ext cx="57150" cy="12700"/>
            </a:xfrm>
            <a:custGeom>
              <a:avLst/>
              <a:gdLst/>
              <a:ahLst/>
              <a:cxnLst>
                <a:cxn ang="0">
                  <a:pos x="0" y="0"/>
                </a:cxn>
                <a:cxn ang="0">
                  <a:pos x="0" y="11"/>
                </a:cxn>
                <a:cxn ang="0">
                  <a:pos x="51" y="11"/>
                </a:cxn>
                <a:cxn ang="0">
                  <a:pos x="44" y="0"/>
                </a:cxn>
                <a:cxn ang="0">
                  <a:pos x="0" y="0"/>
                </a:cxn>
              </a:cxnLst>
              <a:rect l="0" t="0" r="r" b="b"/>
              <a:pathLst>
                <a:path w="51" h="11">
                  <a:moveTo>
                    <a:pt x="0" y="0"/>
                  </a:moveTo>
                  <a:cubicBezTo>
                    <a:pt x="0" y="11"/>
                    <a:pt x="0" y="11"/>
                    <a:pt x="0" y="11"/>
                  </a:cubicBezTo>
                  <a:cubicBezTo>
                    <a:pt x="51" y="11"/>
                    <a:pt x="51" y="11"/>
                    <a:pt x="51" y="11"/>
                  </a:cubicBezTo>
                  <a:cubicBezTo>
                    <a:pt x="48" y="7"/>
                    <a:pt x="46" y="4"/>
                    <a:pt x="44" y="0"/>
                  </a:cubicBezTo>
                  <a:lnTo>
                    <a:pt x="0" y="0"/>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sp>
          <p:nvSpPr>
            <p:cNvPr id="31" name="Freeform 13">
              <a:extLst>
                <a:ext uri="{FF2B5EF4-FFF2-40B4-BE49-F238E27FC236}">
                  <a16:creationId xmlns:a16="http://schemas.microsoft.com/office/drawing/2014/main" id="{248A4657-65EC-70AC-FAF2-EA85F460EE91}"/>
                </a:ext>
              </a:extLst>
            </p:cNvPr>
            <p:cNvSpPr>
              <a:spLocks/>
            </p:cNvSpPr>
            <p:nvPr/>
          </p:nvSpPr>
          <p:spPr bwMode="auto">
            <a:xfrm>
              <a:off x="2106613" y="1074739"/>
              <a:ext cx="347663" cy="203200"/>
            </a:xfrm>
            <a:custGeom>
              <a:avLst/>
              <a:gdLst/>
              <a:ahLst/>
              <a:cxnLst>
                <a:cxn ang="0">
                  <a:pos x="206" y="86"/>
                </a:cxn>
                <a:cxn ang="0">
                  <a:pos x="189" y="28"/>
                </a:cxn>
                <a:cxn ang="0">
                  <a:pos x="172" y="93"/>
                </a:cxn>
                <a:cxn ang="0">
                  <a:pos x="161" y="48"/>
                </a:cxn>
                <a:cxn ang="0">
                  <a:pos x="143" y="131"/>
                </a:cxn>
                <a:cxn ang="0">
                  <a:pos x="115" y="0"/>
                </a:cxn>
                <a:cxn ang="0">
                  <a:pos x="97" y="86"/>
                </a:cxn>
                <a:cxn ang="0">
                  <a:pos x="0" y="86"/>
                </a:cxn>
                <a:cxn ang="0">
                  <a:pos x="7" y="97"/>
                </a:cxn>
                <a:cxn ang="0">
                  <a:pos x="106" y="97"/>
                </a:cxn>
                <a:cxn ang="0">
                  <a:pos x="115" y="54"/>
                </a:cxn>
                <a:cxn ang="0">
                  <a:pos x="142" y="183"/>
                </a:cxn>
                <a:cxn ang="0">
                  <a:pos x="162" y="98"/>
                </a:cxn>
                <a:cxn ang="0">
                  <a:pos x="171" y="140"/>
                </a:cxn>
                <a:cxn ang="0">
                  <a:pos x="190" y="70"/>
                </a:cxn>
                <a:cxn ang="0">
                  <a:pos x="197" y="97"/>
                </a:cxn>
                <a:cxn ang="0">
                  <a:pos x="305" y="97"/>
                </a:cxn>
                <a:cxn ang="0">
                  <a:pos x="313" y="86"/>
                </a:cxn>
                <a:cxn ang="0">
                  <a:pos x="206" y="86"/>
                </a:cxn>
              </a:cxnLst>
              <a:rect l="0" t="0" r="r" b="b"/>
              <a:pathLst>
                <a:path w="313" h="183">
                  <a:moveTo>
                    <a:pt x="206" y="86"/>
                  </a:moveTo>
                  <a:cubicBezTo>
                    <a:pt x="189" y="28"/>
                    <a:pt x="189" y="28"/>
                    <a:pt x="189" y="28"/>
                  </a:cubicBezTo>
                  <a:cubicBezTo>
                    <a:pt x="172" y="93"/>
                    <a:pt x="172" y="93"/>
                    <a:pt x="172" y="93"/>
                  </a:cubicBezTo>
                  <a:cubicBezTo>
                    <a:pt x="161" y="48"/>
                    <a:pt x="161" y="48"/>
                    <a:pt x="161" y="48"/>
                  </a:cubicBezTo>
                  <a:cubicBezTo>
                    <a:pt x="143" y="131"/>
                    <a:pt x="143" y="131"/>
                    <a:pt x="143" y="131"/>
                  </a:cubicBezTo>
                  <a:cubicBezTo>
                    <a:pt x="115" y="0"/>
                    <a:pt x="115" y="0"/>
                    <a:pt x="115" y="0"/>
                  </a:cubicBezTo>
                  <a:cubicBezTo>
                    <a:pt x="97" y="86"/>
                    <a:pt x="97" y="86"/>
                    <a:pt x="97" y="86"/>
                  </a:cubicBezTo>
                  <a:cubicBezTo>
                    <a:pt x="0" y="86"/>
                    <a:pt x="0" y="86"/>
                    <a:pt x="0" y="86"/>
                  </a:cubicBezTo>
                  <a:cubicBezTo>
                    <a:pt x="2" y="90"/>
                    <a:pt x="4" y="93"/>
                    <a:pt x="7" y="97"/>
                  </a:cubicBezTo>
                  <a:cubicBezTo>
                    <a:pt x="106" y="97"/>
                    <a:pt x="106" y="97"/>
                    <a:pt x="106" y="97"/>
                  </a:cubicBezTo>
                  <a:cubicBezTo>
                    <a:pt x="115" y="54"/>
                    <a:pt x="115" y="54"/>
                    <a:pt x="115" y="54"/>
                  </a:cubicBezTo>
                  <a:cubicBezTo>
                    <a:pt x="142" y="183"/>
                    <a:pt x="142" y="183"/>
                    <a:pt x="142" y="183"/>
                  </a:cubicBezTo>
                  <a:cubicBezTo>
                    <a:pt x="162" y="98"/>
                    <a:pt x="162" y="98"/>
                    <a:pt x="162" y="98"/>
                  </a:cubicBezTo>
                  <a:cubicBezTo>
                    <a:pt x="171" y="140"/>
                    <a:pt x="171" y="140"/>
                    <a:pt x="171" y="140"/>
                  </a:cubicBezTo>
                  <a:cubicBezTo>
                    <a:pt x="190" y="70"/>
                    <a:pt x="190" y="70"/>
                    <a:pt x="190" y="70"/>
                  </a:cubicBezTo>
                  <a:cubicBezTo>
                    <a:pt x="197" y="97"/>
                    <a:pt x="197" y="97"/>
                    <a:pt x="197" y="97"/>
                  </a:cubicBezTo>
                  <a:cubicBezTo>
                    <a:pt x="305" y="97"/>
                    <a:pt x="305" y="97"/>
                    <a:pt x="305" y="97"/>
                  </a:cubicBezTo>
                  <a:cubicBezTo>
                    <a:pt x="308" y="93"/>
                    <a:pt x="310" y="90"/>
                    <a:pt x="313" y="86"/>
                  </a:cubicBezTo>
                  <a:lnTo>
                    <a:pt x="206" y="86"/>
                  </a:lnTo>
                  <a:close/>
                </a:path>
              </a:pathLst>
            </a:custGeom>
            <a:grpFill/>
            <a:ln w="9525">
              <a:solidFill>
                <a:srgbClr val="943B91"/>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en-GB" sz="2400" dirty="0">
                <a:solidFill>
                  <a:prstClr val="black"/>
                </a:solidFill>
                <a:latin typeface="Calibri" panose="020F0502020204030204"/>
              </a:endParaRPr>
            </a:p>
          </p:txBody>
        </p:sp>
      </p:grpSp>
      <p:pic>
        <p:nvPicPr>
          <p:cNvPr id="32" name="Graphique 31" descr="Profil silhouette féminine">
            <a:extLst>
              <a:ext uri="{FF2B5EF4-FFF2-40B4-BE49-F238E27FC236}">
                <a16:creationId xmlns:a16="http://schemas.microsoft.com/office/drawing/2014/main" id="{78AA24FE-EF3D-0DCC-26B1-1A3656AF370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471800" y="92431"/>
            <a:ext cx="639997" cy="640000"/>
          </a:xfrm>
          <a:prstGeom prst="rect">
            <a:avLst/>
          </a:prstGeom>
        </p:spPr>
      </p:pic>
      <p:graphicFrame>
        <p:nvGraphicFramePr>
          <p:cNvPr id="3" name="Tableau 2">
            <a:extLst>
              <a:ext uri="{FF2B5EF4-FFF2-40B4-BE49-F238E27FC236}">
                <a16:creationId xmlns:a16="http://schemas.microsoft.com/office/drawing/2014/main" id="{87217998-199C-2B2C-B6B9-9052F74ED478}"/>
              </a:ext>
            </a:extLst>
          </p:cNvPr>
          <p:cNvGraphicFramePr>
            <a:graphicFrameLocks noGrp="1"/>
          </p:cNvGraphicFramePr>
          <p:nvPr>
            <p:extLst>
              <p:ext uri="{D42A27DB-BD31-4B8C-83A1-F6EECF244321}">
                <p14:modId xmlns:p14="http://schemas.microsoft.com/office/powerpoint/2010/main" val="2424305153"/>
              </p:ext>
            </p:extLst>
          </p:nvPr>
        </p:nvGraphicFramePr>
        <p:xfrm>
          <a:off x="3683277" y="6251272"/>
          <a:ext cx="4001690" cy="533400"/>
        </p:xfrm>
        <a:graphic>
          <a:graphicData uri="http://schemas.openxmlformats.org/drawingml/2006/table">
            <a:tbl>
              <a:tblPr firstRow="1" bandRow="1">
                <a:tableStyleId>{5C22544A-7EE6-4342-B048-85BDC9FD1C3A}</a:tableStyleId>
              </a:tblPr>
              <a:tblGrid>
                <a:gridCol w="2000845">
                  <a:extLst>
                    <a:ext uri="{9D8B030D-6E8A-4147-A177-3AD203B41FA5}">
                      <a16:colId xmlns:a16="http://schemas.microsoft.com/office/drawing/2014/main" val="1778144427"/>
                    </a:ext>
                  </a:extLst>
                </a:gridCol>
                <a:gridCol w="2000845">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à au moins un problème de santé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à au moins un problème de santé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5" name="Ellipse 4">
            <a:extLst>
              <a:ext uri="{FF2B5EF4-FFF2-40B4-BE49-F238E27FC236}">
                <a16:creationId xmlns:a16="http://schemas.microsoft.com/office/drawing/2014/main" id="{39B72F10-686B-9A88-3CFA-19DB24281A50}"/>
              </a:ext>
            </a:extLst>
          </p:cNvPr>
          <p:cNvSpPr/>
          <p:nvPr/>
        </p:nvSpPr>
        <p:spPr>
          <a:xfrm>
            <a:off x="3752209" y="6403766"/>
            <a:ext cx="144000" cy="141532"/>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6" name="Ellipse 5">
            <a:extLst>
              <a:ext uri="{FF2B5EF4-FFF2-40B4-BE49-F238E27FC236}">
                <a16:creationId xmlns:a16="http://schemas.microsoft.com/office/drawing/2014/main" id="{699C1FB1-265B-A7FB-5EDF-6B5EFB154505}"/>
              </a:ext>
            </a:extLst>
          </p:cNvPr>
          <p:cNvSpPr/>
          <p:nvPr/>
        </p:nvSpPr>
        <p:spPr>
          <a:xfrm>
            <a:off x="5684122" y="6403766"/>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graphicFrame>
        <p:nvGraphicFramePr>
          <p:cNvPr id="7" name="Tableau 6">
            <a:extLst>
              <a:ext uri="{FF2B5EF4-FFF2-40B4-BE49-F238E27FC236}">
                <a16:creationId xmlns:a16="http://schemas.microsoft.com/office/drawing/2014/main" id="{3FF626DA-3863-CAAB-A237-6E6A402C5FBA}"/>
              </a:ext>
            </a:extLst>
          </p:cNvPr>
          <p:cNvGraphicFramePr>
            <a:graphicFrameLocks noGrp="1"/>
          </p:cNvGraphicFramePr>
          <p:nvPr/>
        </p:nvGraphicFramePr>
        <p:xfrm>
          <a:off x="766288" y="6251272"/>
          <a:ext cx="2781710" cy="533400"/>
        </p:xfrm>
        <a:graphic>
          <a:graphicData uri="http://schemas.openxmlformats.org/drawingml/2006/table">
            <a:tbl>
              <a:tblPr firstRow="1" bandRow="1">
                <a:tableStyleId>{5C22544A-7EE6-4342-B048-85BDC9FD1C3A}</a:tableStyleId>
              </a:tblPr>
              <a:tblGrid>
                <a:gridCol w="1390855">
                  <a:extLst>
                    <a:ext uri="{9D8B030D-6E8A-4147-A177-3AD203B41FA5}">
                      <a16:colId xmlns:a16="http://schemas.microsoft.com/office/drawing/2014/main" val="1778144427"/>
                    </a:ext>
                  </a:extLst>
                </a:gridCol>
                <a:gridCol w="1390855">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0" name="Ellipse 9">
            <a:extLst>
              <a:ext uri="{FF2B5EF4-FFF2-40B4-BE49-F238E27FC236}">
                <a16:creationId xmlns:a16="http://schemas.microsoft.com/office/drawing/2014/main" id="{629BF4EB-D6EB-CF7A-F871-A95D874D2CD4}"/>
              </a:ext>
            </a:extLst>
          </p:cNvPr>
          <p:cNvSpPr/>
          <p:nvPr/>
        </p:nvSpPr>
        <p:spPr>
          <a:xfrm>
            <a:off x="731399" y="6403766"/>
            <a:ext cx="144000" cy="141532"/>
          </a:xfrm>
          <a:prstGeom prst="ellipse">
            <a:avLst/>
          </a:prstGeom>
          <a:noFill/>
          <a:ln w="19050">
            <a:solidFill>
              <a:srgbClr val="CAD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1" name="Ellipse 10">
            <a:extLst>
              <a:ext uri="{FF2B5EF4-FFF2-40B4-BE49-F238E27FC236}">
                <a16:creationId xmlns:a16="http://schemas.microsoft.com/office/drawing/2014/main" id="{C57EDEDD-6F24-6739-5A67-C0AF19F1D5E1}"/>
              </a:ext>
            </a:extLst>
          </p:cNvPr>
          <p:cNvSpPr/>
          <p:nvPr/>
        </p:nvSpPr>
        <p:spPr>
          <a:xfrm>
            <a:off x="2097639" y="6403766"/>
            <a:ext cx="144000" cy="141532"/>
          </a:xfrm>
          <a:prstGeom prst="ellipse">
            <a:avLst/>
          </a:prstGeom>
          <a:noFill/>
          <a:ln w="19050">
            <a:solidFill>
              <a:srgbClr val="FFC1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Tree>
    <p:extLst>
      <p:ext uri="{BB962C8B-B14F-4D97-AF65-F5344CB8AC3E}">
        <p14:creationId xmlns:p14="http://schemas.microsoft.com/office/powerpoint/2010/main" val="29254882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61162D6B-990F-44F9-970C-BB1486ACBB84}"/>
            </a:ext>
          </a:extLst>
        </p:cNvPr>
        <p:cNvGrpSpPr/>
        <p:nvPr/>
      </p:nvGrpSpPr>
      <p:grpSpPr>
        <a:xfrm>
          <a:off x="0" y="0"/>
          <a:ext cx="0" cy="0"/>
          <a:chOff x="0" y="0"/>
          <a:chExt cx="0" cy="0"/>
        </a:xfrm>
      </p:grpSpPr>
      <p:sp>
        <p:nvSpPr>
          <p:cNvPr id="13" name="Rectangle_6">
            <a:extLst>
              <a:ext uri="{FF2B5EF4-FFF2-40B4-BE49-F238E27FC236}">
                <a16:creationId xmlns:a16="http://schemas.microsoft.com/office/drawing/2014/main" id="{7EFB2524-266F-DFDD-7AF5-117272B56C58}"/>
              </a:ext>
            </a:extLst>
          </p:cNvPr>
          <p:cNvSpPr/>
          <p:nvPr/>
        </p:nvSpPr>
        <p:spPr>
          <a:xfrm>
            <a:off x="7946001" y="5479507"/>
            <a:ext cx="1131243" cy="321600"/>
          </a:xfrm>
          <a:prstGeom prst="rect">
            <a:avLst/>
          </a:prstGeom>
          <a:solidFill>
            <a:srgbClr val="DCE174"/>
          </a:solidFill>
          <a:ln>
            <a:solidFill>
              <a:srgbClr val="DCE1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GB" sz="2400" dirty="0">
              <a:solidFill>
                <a:prstClr val="white"/>
              </a:solidFill>
              <a:latin typeface="Calibri" panose="020F0502020204030204"/>
            </a:endParaRPr>
          </a:p>
        </p:txBody>
      </p:sp>
      <p:sp>
        <p:nvSpPr>
          <p:cNvPr id="34" name="Rectangle_2">
            <a:extLst>
              <a:ext uri="{FF2B5EF4-FFF2-40B4-BE49-F238E27FC236}">
                <a16:creationId xmlns:a16="http://schemas.microsoft.com/office/drawing/2014/main" id="{F7D46AF6-E069-F7EE-D004-718E448ADA6D}"/>
              </a:ext>
            </a:extLst>
          </p:cNvPr>
          <p:cNvSpPr/>
          <p:nvPr/>
        </p:nvSpPr>
        <p:spPr>
          <a:xfrm>
            <a:off x="6048206" y="2669897"/>
            <a:ext cx="3029039" cy="321600"/>
          </a:xfrm>
          <a:prstGeom prst="rect">
            <a:avLst/>
          </a:prstGeom>
          <a:solidFill>
            <a:srgbClr val="DCE174"/>
          </a:solidFill>
          <a:ln>
            <a:solidFill>
              <a:srgbClr val="DCE1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GB" sz="2400" dirty="0">
              <a:solidFill>
                <a:prstClr val="white"/>
              </a:solidFill>
              <a:latin typeface="Calibri" panose="020F0502020204030204"/>
            </a:endParaRPr>
          </a:p>
        </p:txBody>
      </p:sp>
      <p:sp>
        <p:nvSpPr>
          <p:cNvPr id="35" name="Rectangle_3">
            <a:extLst>
              <a:ext uri="{FF2B5EF4-FFF2-40B4-BE49-F238E27FC236}">
                <a16:creationId xmlns:a16="http://schemas.microsoft.com/office/drawing/2014/main" id="{C0A4260E-A58B-B877-E9C7-0F7CAF62023D}"/>
              </a:ext>
            </a:extLst>
          </p:cNvPr>
          <p:cNvSpPr/>
          <p:nvPr/>
        </p:nvSpPr>
        <p:spPr>
          <a:xfrm>
            <a:off x="6633335" y="3231819"/>
            <a:ext cx="2443909" cy="321600"/>
          </a:xfrm>
          <a:prstGeom prst="rect">
            <a:avLst/>
          </a:prstGeom>
          <a:solidFill>
            <a:srgbClr val="DCE174"/>
          </a:solidFill>
          <a:ln>
            <a:solidFill>
              <a:srgbClr val="DCE1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GB" sz="2400" dirty="0">
              <a:solidFill>
                <a:prstClr val="white"/>
              </a:solidFill>
              <a:latin typeface="Calibri" panose="020F0502020204030204"/>
            </a:endParaRPr>
          </a:p>
        </p:txBody>
      </p:sp>
      <p:sp>
        <p:nvSpPr>
          <p:cNvPr id="36" name="Rectangle_4">
            <a:extLst>
              <a:ext uri="{FF2B5EF4-FFF2-40B4-BE49-F238E27FC236}">
                <a16:creationId xmlns:a16="http://schemas.microsoft.com/office/drawing/2014/main" id="{A35A68D8-0FC1-1316-12F2-111D54272ECA}"/>
              </a:ext>
            </a:extLst>
          </p:cNvPr>
          <p:cNvSpPr/>
          <p:nvPr/>
        </p:nvSpPr>
        <p:spPr>
          <a:xfrm>
            <a:off x="4671331" y="3793741"/>
            <a:ext cx="1940800" cy="321600"/>
          </a:xfrm>
          <a:prstGeom prst="rect">
            <a:avLst/>
          </a:prstGeom>
          <a:solidFill>
            <a:srgbClr val="DCE174"/>
          </a:solidFill>
          <a:ln>
            <a:solidFill>
              <a:srgbClr val="DCE1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GB" sz="2400" dirty="0">
              <a:solidFill>
                <a:prstClr val="white"/>
              </a:solidFill>
              <a:latin typeface="Calibri" panose="020F0502020204030204"/>
            </a:endParaRPr>
          </a:p>
        </p:txBody>
      </p:sp>
      <p:sp>
        <p:nvSpPr>
          <p:cNvPr id="37" name="Rectangle_5">
            <a:extLst>
              <a:ext uri="{FF2B5EF4-FFF2-40B4-BE49-F238E27FC236}">
                <a16:creationId xmlns:a16="http://schemas.microsoft.com/office/drawing/2014/main" id="{01F73A4F-3DA0-2A2F-127C-A08DCE859D90}"/>
              </a:ext>
            </a:extLst>
          </p:cNvPr>
          <p:cNvSpPr/>
          <p:nvPr/>
        </p:nvSpPr>
        <p:spPr>
          <a:xfrm>
            <a:off x="7156174" y="4355664"/>
            <a:ext cx="1921071" cy="321600"/>
          </a:xfrm>
          <a:prstGeom prst="rect">
            <a:avLst/>
          </a:prstGeom>
          <a:solidFill>
            <a:srgbClr val="DCE174"/>
          </a:solidFill>
          <a:ln>
            <a:solidFill>
              <a:srgbClr val="DCE1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GB" sz="2400" dirty="0">
              <a:solidFill>
                <a:prstClr val="white"/>
              </a:solidFill>
              <a:latin typeface="Calibri" panose="020F0502020204030204"/>
            </a:endParaRPr>
          </a:p>
        </p:txBody>
      </p:sp>
      <p:sp>
        <p:nvSpPr>
          <p:cNvPr id="38" name="Rectangle_6">
            <a:extLst>
              <a:ext uri="{FF2B5EF4-FFF2-40B4-BE49-F238E27FC236}">
                <a16:creationId xmlns:a16="http://schemas.microsoft.com/office/drawing/2014/main" id="{A3DD8F15-38DF-B075-2BD1-53C0A358BFA7}"/>
              </a:ext>
            </a:extLst>
          </p:cNvPr>
          <p:cNvSpPr/>
          <p:nvPr/>
        </p:nvSpPr>
        <p:spPr>
          <a:xfrm>
            <a:off x="4671331" y="4917587"/>
            <a:ext cx="1424667" cy="321600"/>
          </a:xfrm>
          <a:prstGeom prst="rect">
            <a:avLst/>
          </a:prstGeom>
          <a:solidFill>
            <a:srgbClr val="DCE174"/>
          </a:solidFill>
          <a:ln>
            <a:solidFill>
              <a:srgbClr val="DCE1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GB" sz="2400" dirty="0">
              <a:solidFill>
                <a:prstClr val="white"/>
              </a:solidFill>
              <a:latin typeface="Calibri" panose="020F0502020204030204"/>
            </a:endParaRPr>
          </a:p>
        </p:txBody>
      </p:sp>
      <p:sp>
        <p:nvSpPr>
          <p:cNvPr id="33" name="Rectangle_1">
            <a:extLst>
              <a:ext uri="{FF2B5EF4-FFF2-40B4-BE49-F238E27FC236}">
                <a16:creationId xmlns:a16="http://schemas.microsoft.com/office/drawing/2014/main" id="{660D6B6A-FDC4-4AA0-6F1B-3D0127E0C847}"/>
              </a:ext>
            </a:extLst>
          </p:cNvPr>
          <p:cNvSpPr/>
          <p:nvPr/>
        </p:nvSpPr>
        <p:spPr>
          <a:xfrm>
            <a:off x="4671331" y="2107975"/>
            <a:ext cx="3253468" cy="321600"/>
          </a:xfrm>
          <a:prstGeom prst="rect">
            <a:avLst/>
          </a:prstGeom>
          <a:solidFill>
            <a:srgbClr val="DCE174"/>
          </a:solidFill>
          <a:ln>
            <a:solidFill>
              <a:srgbClr val="DCE1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GB" sz="2400" dirty="0">
              <a:solidFill>
                <a:prstClr val="white"/>
              </a:solidFill>
              <a:latin typeface="Calibri" panose="020F0502020204030204"/>
            </a:endParaRPr>
          </a:p>
        </p:txBody>
      </p:sp>
      <p:graphicFrame>
        <p:nvGraphicFramePr>
          <p:cNvPr id="8" name="Tableau 7">
            <a:extLst>
              <a:ext uri="{FF2B5EF4-FFF2-40B4-BE49-F238E27FC236}">
                <a16:creationId xmlns:a16="http://schemas.microsoft.com/office/drawing/2014/main" id="{E799719D-8524-B9D9-BD7B-804155F1B38D}"/>
              </a:ext>
            </a:extLst>
          </p:cNvPr>
          <p:cNvGraphicFramePr>
            <a:graphicFrameLocks noGrp="1"/>
          </p:cNvGraphicFramePr>
          <p:nvPr>
            <p:extLst>
              <p:ext uri="{D42A27DB-BD31-4B8C-83A1-F6EECF244321}">
                <p14:modId xmlns:p14="http://schemas.microsoft.com/office/powerpoint/2010/main" val="712708310"/>
              </p:ext>
            </p:extLst>
          </p:nvPr>
        </p:nvGraphicFramePr>
        <p:xfrm>
          <a:off x="1617255" y="5947214"/>
          <a:ext cx="8091035" cy="487680"/>
        </p:xfrm>
        <a:graphic>
          <a:graphicData uri="http://schemas.openxmlformats.org/drawingml/2006/table">
            <a:tbl>
              <a:tblPr firstRow="1" bandRow="1">
                <a:tableStyleId>{5C22544A-7EE6-4342-B048-85BDC9FD1C3A}</a:tableStyleId>
              </a:tblPr>
              <a:tblGrid>
                <a:gridCol w="1156407">
                  <a:extLst>
                    <a:ext uri="{9D8B030D-6E8A-4147-A177-3AD203B41FA5}">
                      <a16:colId xmlns:a16="http://schemas.microsoft.com/office/drawing/2014/main" val="1778144427"/>
                    </a:ext>
                  </a:extLst>
                </a:gridCol>
                <a:gridCol w="1777047">
                  <a:extLst>
                    <a:ext uri="{9D8B030D-6E8A-4147-A177-3AD203B41FA5}">
                      <a16:colId xmlns:a16="http://schemas.microsoft.com/office/drawing/2014/main" val="663113065"/>
                    </a:ext>
                  </a:extLst>
                </a:gridCol>
                <a:gridCol w="1413044">
                  <a:extLst>
                    <a:ext uri="{9D8B030D-6E8A-4147-A177-3AD203B41FA5}">
                      <a16:colId xmlns:a16="http://schemas.microsoft.com/office/drawing/2014/main" val="2108411334"/>
                    </a:ext>
                  </a:extLst>
                </a:gridCol>
                <a:gridCol w="1020387">
                  <a:extLst>
                    <a:ext uri="{9D8B030D-6E8A-4147-A177-3AD203B41FA5}">
                      <a16:colId xmlns:a16="http://schemas.microsoft.com/office/drawing/2014/main" val="2948631881"/>
                    </a:ext>
                  </a:extLst>
                </a:gridCol>
                <a:gridCol w="1805701">
                  <a:extLst>
                    <a:ext uri="{9D8B030D-6E8A-4147-A177-3AD203B41FA5}">
                      <a16:colId xmlns:a16="http://schemas.microsoft.com/office/drawing/2014/main" val="2026515034"/>
                    </a:ext>
                  </a:extLst>
                </a:gridCol>
                <a:gridCol w="918449">
                  <a:extLst>
                    <a:ext uri="{9D8B030D-6E8A-4147-A177-3AD203B41FA5}">
                      <a16:colId xmlns:a16="http://schemas.microsoft.com/office/drawing/2014/main" val="349229239"/>
                    </a:ext>
                  </a:extLst>
                </a:gridCol>
              </a:tblGrid>
              <a:tr h="432000">
                <a:tc>
                  <a:txBody>
                    <a:bodyPr/>
                    <a:lstStyle/>
                    <a:p>
                      <a:pPr algn="ctr" fontAlgn="ctr"/>
                      <a:r>
                        <a:rPr lang="fr-FR" sz="1200" b="0" i="0" u="none" strike="noStrike" cap="none" noProof="0">
                          <a:solidFill>
                            <a:srgbClr val="29193E"/>
                          </a:solidFill>
                          <a:latin typeface="Fira Sans SemiBold" panose="020B0604020202020204" pitchFamily="34" charset="0"/>
                          <a:ea typeface="+mn-ea"/>
                          <a:cs typeface="Calibri Light" panose="020F0302020204030204" pitchFamily="34" charset="0"/>
                          <a:sym typeface="Arial"/>
                        </a:rPr>
                        <a:t>Chaque jour</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200" b="0" i="0" u="none" strike="noStrike" cap="none" noProof="0" dirty="0">
                          <a:solidFill>
                            <a:srgbClr val="29193E"/>
                          </a:solidFill>
                          <a:latin typeface="Fira Sans SemiBold" panose="020B0604020202020204" pitchFamily="34" charset="0"/>
                          <a:ea typeface="+mn-ea"/>
                          <a:cs typeface="Calibri Light" panose="020F0302020204030204" pitchFamily="34" charset="0"/>
                          <a:sym typeface="Arial"/>
                        </a:rPr>
                        <a:t>Plusieurs fois par semaine</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i="0" u="none" strike="noStrike" cap="none" noProof="0">
                          <a:solidFill>
                            <a:srgbClr val="29193E"/>
                          </a:solidFill>
                          <a:latin typeface="Fira Sans SemiBold" panose="020B0604020202020204" pitchFamily="34" charset="0"/>
                          <a:ea typeface="+mn-ea"/>
                          <a:cs typeface="Calibri Light" panose="020F0302020204030204" pitchFamily="34" charset="0"/>
                          <a:sym typeface="Arial"/>
                        </a:rPr>
                        <a:t>Une fois par semaine</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i="0" u="none" strike="noStrike" cap="none" noProof="0">
                          <a:solidFill>
                            <a:srgbClr val="29193E"/>
                          </a:solidFill>
                          <a:latin typeface="Fira Sans SemiBold" panose="020B0604020202020204" pitchFamily="34" charset="0"/>
                          <a:ea typeface="+mn-ea"/>
                          <a:cs typeface="Calibri Light" panose="020F0302020204030204" pitchFamily="34" charset="0"/>
                          <a:sym typeface="Arial"/>
                        </a:rPr>
                        <a:t>Une fois par mois</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i="0" u="none" strike="noStrike" cap="none" noProof="0">
                          <a:solidFill>
                            <a:srgbClr val="29193E"/>
                          </a:solidFill>
                          <a:latin typeface="Fira Sans SemiBold" panose="020B0604020202020204" pitchFamily="34" charset="0"/>
                          <a:ea typeface="+mn-ea"/>
                          <a:cs typeface="Calibri Light" panose="020F0302020204030204" pitchFamily="34" charset="0"/>
                          <a:sym typeface="Arial"/>
                        </a:rPr>
                        <a:t>Moins d’une fois par mois</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i="0" u="none" strike="noStrike" cap="none" noProof="0" dirty="0">
                          <a:solidFill>
                            <a:srgbClr val="29193E"/>
                          </a:solidFill>
                          <a:latin typeface="Fira Sans SemiBold" panose="020B0604020202020204" pitchFamily="34" charset="0"/>
                          <a:ea typeface="+mn-ea"/>
                          <a:cs typeface="Calibri Light" panose="020F0302020204030204" pitchFamily="34" charset="0"/>
                          <a:sym typeface="Arial"/>
                        </a:rPr>
                        <a:t>Jamais</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15" name="Google Shape;115;p17">
            <a:extLst>
              <a:ext uri="{FF2B5EF4-FFF2-40B4-BE49-F238E27FC236}">
                <a16:creationId xmlns:a16="http://schemas.microsoft.com/office/drawing/2014/main" id="{DC77BEF5-E019-CED8-922F-D00FAC0C78D1}"/>
              </a:ext>
            </a:extLst>
          </p:cNvPr>
          <p:cNvSpPr txBox="1"/>
          <p:nvPr/>
        </p:nvSpPr>
        <p:spPr>
          <a:xfrm>
            <a:off x="720000" y="236903"/>
            <a:ext cx="10914381" cy="492400"/>
          </a:xfrm>
          <a:prstGeom prst="rect">
            <a:avLst/>
          </a:prstGeom>
          <a:noFill/>
          <a:ln>
            <a:noFill/>
          </a:ln>
        </p:spPr>
        <p:txBody>
          <a:bodyPr spcFirstLastPara="1" wrap="square" lIns="0" tIns="96000" rIns="0" bIns="96000" anchor="t" anchorCtr="0">
            <a:noAutofit/>
          </a:bodyPr>
          <a:lstStyle/>
          <a:p>
            <a:pPr defTabSz="1219170">
              <a:defRPr/>
            </a:pPr>
            <a:r>
              <a:rPr lang="fr-FR" sz="2133">
                <a:solidFill>
                  <a:srgbClr val="29193E"/>
                </a:solidFill>
                <a:latin typeface="Fira Sans ExtraBold"/>
              </a:rPr>
              <a:t>De nombreuses femmes n’adoptent pas de comportements visant à protéger leur microbiote vaginal, comme éviter les douches vaginales ou l’automédication.</a:t>
            </a:r>
          </a:p>
        </p:txBody>
      </p:sp>
      <p:sp>
        <p:nvSpPr>
          <p:cNvPr id="2" name="Google Shape;116;p17">
            <a:extLst>
              <a:ext uri="{FF2B5EF4-FFF2-40B4-BE49-F238E27FC236}">
                <a16:creationId xmlns:a16="http://schemas.microsoft.com/office/drawing/2014/main" id="{28B25280-79A0-36FC-068A-5C7FCE7F6EF7}"/>
              </a:ext>
            </a:extLst>
          </p:cNvPr>
          <p:cNvSpPr txBox="1"/>
          <p:nvPr/>
        </p:nvSpPr>
        <p:spPr>
          <a:xfrm>
            <a:off x="720000" y="1054773"/>
            <a:ext cx="10729200" cy="244800"/>
          </a:xfrm>
          <a:prstGeom prst="rect">
            <a:avLst/>
          </a:prstGeom>
          <a:noFill/>
          <a:ln>
            <a:noFill/>
          </a:ln>
        </p:spPr>
        <p:txBody>
          <a:bodyPr spcFirstLastPara="1" wrap="square" lIns="0" tIns="0" rIns="0" bIns="0" anchor="t" anchorCtr="0">
            <a:noAutofit/>
          </a:bodyPr>
          <a:lstStyle/>
          <a:p>
            <a:pPr defTabSz="1219170">
              <a:defRPr/>
            </a:pPr>
            <a:r>
              <a:rPr lang="fr-FR" sz="1333" i="1">
                <a:solidFill>
                  <a:srgbClr val="A59DAE"/>
                </a:solidFill>
                <a:latin typeface="Fira Sans"/>
                <a:ea typeface="Fira Sans"/>
                <a:cs typeface="Fira Sans"/>
                <a:sym typeface="Fira Sans"/>
              </a:rPr>
              <a:t>À quelle fréquence intégrez-vous les éléments suivants à votre quotidien ?</a:t>
            </a:r>
          </a:p>
          <a:p>
            <a:pPr defTabSz="1219170">
              <a:defRPr/>
            </a:pPr>
            <a:r>
              <a:rPr lang="fr-FR" sz="1333" i="1">
                <a:solidFill>
                  <a:srgbClr val="A59DAE"/>
                </a:solidFill>
                <a:latin typeface="Fira Sans"/>
                <a:ea typeface="Fira Sans"/>
                <a:cs typeface="Fira Sans"/>
                <a:sym typeface="Fira Sans"/>
              </a:rPr>
              <a:t>En ce qui concerne vos habitudes d’hygiène intime, lesquels des comportements suivants adoptez-vous ?</a:t>
            </a:r>
          </a:p>
          <a:p>
            <a:pPr defTabSz="1219170">
              <a:defRPr/>
            </a:pPr>
            <a:r>
              <a:rPr lang="fr-FR" sz="1333" i="1">
                <a:solidFill>
                  <a:srgbClr val="A59DAE"/>
                </a:solidFill>
                <a:latin typeface="Fira Sans"/>
                <a:ea typeface="Fira Sans"/>
                <a:cs typeface="Fira Sans"/>
                <a:sym typeface="Fira Sans"/>
              </a:rPr>
              <a:t>Base : Toutes les femmes (n = 3 872)</a:t>
            </a:r>
          </a:p>
          <a:p>
            <a:pPr defTabSz="1219170">
              <a:defRPr/>
            </a:pPr>
            <a:endParaRPr lang="en-GB" sz="1333" i="1" dirty="0">
              <a:solidFill>
                <a:srgbClr val="A59DAE"/>
              </a:solidFill>
              <a:latin typeface="Fira Sans"/>
              <a:ea typeface="Fira Sans"/>
              <a:cs typeface="Fira Sans"/>
              <a:sym typeface="Fira Sans"/>
            </a:endParaRPr>
          </a:p>
        </p:txBody>
      </p:sp>
      <p:sp>
        <p:nvSpPr>
          <p:cNvPr id="4" name="Ellipse 3">
            <a:extLst>
              <a:ext uri="{FF2B5EF4-FFF2-40B4-BE49-F238E27FC236}">
                <a16:creationId xmlns:a16="http://schemas.microsoft.com/office/drawing/2014/main" id="{CFE1B8D6-3A7A-86DD-45E6-9256F205EEDA}"/>
              </a:ext>
            </a:extLst>
          </p:cNvPr>
          <p:cNvSpPr/>
          <p:nvPr/>
        </p:nvSpPr>
        <p:spPr>
          <a:xfrm>
            <a:off x="1617255" y="6121274"/>
            <a:ext cx="144000" cy="141532"/>
          </a:xfrm>
          <a:prstGeom prst="ellipse">
            <a:avLst/>
          </a:prstGeom>
          <a:solidFill>
            <a:srgbClr val="B51A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5" name="Ellipse 4">
            <a:extLst>
              <a:ext uri="{FF2B5EF4-FFF2-40B4-BE49-F238E27FC236}">
                <a16:creationId xmlns:a16="http://schemas.microsoft.com/office/drawing/2014/main" id="{E28E17F6-E13E-BF95-98A8-4E0E9056AFEE}"/>
              </a:ext>
            </a:extLst>
          </p:cNvPr>
          <p:cNvSpPr/>
          <p:nvPr/>
        </p:nvSpPr>
        <p:spPr>
          <a:xfrm>
            <a:off x="2912367" y="6100114"/>
            <a:ext cx="144000" cy="141532"/>
          </a:xfrm>
          <a:prstGeom prst="ellipse">
            <a:avLst/>
          </a:prstGeom>
          <a:solidFill>
            <a:srgbClr val="D68C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6" name="Ellipse 5">
            <a:extLst>
              <a:ext uri="{FF2B5EF4-FFF2-40B4-BE49-F238E27FC236}">
                <a16:creationId xmlns:a16="http://schemas.microsoft.com/office/drawing/2014/main" id="{593E2005-59BE-BAF2-3865-1121AF455BC2}"/>
              </a:ext>
            </a:extLst>
          </p:cNvPr>
          <p:cNvSpPr/>
          <p:nvPr/>
        </p:nvSpPr>
        <p:spPr>
          <a:xfrm>
            <a:off x="8761140" y="6120288"/>
            <a:ext cx="144000" cy="141532"/>
          </a:xfrm>
          <a:prstGeom prst="ellipse">
            <a:avLst/>
          </a:prstGeom>
          <a:solidFill>
            <a:srgbClr val="3B2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pic>
        <p:nvPicPr>
          <p:cNvPr id="7" name="Graphique 6" descr="Globe terrestre : Europe et Afrique">
            <a:extLst>
              <a:ext uri="{FF2B5EF4-FFF2-40B4-BE49-F238E27FC236}">
                <a16:creationId xmlns:a16="http://schemas.microsoft.com/office/drawing/2014/main" id="{48FDF343-58F3-D627-40B5-17A701232C5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683" y="1003241"/>
            <a:ext cx="568443" cy="568443"/>
          </a:xfrm>
          <a:prstGeom prst="rect">
            <a:avLst/>
          </a:prstGeom>
        </p:spPr>
      </p:pic>
      <p:sp>
        <p:nvSpPr>
          <p:cNvPr id="10" name="Ellipse 9">
            <a:extLst>
              <a:ext uri="{FF2B5EF4-FFF2-40B4-BE49-F238E27FC236}">
                <a16:creationId xmlns:a16="http://schemas.microsoft.com/office/drawing/2014/main" id="{F16273FC-83E3-09BE-78E7-937B0CE6A065}"/>
              </a:ext>
            </a:extLst>
          </p:cNvPr>
          <p:cNvSpPr/>
          <p:nvPr/>
        </p:nvSpPr>
        <p:spPr>
          <a:xfrm>
            <a:off x="4612979" y="6120288"/>
            <a:ext cx="144000" cy="141532"/>
          </a:xfrm>
          <a:prstGeom prst="ellipse">
            <a:avLst/>
          </a:prstGeom>
          <a:solidFill>
            <a:srgbClr val="E7BB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2" name="Ellipse 11">
            <a:extLst>
              <a:ext uri="{FF2B5EF4-FFF2-40B4-BE49-F238E27FC236}">
                <a16:creationId xmlns:a16="http://schemas.microsoft.com/office/drawing/2014/main" id="{4294B3F4-134C-A4BB-7ADF-B880F8969C5E}"/>
              </a:ext>
            </a:extLst>
          </p:cNvPr>
          <p:cNvSpPr/>
          <p:nvPr/>
        </p:nvSpPr>
        <p:spPr>
          <a:xfrm>
            <a:off x="5976206" y="6120288"/>
            <a:ext cx="144000" cy="141532"/>
          </a:xfrm>
          <a:prstGeom prst="ellipse">
            <a:avLst/>
          </a:prstGeom>
          <a:solidFill>
            <a:srgbClr val="B6AC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5" name="Ellipse 14">
            <a:extLst>
              <a:ext uri="{FF2B5EF4-FFF2-40B4-BE49-F238E27FC236}">
                <a16:creationId xmlns:a16="http://schemas.microsoft.com/office/drawing/2014/main" id="{CBEDF697-C40E-C4FD-6626-E8A48FEF093C}"/>
              </a:ext>
            </a:extLst>
          </p:cNvPr>
          <p:cNvSpPr/>
          <p:nvPr/>
        </p:nvSpPr>
        <p:spPr>
          <a:xfrm>
            <a:off x="6979668" y="6100114"/>
            <a:ext cx="144000" cy="141532"/>
          </a:xfrm>
          <a:prstGeom prst="ellipse">
            <a:avLst/>
          </a:prstGeom>
          <a:solidFill>
            <a:srgbClr val="7F6F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graphicFrame>
        <p:nvGraphicFramePr>
          <p:cNvPr id="40" name="Tableau 16">
            <a:extLst>
              <a:ext uri="{FF2B5EF4-FFF2-40B4-BE49-F238E27FC236}">
                <a16:creationId xmlns:a16="http://schemas.microsoft.com/office/drawing/2014/main" id="{EE98C63B-3DEE-8C6E-4553-E3F0F5B4371C}"/>
              </a:ext>
            </a:extLst>
          </p:cNvPr>
          <p:cNvGraphicFramePr>
            <a:graphicFrameLocks noGrp="1"/>
          </p:cNvGraphicFramePr>
          <p:nvPr>
            <p:extLst>
              <p:ext uri="{D42A27DB-BD31-4B8C-83A1-F6EECF244321}">
                <p14:modId xmlns:p14="http://schemas.microsoft.com/office/powerpoint/2010/main" val="3419422038"/>
              </p:ext>
            </p:extLst>
          </p:nvPr>
        </p:nvGraphicFramePr>
        <p:xfrm>
          <a:off x="9464408" y="1477658"/>
          <a:ext cx="1276385" cy="4493209"/>
        </p:xfrm>
        <a:graphic>
          <a:graphicData uri="http://schemas.openxmlformats.org/drawingml/2006/table">
            <a:tbl>
              <a:tblPr firstRow="1" bandRow="1">
                <a:tableStyleId>{2D5ABB26-0587-4C30-8999-92F81FD0307C}</a:tableStyleId>
              </a:tblPr>
              <a:tblGrid>
                <a:gridCol w="1276385">
                  <a:extLst>
                    <a:ext uri="{9D8B030D-6E8A-4147-A177-3AD203B41FA5}">
                      <a16:colId xmlns:a16="http://schemas.microsoft.com/office/drawing/2014/main" val="2695830627"/>
                    </a:ext>
                  </a:extLst>
                </a:gridCol>
              </a:tblGrid>
              <a:tr h="493324">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fr-FR" sz="1100" b="1" i="0" u="none" strike="noStrike" cap="none" normalizeH="0" baseline="0" noProof="0" dirty="0">
                          <a:ln>
                            <a:noFill/>
                          </a:ln>
                          <a:solidFill>
                            <a:srgbClr val="29193E"/>
                          </a:solidFill>
                          <a:effectLst/>
                          <a:uLnTx/>
                          <a:uFillTx/>
                          <a:latin typeface="Fira Sans"/>
                          <a:ea typeface="+mn-ea"/>
                          <a:cs typeface="Calibri Light" panose="020F0302020204030204" pitchFamily="34" charset="0"/>
                          <a:sym typeface="Arial"/>
                        </a:rPr>
                        <a:t>Comportements favorables au microbiote %</a:t>
                      </a:r>
                    </a:p>
                  </a:txBody>
                  <a:tcPr marL="12700" marR="12700" marT="12700" marB="0" anchor="ctr">
                    <a:lnL>
                      <a:noFill/>
                    </a:lnL>
                    <a:lnR w="12700" cap="flat" cmpd="sng" algn="ctr">
                      <a:noFill/>
                      <a:prstDash val="sysDot"/>
                      <a:round/>
                      <a:headEnd type="none" w="med" len="med"/>
                      <a:tailEnd type="none" w="med" len="med"/>
                    </a:lnR>
                    <a:lnT>
                      <a:noFill/>
                    </a:lnT>
                    <a:lnB>
                      <a:noFill/>
                    </a:lnB>
                    <a:lnTlToBr w="12700" cmpd="sng">
                      <a:noFill/>
                      <a:prstDash val="solid"/>
                    </a:lnTlToBr>
                    <a:lnBlToTr w="12700" cmpd="sng">
                      <a:noFill/>
                      <a:prstDash val="solid"/>
                    </a:lnBlToTr>
                    <a:solidFill>
                      <a:srgbClr val="DCE174"/>
                    </a:solidFill>
                  </a:tcPr>
                </a:tc>
                <a:extLst>
                  <a:ext uri="{0D108BD9-81ED-4DB2-BD59-A6C34878D82A}">
                    <a16:rowId xmlns:a16="http://schemas.microsoft.com/office/drawing/2014/main" val="1967141602"/>
                  </a:ext>
                </a:extLst>
              </a:tr>
              <a:tr h="568227">
                <a:tc>
                  <a:txBody>
                    <a:bodyPr/>
                    <a:lstStyle/>
                    <a:p>
                      <a:pPr marL="0" algn="ctr" defTabSz="914400" rtl="0" eaLnBrk="1" fontAlgn="ctr" latinLnBrk="0" hangingPunct="1"/>
                      <a:r>
                        <a:rPr lang="fr-FR" sz="1500" b="1" i="0" u="none" strike="noStrike" cap="none" noProof="0">
                          <a:solidFill>
                            <a:srgbClr val="29193E"/>
                          </a:solidFill>
                          <a:effectLst/>
                          <a:latin typeface="Fira Sans" panose="020B0503050000020004" pitchFamily="34" charset="0"/>
                          <a:ea typeface="+mn-ea"/>
                          <a:cs typeface="Calibri" panose="020F0502020204030204" pitchFamily="34" charset="0"/>
                          <a:sym typeface="Arial"/>
                        </a:rPr>
                        <a:t>74</a:t>
                      </a:r>
                    </a:p>
                  </a:txBody>
                  <a:tcPr marL="12700" marR="12700" marT="12700" marB="0" anchor="ctr">
                    <a:lnL>
                      <a:noFill/>
                    </a:lnL>
                    <a:lnR w="12700" cap="flat" cmpd="sng" algn="ctr">
                      <a:noFill/>
                      <a:prstDash val="sysDot"/>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55049241"/>
                  </a:ext>
                </a:extLst>
              </a:tr>
              <a:tr h="568227">
                <a:tc>
                  <a:txBody>
                    <a:bodyPr/>
                    <a:lstStyle/>
                    <a:p>
                      <a:pPr algn="ctr" fontAlgn="ctr"/>
                      <a:r>
                        <a:rPr lang="fr-FR" sz="1500" b="1" i="0" u="none" strike="noStrike" cap="none" noProof="0">
                          <a:solidFill>
                            <a:srgbClr val="29193E"/>
                          </a:solidFill>
                          <a:effectLst/>
                          <a:latin typeface="Fira Sans" panose="020B0503050000020004" pitchFamily="34" charset="0"/>
                          <a:ea typeface="+mn-ea"/>
                          <a:cs typeface="Calibri" panose="020F0502020204030204" pitchFamily="34" charset="0"/>
                          <a:sym typeface="Arial"/>
                        </a:rPr>
                        <a:t>69</a:t>
                      </a:r>
                    </a:p>
                  </a:txBody>
                  <a:tcPr marL="10160" marR="10160" marT="10160" marB="0" anchor="ctr">
                    <a:lnL>
                      <a:noFill/>
                    </a:lnL>
                    <a:lnR w="12700" cap="flat" cmpd="sng" algn="ctr">
                      <a:noFill/>
                      <a:prstDash val="sysDot"/>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74920916"/>
                  </a:ext>
                </a:extLst>
              </a:tr>
              <a:tr h="568227">
                <a:tc>
                  <a:txBody>
                    <a:bodyPr/>
                    <a:lstStyle/>
                    <a:p>
                      <a:pPr algn="ctr" fontAlgn="ctr"/>
                      <a:r>
                        <a:rPr kumimoji="0" lang="fr-FR" sz="1500" b="1" i="0" u="none" strike="noStrike" cap="none" normalizeH="0" baseline="0" noProof="0">
                          <a:ln>
                            <a:noFill/>
                          </a:ln>
                          <a:solidFill>
                            <a:srgbClr val="29193E"/>
                          </a:solidFill>
                          <a:effectLst/>
                          <a:uLnTx/>
                          <a:uFillTx/>
                          <a:latin typeface="Fira Sans" panose="020B0503050000020004" pitchFamily="34" charset="0"/>
                          <a:ea typeface="+mn-ea"/>
                          <a:cs typeface="Calibri" panose="020F0502020204030204" pitchFamily="34" charset="0"/>
                          <a:sym typeface="Arial"/>
                        </a:rPr>
                        <a:t>56</a:t>
                      </a:r>
                    </a:p>
                  </a:txBody>
                  <a:tcPr marL="10160" marR="10160" marT="10160" marB="0" anchor="ctr">
                    <a:lnL>
                      <a:noFill/>
                    </a:lnL>
                    <a:lnR w="12700" cap="flat" cmpd="sng" algn="ctr">
                      <a:noFill/>
                      <a:prstDash val="sysDot"/>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2727223"/>
                  </a:ext>
                </a:extLst>
              </a:tr>
              <a:tr h="568227">
                <a:tc>
                  <a:txBody>
                    <a:bodyPr/>
                    <a:lstStyle/>
                    <a:p>
                      <a:pPr algn="ctr" fontAlgn="ctr"/>
                      <a:r>
                        <a:rPr kumimoji="0" lang="fr-FR" sz="1500" b="1" i="0" u="none" strike="noStrike" cap="none" normalizeH="0" baseline="0" noProof="0">
                          <a:ln>
                            <a:noFill/>
                          </a:ln>
                          <a:solidFill>
                            <a:srgbClr val="29193E"/>
                          </a:solidFill>
                          <a:effectLst/>
                          <a:uLnTx/>
                          <a:uFillTx/>
                          <a:latin typeface="Fira Sans" panose="020B0503050000020004" pitchFamily="34" charset="0"/>
                          <a:ea typeface="+mn-ea"/>
                          <a:cs typeface="Calibri" panose="020F0502020204030204" pitchFamily="34" charset="0"/>
                          <a:sym typeface="Arial"/>
                        </a:rPr>
                        <a:t>44</a:t>
                      </a:r>
                    </a:p>
                  </a:txBody>
                  <a:tcPr marL="10160" marR="10160" marT="10160" marB="0" anchor="ctr">
                    <a:lnL>
                      <a:noFill/>
                    </a:lnL>
                    <a:lnR w="12700" cap="flat" cmpd="sng" algn="ctr">
                      <a:noFill/>
                      <a:prstDash val="sysDot"/>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30340148"/>
                  </a:ext>
                </a:extLst>
              </a:tr>
              <a:tr h="568227">
                <a:tc>
                  <a:txBody>
                    <a:bodyPr/>
                    <a:lstStyle/>
                    <a:p>
                      <a:pPr algn="ctr" fontAlgn="ctr"/>
                      <a:r>
                        <a:rPr kumimoji="0" lang="fr-FR" sz="1500" b="1" i="0" u="none" strike="noStrike" cap="none" normalizeH="0" baseline="0" noProof="0">
                          <a:ln>
                            <a:noFill/>
                          </a:ln>
                          <a:solidFill>
                            <a:srgbClr val="29193E"/>
                          </a:solidFill>
                          <a:effectLst/>
                          <a:uLnTx/>
                          <a:uFillTx/>
                          <a:latin typeface="Fira Sans" panose="020B0503050000020004" pitchFamily="34" charset="0"/>
                          <a:ea typeface="+mn-ea"/>
                          <a:cs typeface="Calibri" panose="020F0502020204030204" pitchFamily="34" charset="0"/>
                          <a:sym typeface="Arial"/>
                        </a:rPr>
                        <a:t>44</a:t>
                      </a:r>
                    </a:p>
                  </a:txBody>
                  <a:tcPr marL="10160" marR="10160" marT="10160" marB="0" anchor="ctr">
                    <a:lnL>
                      <a:noFill/>
                    </a:lnL>
                    <a:lnR w="12700" cap="flat" cmpd="sng" algn="ctr">
                      <a:noFill/>
                      <a:prstDash val="sysDot"/>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00195283"/>
                  </a:ext>
                </a:extLst>
              </a:tr>
              <a:tr h="568227">
                <a:tc>
                  <a:txBody>
                    <a:bodyPr/>
                    <a:lstStyle/>
                    <a:p>
                      <a:pPr algn="ctr" fontAlgn="ctr"/>
                      <a:r>
                        <a:rPr kumimoji="0" lang="fr-FR" sz="1500" b="1" i="0" u="none" strike="noStrike" cap="none" normalizeH="0" baseline="0" noProof="0">
                          <a:ln>
                            <a:noFill/>
                          </a:ln>
                          <a:solidFill>
                            <a:srgbClr val="29193E"/>
                          </a:solidFill>
                          <a:effectLst/>
                          <a:uLnTx/>
                          <a:uFillTx/>
                          <a:latin typeface="Fira Sans" panose="020B0503050000020004" pitchFamily="34" charset="0"/>
                          <a:ea typeface="+mn-ea"/>
                          <a:cs typeface="Calibri" panose="020F0502020204030204" pitchFamily="34" charset="0"/>
                          <a:sym typeface="Arial"/>
                        </a:rPr>
                        <a:t>32</a:t>
                      </a:r>
                    </a:p>
                  </a:txBody>
                  <a:tcPr marL="10160" marR="10160" marT="10160" marB="0" anchor="ctr">
                    <a:lnL>
                      <a:noFill/>
                    </a:lnL>
                    <a:lnR w="12700" cap="flat" cmpd="sng" algn="ctr">
                      <a:noFill/>
                      <a:prstDash val="sysDot"/>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63580592"/>
                  </a:ext>
                </a:extLst>
              </a:tr>
              <a:tr h="568227">
                <a:tc>
                  <a:txBody>
                    <a:bodyPr/>
                    <a:lstStyle/>
                    <a:p>
                      <a:pPr algn="ctr" fontAlgn="ctr"/>
                      <a:r>
                        <a:rPr kumimoji="0" lang="fr-FR" sz="1500" b="1" i="0" u="none" strike="noStrike" cap="none" normalizeH="0" baseline="0" noProof="0" dirty="0">
                          <a:ln>
                            <a:noFill/>
                          </a:ln>
                          <a:solidFill>
                            <a:srgbClr val="29193E"/>
                          </a:solidFill>
                          <a:effectLst/>
                          <a:uLnTx/>
                          <a:uFillTx/>
                          <a:latin typeface="Fira Sans" panose="020B0503050000020004" pitchFamily="34" charset="0"/>
                          <a:ea typeface="+mn-ea"/>
                          <a:cs typeface="Calibri" panose="020F0502020204030204" pitchFamily="34" charset="0"/>
                          <a:sym typeface="Arial"/>
                        </a:rPr>
                        <a:t>25</a:t>
                      </a:r>
                    </a:p>
                  </a:txBody>
                  <a:tcPr marL="10160" marR="10160" marT="10160" marB="0" anchor="ctr">
                    <a:lnL>
                      <a:noFill/>
                    </a:lnL>
                    <a:lnR w="12700" cap="flat" cmpd="sng" algn="ctr">
                      <a:noFill/>
                      <a:prstDash val="sysDot"/>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72257274"/>
                  </a:ext>
                </a:extLst>
              </a:tr>
            </a:tbl>
          </a:graphicData>
        </a:graphic>
      </p:graphicFrame>
      <p:graphicFrame>
        <p:nvGraphicFramePr>
          <p:cNvPr id="11" name="Graphique 10">
            <a:extLst>
              <a:ext uri="{FF2B5EF4-FFF2-40B4-BE49-F238E27FC236}">
                <a16:creationId xmlns:a16="http://schemas.microsoft.com/office/drawing/2014/main" id="{9819A3F0-1961-4922-28C5-415BE9372607}"/>
              </a:ext>
            </a:extLst>
          </p:cNvPr>
          <p:cNvGraphicFramePr/>
          <p:nvPr/>
        </p:nvGraphicFramePr>
        <p:xfrm>
          <a:off x="2250127" y="1967278"/>
          <a:ext cx="6825293" cy="413283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Tableau 13">
            <a:extLst>
              <a:ext uri="{FF2B5EF4-FFF2-40B4-BE49-F238E27FC236}">
                <a16:creationId xmlns:a16="http://schemas.microsoft.com/office/drawing/2014/main" id="{EC9DBA80-5541-8CC4-5743-3797D95DA598}"/>
              </a:ext>
            </a:extLst>
          </p:cNvPr>
          <p:cNvGraphicFramePr>
            <a:graphicFrameLocks noGrp="1"/>
          </p:cNvGraphicFramePr>
          <p:nvPr/>
        </p:nvGraphicFramePr>
        <p:xfrm>
          <a:off x="160422" y="1967278"/>
          <a:ext cx="4452557" cy="3981908"/>
        </p:xfrm>
        <a:graphic>
          <a:graphicData uri="http://schemas.openxmlformats.org/drawingml/2006/table">
            <a:tbl>
              <a:tblPr>
                <a:tableStyleId>{5C22544A-7EE6-4342-B048-85BDC9FD1C3A}</a:tableStyleId>
              </a:tblPr>
              <a:tblGrid>
                <a:gridCol w="4452557">
                  <a:extLst>
                    <a:ext uri="{9D8B030D-6E8A-4147-A177-3AD203B41FA5}">
                      <a16:colId xmlns:a16="http://schemas.microsoft.com/office/drawing/2014/main" val="3347426777"/>
                    </a:ext>
                  </a:extLst>
                </a:gridCol>
              </a:tblGrid>
              <a:tr h="568844">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Porter des sous-vêtements en coton</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4844173"/>
                  </a:ext>
                </a:extLst>
              </a:tr>
              <a:tr h="568844">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Utiliser un déodorant ou un spray d’hygiène spécialement conçu pour vos parties intimes </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27633647"/>
                  </a:ext>
                </a:extLst>
              </a:tr>
              <a:tr h="568844">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Prendre des douches vaginales </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568844">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Utiliser une solution nettoyante sans savon pour vos parties intimes</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84219406"/>
                  </a:ext>
                </a:extLst>
              </a:tr>
              <a:tr h="568844">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Favoriser l’automédication plutôt que de consulter un professionnel de santé en cas d’irritation, de démangeaisons ou de sensations de brûlure au niveau des parties intimes</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3030941"/>
                  </a:ext>
                </a:extLst>
              </a:tr>
              <a:tr h="568844">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fr-FR" sz="1200" b="0" i="0" u="none" strike="noStrike" cap="none" normalizeH="0" baseline="0" noProof="0">
                          <a:ln>
                            <a:noFill/>
                          </a:ln>
                          <a:solidFill>
                            <a:srgbClr val="29193E"/>
                          </a:solidFill>
                          <a:effectLst/>
                          <a:uLnTx/>
                          <a:uFillTx/>
                          <a:latin typeface="Fira Sans" panose="020B0503050000020004" pitchFamily="34" charset="0"/>
                          <a:ea typeface="+mn-ea"/>
                          <a:cs typeface="+mn-cs"/>
                        </a:rPr>
                        <a:t>Dormir sans sous-vêtements</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34592722"/>
                  </a:ext>
                </a:extLst>
              </a:tr>
              <a:tr h="568844">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fr-FR" sz="1200" b="0" i="0" u="none" strike="noStrike" cap="none" normalizeH="0" baseline="0" noProof="0" dirty="0">
                          <a:ln>
                            <a:noFill/>
                          </a:ln>
                          <a:solidFill>
                            <a:srgbClr val="29193E"/>
                          </a:solidFill>
                          <a:effectLst/>
                          <a:uLnTx/>
                          <a:uFillTx/>
                          <a:latin typeface="Fira Sans" panose="020B0503050000020004" pitchFamily="34" charset="0"/>
                          <a:ea typeface="+mn-ea"/>
                          <a:cs typeface="+mn-cs"/>
                        </a:rPr>
                        <a:t>Se laver au moins deux fois par jour</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57890669"/>
                  </a:ext>
                </a:extLst>
              </a:tr>
            </a:tbl>
          </a:graphicData>
        </a:graphic>
      </p:graphicFrame>
    </p:spTree>
    <p:extLst>
      <p:ext uri="{BB962C8B-B14F-4D97-AF65-F5344CB8AC3E}">
        <p14:creationId xmlns:p14="http://schemas.microsoft.com/office/powerpoint/2010/main" val="31737515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8835B5A3-60F7-12A7-B7F2-A3D74222DE9D}"/>
            </a:ext>
          </a:extLst>
        </p:cNvPr>
        <p:cNvGrpSpPr/>
        <p:nvPr/>
      </p:nvGrpSpPr>
      <p:grpSpPr>
        <a:xfrm>
          <a:off x="0" y="0"/>
          <a:ext cx="0" cy="0"/>
          <a:chOff x="0" y="0"/>
          <a:chExt cx="0" cy="0"/>
        </a:xfrm>
      </p:grpSpPr>
      <p:sp>
        <p:nvSpPr>
          <p:cNvPr id="115" name="Google Shape;115;p17">
            <a:extLst>
              <a:ext uri="{FF2B5EF4-FFF2-40B4-BE49-F238E27FC236}">
                <a16:creationId xmlns:a16="http://schemas.microsoft.com/office/drawing/2014/main" id="{F649EC43-D292-C702-7559-545A98AFBE66}"/>
              </a:ext>
            </a:extLst>
          </p:cNvPr>
          <p:cNvSpPr txBox="1"/>
          <p:nvPr/>
        </p:nvSpPr>
        <p:spPr>
          <a:xfrm>
            <a:off x="731400" y="582245"/>
            <a:ext cx="10729200" cy="492400"/>
          </a:xfrm>
          <a:prstGeom prst="rect">
            <a:avLst/>
          </a:prstGeom>
          <a:noFill/>
          <a:ln>
            <a:noFill/>
          </a:ln>
        </p:spPr>
        <p:txBody>
          <a:bodyPr spcFirstLastPara="1" wrap="square" lIns="0" tIns="96000" rIns="0" bIns="96000" anchor="t" anchorCtr="0">
            <a:noAutofit/>
          </a:bodyPr>
          <a:lstStyle/>
          <a:p>
            <a:pPr defTabSz="1219170">
              <a:defRPr/>
            </a:pPr>
            <a:r>
              <a:rPr lang="fr-FR" sz="1600" dirty="0">
                <a:solidFill>
                  <a:srgbClr val="29193E"/>
                </a:solidFill>
                <a:latin typeface="Fira Sans ExtraBold"/>
                <a:ea typeface="Fira Sans ExtraBold"/>
                <a:cs typeface="Fira Sans ExtraBold"/>
                <a:sym typeface="Fira Sans ExtraBold"/>
              </a:rPr>
              <a:t>Une grande diversité de comportements liés à la vie intime et à l’hygiène est observée d’un pays à l’autre.</a:t>
            </a:r>
          </a:p>
        </p:txBody>
      </p:sp>
      <p:graphicFrame>
        <p:nvGraphicFramePr>
          <p:cNvPr id="4" name="Tableau 3">
            <a:extLst>
              <a:ext uri="{FF2B5EF4-FFF2-40B4-BE49-F238E27FC236}">
                <a16:creationId xmlns:a16="http://schemas.microsoft.com/office/drawing/2014/main" id="{6C56F99E-F1C0-2FB9-0F61-DB462DE85839}"/>
              </a:ext>
            </a:extLst>
          </p:cNvPr>
          <p:cNvGraphicFramePr>
            <a:graphicFrameLocks noGrp="1"/>
          </p:cNvGraphicFramePr>
          <p:nvPr>
            <p:extLst>
              <p:ext uri="{D42A27DB-BD31-4B8C-83A1-F6EECF244321}">
                <p14:modId xmlns:p14="http://schemas.microsoft.com/office/powerpoint/2010/main" val="1535996675"/>
              </p:ext>
            </p:extLst>
          </p:nvPr>
        </p:nvGraphicFramePr>
        <p:xfrm>
          <a:off x="128169" y="2074631"/>
          <a:ext cx="12063827" cy="3991540"/>
        </p:xfrm>
        <a:graphic>
          <a:graphicData uri="http://schemas.openxmlformats.org/drawingml/2006/table">
            <a:tbl>
              <a:tblPr>
                <a:tableStyleId>{5C22544A-7EE6-4342-B048-85BDC9FD1C3A}</a:tableStyleId>
              </a:tblPr>
              <a:tblGrid>
                <a:gridCol w="2140111">
                  <a:extLst>
                    <a:ext uri="{9D8B030D-6E8A-4147-A177-3AD203B41FA5}">
                      <a16:colId xmlns:a16="http://schemas.microsoft.com/office/drawing/2014/main" val="3347426777"/>
                    </a:ext>
                  </a:extLst>
                </a:gridCol>
                <a:gridCol w="661581">
                  <a:extLst>
                    <a:ext uri="{9D8B030D-6E8A-4147-A177-3AD203B41FA5}">
                      <a16:colId xmlns:a16="http://schemas.microsoft.com/office/drawing/2014/main" val="875671890"/>
                    </a:ext>
                  </a:extLst>
                </a:gridCol>
                <a:gridCol w="529265">
                  <a:extLst>
                    <a:ext uri="{9D8B030D-6E8A-4147-A177-3AD203B41FA5}">
                      <a16:colId xmlns:a16="http://schemas.microsoft.com/office/drawing/2014/main" val="1231598532"/>
                    </a:ext>
                  </a:extLst>
                </a:gridCol>
                <a:gridCol w="793897">
                  <a:extLst>
                    <a:ext uri="{9D8B030D-6E8A-4147-A177-3AD203B41FA5}">
                      <a16:colId xmlns:a16="http://schemas.microsoft.com/office/drawing/2014/main" val="3116134758"/>
                    </a:ext>
                  </a:extLst>
                </a:gridCol>
                <a:gridCol w="559981">
                  <a:extLst>
                    <a:ext uri="{9D8B030D-6E8A-4147-A177-3AD203B41FA5}">
                      <a16:colId xmlns:a16="http://schemas.microsoft.com/office/drawing/2014/main" val="2796678513"/>
                    </a:ext>
                  </a:extLst>
                </a:gridCol>
                <a:gridCol w="687573">
                  <a:extLst>
                    <a:ext uri="{9D8B030D-6E8A-4147-A177-3AD203B41FA5}">
                      <a16:colId xmlns:a16="http://schemas.microsoft.com/office/drawing/2014/main" val="222229179"/>
                    </a:ext>
                  </a:extLst>
                </a:gridCol>
                <a:gridCol w="737189">
                  <a:extLst>
                    <a:ext uri="{9D8B030D-6E8A-4147-A177-3AD203B41FA5}">
                      <a16:colId xmlns:a16="http://schemas.microsoft.com/office/drawing/2014/main" val="1582769549"/>
                    </a:ext>
                  </a:extLst>
                </a:gridCol>
                <a:gridCol w="661581">
                  <a:extLst>
                    <a:ext uri="{9D8B030D-6E8A-4147-A177-3AD203B41FA5}">
                      <a16:colId xmlns:a16="http://schemas.microsoft.com/office/drawing/2014/main" val="2751089908"/>
                    </a:ext>
                  </a:extLst>
                </a:gridCol>
                <a:gridCol w="791536">
                  <a:extLst>
                    <a:ext uri="{9D8B030D-6E8A-4147-A177-3AD203B41FA5}">
                      <a16:colId xmlns:a16="http://schemas.microsoft.com/office/drawing/2014/main" val="1604106643"/>
                    </a:ext>
                  </a:extLst>
                </a:gridCol>
                <a:gridCol w="446567">
                  <a:extLst>
                    <a:ext uri="{9D8B030D-6E8A-4147-A177-3AD203B41FA5}">
                      <a16:colId xmlns:a16="http://schemas.microsoft.com/office/drawing/2014/main" val="2484826479"/>
                    </a:ext>
                  </a:extLst>
                </a:gridCol>
                <a:gridCol w="746641">
                  <a:extLst>
                    <a:ext uri="{9D8B030D-6E8A-4147-A177-3AD203B41FA5}">
                      <a16:colId xmlns:a16="http://schemas.microsoft.com/office/drawing/2014/main" val="2796934304"/>
                    </a:ext>
                  </a:extLst>
                </a:gridCol>
                <a:gridCol w="661581">
                  <a:extLst>
                    <a:ext uri="{9D8B030D-6E8A-4147-A177-3AD203B41FA5}">
                      <a16:colId xmlns:a16="http://schemas.microsoft.com/office/drawing/2014/main" val="197904629"/>
                    </a:ext>
                  </a:extLst>
                </a:gridCol>
                <a:gridCol w="661581">
                  <a:extLst>
                    <a:ext uri="{9D8B030D-6E8A-4147-A177-3AD203B41FA5}">
                      <a16:colId xmlns:a16="http://schemas.microsoft.com/office/drawing/2014/main" val="403244804"/>
                    </a:ext>
                  </a:extLst>
                </a:gridCol>
                <a:gridCol w="661581">
                  <a:extLst>
                    <a:ext uri="{9D8B030D-6E8A-4147-A177-3AD203B41FA5}">
                      <a16:colId xmlns:a16="http://schemas.microsoft.com/office/drawing/2014/main" val="1775959399"/>
                    </a:ext>
                  </a:extLst>
                </a:gridCol>
                <a:gridCol w="578885">
                  <a:extLst>
                    <a:ext uri="{9D8B030D-6E8A-4147-A177-3AD203B41FA5}">
                      <a16:colId xmlns:a16="http://schemas.microsoft.com/office/drawing/2014/main" val="3449812934"/>
                    </a:ext>
                  </a:extLst>
                </a:gridCol>
                <a:gridCol w="744277">
                  <a:extLst>
                    <a:ext uri="{9D8B030D-6E8A-4147-A177-3AD203B41FA5}">
                      <a16:colId xmlns:a16="http://schemas.microsoft.com/office/drawing/2014/main" val="2459884081"/>
                    </a:ext>
                  </a:extLst>
                </a:gridCol>
              </a:tblGrid>
              <a:tr h="365760">
                <a:tc>
                  <a:txBody>
                    <a:bodyPr/>
                    <a:lstStyle/>
                    <a:p>
                      <a:pPr algn="l" rtl="0" fontAlgn="ctr"/>
                      <a:endParaRPr lang="en-GB" sz="1400" u="none" strike="noStrike" kern="1200" noProof="0" dirty="0">
                        <a:solidFill>
                          <a:srgbClr val="002060"/>
                        </a:solidFill>
                        <a:effectLst/>
                        <a:latin typeface="Fira Sans" panose="020B0503050000020004" pitchFamily="34" charset="0"/>
                        <a:ea typeface="+mn-ea"/>
                        <a:cs typeface="Calibri Light" panose="020F0302020204030204" pitchFamily="34" charset="0"/>
                      </a:endParaRP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200" b="1" u="none" strike="noStrike" noProof="0">
                          <a:solidFill>
                            <a:schemeClr val="bg1"/>
                          </a:solidFill>
                          <a:effectLst/>
                          <a:latin typeface="Fira Sans" panose="020B0503050000020004" pitchFamily="34" charset="0"/>
                          <a:ea typeface="+mn-ea"/>
                          <a:cs typeface="Calibri Light" panose="020F0302020204030204" pitchFamily="34" charset="0"/>
                        </a:rPr>
                        <a:t>TOTAL</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3B2B4D"/>
                    </a:solidFill>
                  </a:tcPr>
                </a:tc>
                <a:tc>
                  <a:txBody>
                    <a:bodyPr/>
                    <a:lstStyle/>
                    <a:p>
                      <a:pPr algn="ctr"/>
                      <a:r>
                        <a:rPr lang="fr-FR" sz="1100" b="1" u="none" strike="noStrike" noProof="0" dirty="0">
                          <a:solidFill>
                            <a:srgbClr val="3B2B4D"/>
                          </a:solidFill>
                          <a:effectLst/>
                          <a:latin typeface="Fira Sans" panose="020B0503050000020004" pitchFamily="34" charset="0"/>
                          <a:ea typeface="+mn-ea"/>
                          <a:cs typeface="Calibri Light" panose="020F0302020204030204" pitchFamily="34" charset="0"/>
                        </a:rPr>
                        <a:t>ÉTATS-UNIS</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ctr"/>
                      <a:r>
                        <a:rPr lang="fr-FR" sz="1100" b="1" u="none" strike="noStrike" noProof="0" dirty="0">
                          <a:solidFill>
                            <a:srgbClr val="3B2B4D"/>
                          </a:solidFill>
                          <a:effectLst/>
                          <a:latin typeface="Fira Sans" panose="020B0503050000020004" pitchFamily="34" charset="0"/>
                          <a:ea typeface="+mn-ea"/>
                          <a:cs typeface="Calibri Light" panose="020F0302020204030204" pitchFamily="34" charset="0"/>
                        </a:rPr>
                        <a:t>AMÉRIQUE LATINE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ctr"/>
                      <a:r>
                        <a:rPr lang="fr-FR" sz="1200" u="none" strike="noStrike" noProof="0" dirty="0">
                          <a:solidFill>
                            <a:srgbClr val="3B2B4D"/>
                          </a:solidFill>
                          <a:effectLst/>
                          <a:latin typeface="Fira Sans" panose="020B0503050000020004" pitchFamily="34" charset="0"/>
                          <a:ea typeface="+mn-ea"/>
                          <a:cs typeface="Calibri Light" panose="020F0302020204030204" pitchFamily="34" charset="0"/>
                        </a:rPr>
                        <a:t>Brésil</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dirty="0">
                          <a:solidFill>
                            <a:srgbClr val="3B2B4D"/>
                          </a:solidFill>
                          <a:effectLst/>
                          <a:latin typeface="Fira Sans" panose="020B0503050000020004" pitchFamily="34" charset="0"/>
                          <a:ea typeface="+mn-ea"/>
                          <a:cs typeface="Calibri Light" panose="020F0302020204030204" pitchFamily="34" charset="0"/>
                        </a:rPr>
                        <a:t>Mexique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u="none" strike="noStrike" noProof="0">
                          <a:solidFill>
                            <a:srgbClr val="3B2B4D"/>
                          </a:solidFill>
                          <a:effectLst/>
                          <a:latin typeface="Fira Sans" panose="020B0503050000020004" pitchFamily="34" charset="0"/>
                          <a:ea typeface="+mn-ea"/>
                          <a:cs typeface="Calibri Light" panose="020F0302020204030204" pitchFamily="34" charset="0"/>
                        </a:rPr>
                        <a:t>EUROPE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France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dirty="0">
                          <a:solidFill>
                            <a:srgbClr val="3B2B4D"/>
                          </a:solidFill>
                          <a:effectLst/>
                          <a:latin typeface="Fira Sans" panose="020B0503050000020004" pitchFamily="34" charset="0"/>
                          <a:ea typeface="+mn-ea"/>
                          <a:cs typeface="Calibri Light" panose="020F0302020204030204" pitchFamily="34" charset="0"/>
                        </a:rPr>
                        <a:t>Allemagne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dirty="0">
                          <a:solidFill>
                            <a:srgbClr val="3B2B4D"/>
                          </a:solidFill>
                          <a:effectLst/>
                          <a:latin typeface="Fira Sans" panose="020B0503050000020004" pitchFamily="34" charset="0"/>
                          <a:ea typeface="+mn-ea"/>
                          <a:cs typeface="Calibri Light" panose="020F0302020204030204" pitchFamily="34" charset="0"/>
                        </a:rPr>
                        <a:t>Italie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Portugal</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100" u="none" strike="noStrike" noProof="0" dirty="0">
                          <a:solidFill>
                            <a:srgbClr val="3B2B4D"/>
                          </a:solidFill>
                          <a:effectLst/>
                          <a:latin typeface="Fira Sans" panose="020B0503050000020004" pitchFamily="34" charset="0"/>
                          <a:ea typeface="+mn-ea"/>
                          <a:cs typeface="Calibri Light" panose="020F0302020204030204" pitchFamily="34" charset="0"/>
                        </a:rPr>
                        <a:t>Pologne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050" u="none" strike="noStrike" noProof="0" dirty="0">
                          <a:solidFill>
                            <a:srgbClr val="3B2B4D"/>
                          </a:solidFill>
                          <a:effectLst/>
                          <a:latin typeface="Fira Sans" panose="020B0503050000020004" pitchFamily="34" charset="0"/>
                          <a:ea typeface="+mn-ea"/>
                          <a:cs typeface="Calibri Light" panose="020F0302020204030204" pitchFamily="34" charset="0"/>
                        </a:rPr>
                        <a:t>Finlande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1" u="none" strike="noStrike" noProof="0">
                          <a:solidFill>
                            <a:srgbClr val="3B2B4D"/>
                          </a:solidFill>
                          <a:effectLst/>
                          <a:latin typeface="Fira Sans" panose="020B0503050000020004" pitchFamily="34" charset="0"/>
                          <a:ea typeface="+mn-ea"/>
                          <a:cs typeface="Calibri Light" panose="020F0302020204030204" pitchFamily="34" charset="0"/>
                        </a:rPr>
                        <a:t>ASIE</a:t>
                      </a:r>
                    </a:p>
                  </a:txBody>
                  <a:tcPr marL="59267" marR="59267"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0" algn="ctr" defTabSz="914400" rtl="0" eaLnBrk="1" latinLnBrk="0" hangingPunct="1"/>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Chine</a:t>
                      </a:r>
                    </a:p>
                  </a:txBody>
                  <a:tcPr marL="59267" marR="59267" marT="0"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fr-FR" sz="1200" u="none" strike="noStrike" noProof="0">
                          <a:solidFill>
                            <a:srgbClr val="3B2B4D"/>
                          </a:solidFill>
                          <a:effectLst/>
                          <a:latin typeface="Fira Sans" panose="020B0503050000020004" pitchFamily="34" charset="0"/>
                          <a:ea typeface="+mn-ea"/>
                          <a:cs typeface="Calibri Light" panose="020F0302020204030204" pitchFamily="34" charset="0"/>
                        </a:rPr>
                        <a:t>Vietnam</a:t>
                      </a:r>
                    </a:p>
                  </a:txBody>
                  <a:tcPr marL="59267" marR="59267" marT="0"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r h="230265">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Porter des sous-vêtements en coton</a:t>
                      </a:r>
                    </a:p>
                  </a:txBody>
                  <a:tcPr marL="0" marR="0" marT="0" marB="0" anchor="ctr">
                    <a:lnL w="12700" cap="flat" cmpd="sng" algn="ctr">
                      <a:noFill/>
                      <a:prstDash val="sysDot"/>
                      <a:round/>
                      <a:headEnd type="none" w="med" len="med"/>
                      <a:tailEnd type="none" w="med" len="med"/>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000000"/>
                          </a:solidFill>
                          <a:effectLst/>
                          <a:latin typeface="Fira Sans" panose="020B0503050000020004" pitchFamily="34" charset="0"/>
                        </a:rPr>
                        <a:t>74</a:t>
                      </a:r>
                    </a:p>
                  </a:txBody>
                  <a:tcPr marL="8467" marR="8467" marT="8467"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a:solidFill>
                            <a:srgbClr val="000000"/>
                          </a:solidFill>
                          <a:effectLst/>
                          <a:latin typeface="Fira Sans" panose="020B0503050000020004" pitchFamily="34" charset="0"/>
                        </a:rPr>
                        <a:t>73</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a:solidFill>
                            <a:srgbClr val="000000"/>
                          </a:solidFill>
                          <a:effectLst/>
                          <a:latin typeface="Fira Sans" panose="020B0503050000020004" pitchFamily="34" charset="0"/>
                        </a:rPr>
                        <a:t>74</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a:solidFill>
                            <a:srgbClr val="FFC107"/>
                          </a:solidFill>
                          <a:effectLst/>
                          <a:latin typeface="Fira Sans" panose="020B0503050000020004" pitchFamily="34" charset="0"/>
                        </a:rPr>
                        <a:t>67</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81</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73</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a:solidFill>
                            <a:srgbClr val="000000"/>
                          </a:solidFill>
                          <a:effectLst/>
                          <a:latin typeface="Fira Sans" panose="020B0503050000020004" pitchFamily="34" charset="0"/>
                        </a:rPr>
                        <a:t>74</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69</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80</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77</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81</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60</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73</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a:solidFill>
                            <a:srgbClr val="CAD300"/>
                          </a:solidFill>
                          <a:effectLst/>
                          <a:latin typeface="Fira Sans" panose="020B0503050000020004" pitchFamily="34" charset="0"/>
                        </a:rPr>
                        <a:t>79</a:t>
                      </a:r>
                    </a:p>
                  </a:txBody>
                  <a:tcPr marL="8467" marR="8467" marT="8467"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66</a:t>
                      </a:r>
                    </a:p>
                  </a:txBody>
                  <a:tcPr marL="8467" marR="8467" marT="8467"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6323081"/>
                  </a:ext>
                </a:extLst>
              </a:tr>
              <a:tr h="548640">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Utiliser un déodorant ou un spray d’hygiène spécialement conçu pour vos parties intimes </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000000"/>
                          </a:solidFill>
                          <a:effectLst/>
                          <a:latin typeface="Fira Sans" panose="020B0503050000020004" pitchFamily="34" charset="0"/>
                        </a:rPr>
                        <a:t>69</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a:solidFill>
                            <a:srgbClr val="000000"/>
                          </a:solidFill>
                          <a:effectLst/>
                          <a:latin typeface="Fira Sans" panose="020B0503050000020004" pitchFamily="34" charset="0"/>
                        </a:rPr>
                        <a:t>65</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a:solidFill>
                            <a:srgbClr val="000000"/>
                          </a:solidFill>
                          <a:effectLst/>
                          <a:latin typeface="Fira Sans" panose="020B0503050000020004" pitchFamily="34" charset="0"/>
                        </a:rPr>
                        <a:t>67</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a:solidFill>
                            <a:srgbClr val="000000"/>
                          </a:solidFill>
                          <a:effectLst/>
                          <a:latin typeface="Fira Sans" panose="020B0503050000020004" pitchFamily="34" charset="0"/>
                        </a:rPr>
                        <a:t>69</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65</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80</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a:solidFill>
                            <a:srgbClr val="CAD300"/>
                          </a:solidFill>
                          <a:effectLst/>
                          <a:latin typeface="Fira Sans" panose="020B0503050000020004" pitchFamily="34" charset="0"/>
                        </a:rPr>
                        <a:t>86</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87</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67</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76</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76</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87</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39</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a:solidFill>
                            <a:srgbClr val="FFC107"/>
                          </a:solidFill>
                          <a:effectLst/>
                          <a:latin typeface="Fira Sans" panose="020B0503050000020004" pitchFamily="34" charset="0"/>
                        </a:rPr>
                        <a:t>57</a:t>
                      </a:r>
                    </a:p>
                  </a:txBody>
                  <a:tcPr marL="8467" marR="8467" marT="8467"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21</a:t>
                      </a:r>
                    </a:p>
                  </a:txBody>
                  <a:tcPr marL="8467" marR="8467" marT="8467"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78661487"/>
                  </a:ext>
                </a:extLst>
              </a:tr>
              <a:tr h="333940">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Prendre des douches vaginales </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000000"/>
                          </a:solidFill>
                          <a:effectLst/>
                          <a:latin typeface="Fira Sans" panose="020B0503050000020004" pitchFamily="34" charset="0"/>
                        </a:rPr>
                        <a:t>56</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a:solidFill>
                            <a:srgbClr val="CAD300"/>
                          </a:solidFill>
                          <a:effectLst/>
                          <a:latin typeface="Fira Sans" panose="020B0503050000020004" pitchFamily="34" charset="0"/>
                        </a:rPr>
                        <a:t>72</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a:solidFill>
                            <a:srgbClr val="000000"/>
                          </a:solidFill>
                          <a:effectLst/>
                          <a:latin typeface="Fira Sans" panose="020B0503050000020004" pitchFamily="34" charset="0"/>
                        </a:rPr>
                        <a:t>57</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a:solidFill>
                            <a:srgbClr val="000000"/>
                          </a:solidFill>
                          <a:effectLst/>
                          <a:latin typeface="Fira Sans" panose="020B0503050000020004" pitchFamily="34" charset="0"/>
                        </a:rPr>
                        <a:t>61</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52</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61</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a:solidFill>
                            <a:srgbClr val="CAD300"/>
                          </a:solidFill>
                          <a:effectLst/>
                          <a:latin typeface="Fira Sans" panose="020B0503050000020004" pitchFamily="34" charset="0"/>
                        </a:rPr>
                        <a:t>70</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69</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52</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48</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71</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58</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30</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a:solidFill>
                            <a:srgbClr val="FFC107"/>
                          </a:solidFill>
                          <a:effectLst/>
                          <a:latin typeface="Fira Sans" panose="020B0503050000020004" pitchFamily="34" charset="0"/>
                        </a:rPr>
                        <a:t>18</a:t>
                      </a:r>
                    </a:p>
                  </a:txBody>
                  <a:tcPr marL="8467" marR="8467" marT="8467"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42</a:t>
                      </a:r>
                    </a:p>
                  </a:txBody>
                  <a:tcPr marL="8467" marR="8467" marT="8467"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548640">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Utiliser une solution nettoyante sans savon pour vos parties intimes</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000000"/>
                          </a:solidFill>
                          <a:effectLst/>
                          <a:latin typeface="Fira Sans" panose="020B0503050000020004" pitchFamily="34" charset="0"/>
                        </a:rPr>
                        <a:t>44</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a:solidFill>
                            <a:srgbClr val="FFC107"/>
                          </a:solidFill>
                          <a:effectLst/>
                          <a:latin typeface="Fira Sans" panose="020B0503050000020004" pitchFamily="34" charset="0"/>
                        </a:rPr>
                        <a:t>34</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a:solidFill>
                            <a:srgbClr val="FFC107"/>
                          </a:solidFill>
                          <a:effectLst/>
                          <a:latin typeface="Fira Sans" panose="020B0503050000020004" pitchFamily="34" charset="0"/>
                        </a:rPr>
                        <a:t>37</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a:solidFill>
                            <a:srgbClr val="FFC107"/>
                          </a:solidFill>
                          <a:effectLst/>
                          <a:latin typeface="Fira Sans" panose="020B0503050000020004" pitchFamily="34" charset="0"/>
                        </a:rPr>
                        <a:t>35</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40</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46</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0" i="0" u="none" strike="noStrike">
                          <a:solidFill>
                            <a:srgbClr val="000000"/>
                          </a:solidFill>
                          <a:effectLst/>
                          <a:latin typeface="Fira Sans" panose="020B0503050000020004" pitchFamily="34" charset="0"/>
                        </a:rPr>
                        <a:t>46</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32</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58</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56</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66</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22</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50</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a:solidFill>
                            <a:srgbClr val="FFC107"/>
                          </a:solidFill>
                          <a:effectLst/>
                          <a:latin typeface="Fira Sans" panose="020B0503050000020004" pitchFamily="34" charset="0"/>
                        </a:rPr>
                        <a:t>33</a:t>
                      </a:r>
                    </a:p>
                  </a:txBody>
                  <a:tcPr marL="8467" marR="8467" marT="8467"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65</a:t>
                      </a:r>
                    </a:p>
                  </a:txBody>
                  <a:tcPr marL="8467" marR="8467" marT="8467"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6761963"/>
                  </a:ext>
                </a:extLst>
              </a:tr>
              <a:tr h="1033935">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noProof="0">
                          <a:solidFill>
                            <a:srgbClr val="29193E"/>
                          </a:solidFill>
                          <a:effectLst/>
                          <a:latin typeface="Fira Sans" panose="020B0503050000020004" pitchFamily="34" charset="0"/>
                        </a:rPr>
                        <a:t>Favoriser l’automédication plutôt que de consulter un professionnel de santé en cas d’irritation, de démangeaisons ou de sensations de brûlure au niveau des parties intimes</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000000"/>
                          </a:solidFill>
                          <a:effectLst/>
                          <a:latin typeface="Fira Sans" panose="020B0503050000020004" pitchFamily="34" charset="0"/>
                        </a:rPr>
                        <a:t>44</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a:solidFill>
                            <a:srgbClr val="000000"/>
                          </a:solidFill>
                          <a:effectLst/>
                          <a:latin typeface="Fira Sans" panose="020B0503050000020004" pitchFamily="34" charset="0"/>
                        </a:rPr>
                        <a:t>44</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a:solidFill>
                            <a:srgbClr val="CAD300"/>
                          </a:solidFill>
                          <a:effectLst/>
                          <a:latin typeface="Fira Sans" panose="020B0503050000020004" pitchFamily="34" charset="0"/>
                        </a:rPr>
                        <a:t>54</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a:solidFill>
                            <a:srgbClr val="CAD300"/>
                          </a:solidFill>
                          <a:effectLst/>
                          <a:latin typeface="Fira Sans" panose="020B0503050000020004" pitchFamily="34" charset="0"/>
                        </a:rPr>
                        <a:t>51</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56</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44</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a:solidFill>
                            <a:srgbClr val="CAD300"/>
                          </a:solidFill>
                          <a:effectLst/>
                          <a:latin typeface="Fira Sans" panose="020B0503050000020004" pitchFamily="34" charset="0"/>
                        </a:rPr>
                        <a:t>59</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53</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37</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57</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37</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20</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34</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a:solidFill>
                            <a:srgbClr val="FFC107"/>
                          </a:solidFill>
                          <a:effectLst/>
                          <a:latin typeface="Fira Sans" panose="020B0503050000020004" pitchFamily="34" charset="0"/>
                        </a:rPr>
                        <a:t>38</a:t>
                      </a:r>
                    </a:p>
                  </a:txBody>
                  <a:tcPr marL="8467" marR="8467" marT="8467"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31</a:t>
                      </a:r>
                    </a:p>
                  </a:txBody>
                  <a:tcPr marL="8467" marR="8467" marT="8467"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9803906"/>
                  </a:ext>
                </a:extLst>
              </a:tr>
              <a:tr h="333940">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fr-FR" sz="1200" b="0" i="0" u="none" strike="noStrike" cap="none" normalizeH="0" baseline="0" noProof="0">
                          <a:ln>
                            <a:noFill/>
                          </a:ln>
                          <a:solidFill>
                            <a:srgbClr val="29193E"/>
                          </a:solidFill>
                          <a:effectLst/>
                          <a:uLnTx/>
                          <a:uFillTx/>
                          <a:latin typeface="Fira Sans" panose="020B0503050000020004" pitchFamily="34" charset="0"/>
                          <a:ea typeface="+mn-ea"/>
                          <a:cs typeface="+mn-cs"/>
                        </a:rPr>
                        <a:t>Dormir sans sous-vêtements</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000000"/>
                          </a:solidFill>
                          <a:effectLst/>
                          <a:latin typeface="Fira Sans" panose="020B0503050000020004" pitchFamily="34" charset="0"/>
                        </a:rPr>
                        <a:t>32</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a:solidFill>
                            <a:srgbClr val="000000"/>
                          </a:solidFill>
                          <a:effectLst/>
                          <a:latin typeface="Fira Sans" panose="020B0503050000020004" pitchFamily="34" charset="0"/>
                        </a:rPr>
                        <a:t>37</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a:solidFill>
                            <a:srgbClr val="CAD300"/>
                          </a:solidFill>
                          <a:effectLst/>
                          <a:latin typeface="Fira Sans" panose="020B0503050000020004" pitchFamily="34" charset="0"/>
                        </a:rPr>
                        <a:t>36</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a:solidFill>
                            <a:srgbClr val="CAD300"/>
                          </a:solidFill>
                          <a:effectLst/>
                          <a:latin typeface="Fira Sans" panose="020B0503050000020004" pitchFamily="34" charset="0"/>
                        </a:rPr>
                        <a:t>51</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21</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32</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a:solidFill>
                            <a:srgbClr val="CAD300"/>
                          </a:solidFill>
                          <a:effectLst/>
                          <a:latin typeface="Fira Sans" panose="020B0503050000020004" pitchFamily="34" charset="0"/>
                        </a:rPr>
                        <a:t>43</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24</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17</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33</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35</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37</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27</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a:solidFill>
                            <a:srgbClr val="FFC107"/>
                          </a:solidFill>
                          <a:effectLst/>
                          <a:latin typeface="Fira Sans" panose="020B0503050000020004" pitchFamily="34" charset="0"/>
                        </a:rPr>
                        <a:t>14</a:t>
                      </a:r>
                    </a:p>
                  </a:txBody>
                  <a:tcPr marL="8467" marR="8467" marT="8467"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40</a:t>
                      </a:r>
                    </a:p>
                  </a:txBody>
                  <a:tcPr marL="8467" marR="8467" marT="8467"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5019864"/>
                  </a:ext>
                </a:extLst>
              </a:tr>
              <a:tr h="365760">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fr-FR" sz="1200" b="0" i="0" u="none" strike="noStrike" cap="none" normalizeH="0" baseline="0" noProof="0">
                          <a:ln>
                            <a:noFill/>
                          </a:ln>
                          <a:solidFill>
                            <a:srgbClr val="29193E"/>
                          </a:solidFill>
                          <a:effectLst/>
                          <a:uLnTx/>
                          <a:uFillTx/>
                          <a:latin typeface="Fira Sans" panose="020B0503050000020004" pitchFamily="34" charset="0"/>
                          <a:ea typeface="+mn-ea"/>
                          <a:cs typeface="+mn-cs"/>
                        </a:rPr>
                        <a:t>Se laver au moins deux fois par jour</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000000"/>
                          </a:solidFill>
                          <a:effectLst/>
                          <a:latin typeface="Fira Sans" panose="020B0503050000020004" pitchFamily="34" charset="0"/>
                        </a:rPr>
                        <a:t>25</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a:solidFill>
                            <a:srgbClr val="CAD300"/>
                          </a:solidFill>
                          <a:effectLst/>
                          <a:latin typeface="Fira Sans" panose="020B0503050000020004" pitchFamily="34" charset="0"/>
                        </a:rPr>
                        <a:t>33</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a:solidFill>
                            <a:srgbClr val="FFC107"/>
                          </a:solidFill>
                          <a:effectLst/>
                          <a:latin typeface="Fira Sans" panose="020B0503050000020004" pitchFamily="34" charset="0"/>
                        </a:rPr>
                        <a:t>20</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a:solidFill>
                            <a:srgbClr val="FFC107"/>
                          </a:solidFill>
                          <a:effectLst/>
                          <a:latin typeface="Fira Sans" panose="020B0503050000020004" pitchFamily="34" charset="0"/>
                        </a:rPr>
                        <a:t>6</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33</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27</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a:solidFill>
                            <a:srgbClr val="CAD300"/>
                          </a:solidFill>
                          <a:effectLst/>
                          <a:latin typeface="Fira Sans" panose="020B0503050000020004" pitchFamily="34" charset="0"/>
                        </a:rPr>
                        <a:t>46</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30</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12</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19</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18</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38</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19</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300" b="1" i="0" u="none" strike="noStrike">
                          <a:solidFill>
                            <a:srgbClr val="CAD300"/>
                          </a:solidFill>
                          <a:effectLst/>
                          <a:latin typeface="Fira Sans" panose="020B0503050000020004" pitchFamily="34" charset="0"/>
                        </a:rPr>
                        <a:t>33</a:t>
                      </a:r>
                    </a:p>
                  </a:txBody>
                  <a:tcPr marL="8467" marR="8467" marT="8467"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dirty="0">
                          <a:solidFill>
                            <a:srgbClr val="FFC107"/>
                          </a:solidFill>
                          <a:effectLst/>
                          <a:latin typeface="Fira Sans" panose="020B0503050000020004" pitchFamily="34" charset="0"/>
                        </a:rPr>
                        <a:t>5</a:t>
                      </a:r>
                    </a:p>
                  </a:txBody>
                  <a:tcPr marL="8467" marR="8467" marT="8467" marB="0" anchor="ctr">
                    <a:lnL w="12700" cmpd="sng">
                      <a:noFill/>
                    </a:lnL>
                    <a:lnR w="12700" cap="flat" cmpd="sng" algn="ctr">
                      <a:noFill/>
                      <a:prstDash val="sysDot"/>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832317"/>
                  </a:ext>
                </a:extLst>
              </a:tr>
            </a:tbl>
          </a:graphicData>
        </a:graphic>
      </p:graphicFrame>
      <p:graphicFrame>
        <p:nvGraphicFramePr>
          <p:cNvPr id="15" name="Tableau 14">
            <a:extLst>
              <a:ext uri="{FF2B5EF4-FFF2-40B4-BE49-F238E27FC236}">
                <a16:creationId xmlns:a16="http://schemas.microsoft.com/office/drawing/2014/main" id="{4C8AE37F-CCAD-14C1-47E0-678CECA8F062}"/>
              </a:ext>
            </a:extLst>
          </p:cNvPr>
          <p:cNvGraphicFramePr>
            <a:graphicFrameLocks noGrp="1"/>
          </p:cNvGraphicFramePr>
          <p:nvPr/>
        </p:nvGraphicFramePr>
        <p:xfrm>
          <a:off x="1190280" y="6333387"/>
          <a:ext cx="4752146" cy="432000"/>
        </p:xfrm>
        <a:graphic>
          <a:graphicData uri="http://schemas.openxmlformats.org/drawingml/2006/table">
            <a:tbl>
              <a:tblPr firstRow="1" bandRow="1">
                <a:tableStyleId>{5C22544A-7EE6-4342-B048-85BDC9FD1C3A}</a:tableStyleId>
              </a:tblPr>
              <a:tblGrid>
                <a:gridCol w="2376073">
                  <a:extLst>
                    <a:ext uri="{9D8B030D-6E8A-4147-A177-3AD203B41FA5}">
                      <a16:colId xmlns:a16="http://schemas.microsoft.com/office/drawing/2014/main" val="1778144427"/>
                    </a:ext>
                  </a:extLst>
                </a:gridCol>
                <a:gridCol w="2376073">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6" name="Ellipse 15">
            <a:extLst>
              <a:ext uri="{FF2B5EF4-FFF2-40B4-BE49-F238E27FC236}">
                <a16:creationId xmlns:a16="http://schemas.microsoft.com/office/drawing/2014/main" id="{8C92F133-47E0-5379-EAE2-0F2F4AE8FA01}"/>
              </a:ext>
            </a:extLst>
          </p:cNvPr>
          <p:cNvSpPr/>
          <p:nvPr/>
        </p:nvSpPr>
        <p:spPr>
          <a:xfrm>
            <a:off x="1224728" y="6485881"/>
            <a:ext cx="144000" cy="141532"/>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7" name="Ellipse 16">
            <a:extLst>
              <a:ext uri="{FF2B5EF4-FFF2-40B4-BE49-F238E27FC236}">
                <a16:creationId xmlns:a16="http://schemas.microsoft.com/office/drawing/2014/main" id="{CF7164E8-4DD7-4BE3-5B5A-0BA96DF5110D}"/>
              </a:ext>
            </a:extLst>
          </p:cNvPr>
          <p:cNvSpPr/>
          <p:nvPr/>
        </p:nvSpPr>
        <p:spPr>
          <a:xfrm>
            <a:off x="3578083" y="6485881"/>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pic>
        <p:nvPicPr>
          <p:cNvPr id="8" name="Graphique 7" descr="Faire un zoom avant contour">
            <a:extLst>
              <a:ext uri="{FF2B5EF4-FFF2-40B4-BE49-F238E27FC236}">
                <a16:creationId xmlns:a16="http://schemas.microsoft.com/office/drawing/2014/main" id="{78EE8F05-D383-72DA-4017-F99017CCB46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596422">
            <a:off x="202625" y="972277"/>
            <a:ext cx="483260" cy="483260"/>
          </a:xfrm>
          <a:prstGeom prst="rect">
            <a:avLst/>
          </a:prstGeom>
        </p:spPr>
      </p:pic>
      <p:sp>
        <p:nvSpPr>
          <p:cNvPr id="10" name="Google Shape;116;p17">
            <a:extLst>
              <a:ext uri="{FF2B5EF4-FFF2-40B4-BE49-F238E27FC236}">
                <a16:creationId xmlns:a16="http://schemas.microsoft.com/office/drawing/2014/main" id="{5199C5FA-49C1-2AAE-1414-14B19BBD4064}"/>
              </a:ext>
            </a:extLst>
          </p:cNvPr>
          <p:cNvSpPr txBox="1"/>
          <p:nvPr/>
        </p:nvSpPr>
        <p:spPr>
          <a:xfrm>
            <a:off x="753797" y="1064305"/>
            <a:ext cx="10729200" cy="244800"/>
          </a:xfrm>
          <a:prstGeom prst="rect">
            <a:avLst/>
          </a:prstGeom>
          <a:noFill/>
          <a:ln>
            <a:noFill/>
          </a:ln>
        </p:spPr>
        <p:txBody>
          <a:bodyPr spcFirstLastPara="1" wrap="square" lIns="0" tIns="0" rIns="0" bIns="0" anchor="t" anchorCtr="0">
            <a:noAutofit/>
          </a:bodyPr>
          <a:lstStyle/>
          <a:p>
            <a:pPr defTabSz="1219170">
              <a:defRPr/>
            </a:pPr>
            <a:r>
              <a:rPr lang="fr-FR" sz="1333" i="1" dirty="0">
                <a:solidFill>
                  <a:srgbClr val="A59DAE"/>
                </a:solidFill>
                <a:latin typeface="Fira Sans"/>
                <a:ea typeface="Fira Sans"/>
                <a:cs typeface="Fira Sans"/>
                <a:sym typeface="Fira Sans"/>
              </a:rPr>
              <a:t>À quelle fréquence intégrez-vous les éléments suivants à votre quotidien ?</a:t>
            </a:r>
          </a:p>
          <a:p>
            <a:pPr defTabSz="1219170">
              <a:defRPr/>
            </a:pPr>
            <a:r>
              <a:rPr lang="fr-FR" sz="1333" i="1" dirty="0">
                <a:solidFill>
                  <a:srgbClr val="A59DAE"/>
                </a:solidFill>
                <a:latin typeface="Fira Sans"/>
                <a:ea typeface="Fira Sans"/>
                <a:cs typeface="Fira Sans"/>
                <a:sym typeface="Fira Sans"/>
              </a:rPr>
              <a:t>En ce qui concerne vos habitudes d’hygiène intime, lesquels des comportements suivants adoptez-vous ?</a:t>
            </a:r>
          </a:p>
          <a:p>
            <a:pPr defTabSz="1219170">
              <a:defRPr/>
            </a:pPr>
            <a:r>
              <a:rPr lang="fr-FR" sz="1333" i="1" dirty="0">
                <a:solidFill>
                  <a:srgbClr val="A59DAE"/>
                </a:solidFill>
                <a:latin typeface="Fira Sans"/>
                <a:ea typeface="Fira Sans"/>
                <a:cs typeface="Fira Sans"/>
                <a:sym typeface="Fira Sans"/>
              </a:rPr>
              <a:t>Base : Toutes les femmes (n = 3 872)</a:t>
            </a:r>
          </a:p>
          <a:p>
            <a:pPr defTabSz="1219170">
              <a:defRPr/>
            </a:pPr>
            <a:endParaRPr lang="en-GB" sz="1333" i="1" dirty="0">
              <a:solidFill>
                <a:srgbClr val="A59DAE"/>
              </a:solidFill>
              <a:latin typeface="Fira Sans"/>
              <a:ea typeface="Fira Sans"/>
              <a:cs typeface="Fira Sans"/>
              <a:sym typeface="Fira Sans"/>
            </a:endParaRPr>
          </a:p>
        </p:txBody>
      </p:sp>
      <p:graphicFrame>
        <p:nvGraphicFramePr>
          <p:cNvPr id="13" name="Tableau 12">
            <a:extLst>
              <a:ext uri="{FF2B5EF4-FFF2-40B4-BE49-F238E27FC236}">
                <a16:creationId xmlns:a16="http://schemas.microsoft.com/office/drawing/2014/main" id="{E78B5A22-BFE4-F80A-2BE6-0E9FDE846C26}"/>
              </a:ext>
            </a:extLst>
          </p:cNvPr>
          <p:cNvGraphicFramePr>
            <a:graphicFrameLocks noGrp="1"/>
          </p:cNvGraphicFramePr>
          <p:nvPr>
            <p:extLst>
              <p:ext uri="{D42A27DB-BD31-4B8C-83A1-F6EECF244321}">
                <p14:modId xmlns:p14="http://schemas.microsoft.com/office/powerpoint/2010/main" val="3091615525"/>
              </p:ext>
            </p:extLst>
          </p:nvPr>
        </p:nvGraphicFramePr>
        <p:xfrm>
          <a:off x="119995" y="1845569"/>
          <a:ext cx="2080471" cy="568960"/>
        </p:xfrm>
        <a:graphic>
          <a:graphicData uri="http://schemas.openxmlformats.org/drawingml/2006/table">
            <a:tbl>
              <a:tblPr firstRow="1" bandRow="1">
                <a:tableStyleId>{5C22544A-7EE6-4342-B048-85BDC9FD1C3A}</a:tableStyleId>
              </a:tblPr>
              <a:tblGrid>
                <a:gridCol w="2080471">
                  <a:extLst>
                    <a:ext uri="{9D8B030D-6E8A-4147-A177-3AD203B41FA5}">
                      <a16:colId xmlns:a16="http://schemas.microsoft.com/office/drawing/2014/main" val="1778144427"/>
                    </a:ext>
                  </a:extLst>
                </a:gridCol>
              </a:tblGrid>
              <a:tr h="568960">
                <a:tc>
                  <a:txBody>
                    <a:bodyPr/>
                    <a:lstStyle/>
                    <a:p>
                      <a:pPr algn="ctr" fontAlgn="ctr"/>
                      <a:r>
                        <a:rPr lang="fr-FR" sz="1200" b="1" i="0" u="none" strike="noStrike" cap="none" noProof="0" dirty="0">
                          <a:solidFill>
                            <a:srgbClr val="29193E"/>
                          </a:solidFill>
                          <a:latin typeface="Fira Sans"/>
                          <a:ea typeface="+mn-ea"/>
                          <a:cs typeface="Calibri Light" panose="020F0302020204030204" pitchFamily="34" charset="0"/>
                          <a:sym typeface="Arial"/>
                        </a:rPr>
                        <a:t>% « Comportements favorables au microbiote »</a:t>
                      </a:r>
                    </a:p>
                  </a:txBody>
                  <a:tcPr marL="60960" marR="6096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DCE174"/>
                    </a:solidFill>
                  </a:tcPr>
                </a:tc>
                <a:extLst>
                  <a:ext uri="{0D108BD9-81ED-4DB2-BD59-A6C34878D82A}">
                    <a16:rowId xmlns:a16="http://schemas.microsoft.com/office/drawing/2014/main" val="1673595827"/>
                  </a:ext>
                </a:extLst>
              </a:tr>
            </a:tbl>
          </a:graphicData>
        </a:graphic>
      </p:graphicFrame>
    </p:spTree>
    <p:extLst>
      <p:ext uri="{BB962C8B-B14F-4D97-AF65-F5344CB8AC3E}">
        <p14:creationId xmlns:p14="http://schemas.microsoft.com/office/powerpoint/2010/main" val="40674941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B44D5309-E39D-241F-EE39-6AD624D373B3}"/>
            </a:ext>
          </a:extLst>
        </p:cNvPr>
        <p:cNvGrpSpPr/>
        <p:nvPr/>
      </p:nvGrpSpPr>
      <p:grpSpPr>
        <a:xfrm>
          <a:off x="0" y="0"/>
          <a:ext cx="0" cy="0"/>
          <a:chOff x="0" y="0"/>
          <a:chExt cx="0" cy="0"/>
        </a:xfrm>
      </p:grpSpPr>
      <p:graphicFrame>
        <p:nvGraphicFramePr>
          <p:cNvPr id="15" name="Tableau 14">
            <a:extLst>
              <a:ext uri="{FF2B5EF4-FFF2-40B4-BE49-F238E27FC236}">
                <a16:creationId xmlns:a16="http://schemas.microsoft.com/office/drawing/2014/main" id="{AB45461E-C32C-9A04-77E9-AEB5E61643EC}"/>
              </a:ext>
            </a:extLst>
          </p:cNvPr>
          <p:cNvGraphicFramePr>
            <a:graphicFrameLocks noGrp="1"/>
          </p:cNvGraphicFramePr>
          <p:nvPr>
            <p:extLst>
              <p:ext uri="{D42A27DB-BD31-4B8C-83A1-F6EECF244321}">
                <p14:modId xmlns:p14="http://schemas.microsoft.com/office/powerpoint/2010/main" val="48590214"/>
              </p:ext>
            </p:extLst>
          </p:nvPr>
        </p:nvGraphicFramePr>
        <p:xfrm>
          <a:off x="1212028" y="6364974"/>
          <a:ext cx="4752146" cy="432000"/>
        </p:xfrm>
        <a:graphic>
          <a:graphicData uri="http://schemas.openxmlformats.org/drawingml/2006/table">
            <a:tbl>
              <a:tblPr firstRow="1" bandRow="1">
                <a:tableStyleId>{5C22544A-7EE6-4342-B048-85BDC9FD1C3A}</a:tableStyleId>
              </a:tblPr>
              <a:tblGrid>
                <a:gridCol w="2376073">
                  <a:extLst>
                    <a:ext uri="{9D8B030D-6E8A-4147-A177-3AD203B41FA5}">
                      <a16:colId xmlns:a16="http://schemas.microsoft.com/office/drawing/2014/main" val="1778144427"/>
                    </a:ext>
                  </a:extLst>
                </a:gridCol>
                <a:gridCol w="2376073">
                  <a:extLst>
                    <a:ext uri="{9D8B030D-6E8A-4147-A177-3AD203B41FA5}">
                      <a16:colId xmlns:a16="http://schemas.microsoft.com/office/drawing/2014/main" val="663113065"/>
                    </a:ext>
                  </a:extLst>
                </a:gridCol>
              </a:tblGrid>
              <a:tr h="432000">
                <a:tc>
                  <a:txBody>
                    <a:bodyPr/>
                    <a:lstStyle/>
                    <a:p>
                      <a:pPr algn="ctr" fontAlgn="ct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supérieurs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0" u="none" strike="noStrike" cap="none" noProof="0" dirty="0">
                          <a:solidFill>
                            <a:srgbClr val="29193E"/>
                          </a:solidFill>
                          <a:latin typeface="Fira Sans Condensed ExtraLight" panose="020B0604020202020204" pitchFamily="34" charset="0"/>
                          <a:ea typeface="+mn-ea"/>
                          <a:cs typeface="Calibri Light" panose="020F0302020204030204" pitchFamily="34" charset="0"/>
                          <a:sym typeface="Arial"/>
                        </a:rPr>
                        <a:t>Écarts significatifs par rapport au total – inférieurs</a:t>
                      </a:r>
                    </a:p>
                  </a:txBody>
                  <a:tcPr marL="121920" marR="121920" marT="60960" marB="6096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595827"/>
                  </a:ext>
                </a:extLst>
              </a:tr>
            </a:tbl>
          </a:graphicData>
        </a:graphic>
      </p:graphicFrame>
      <p:sp>
        <p:nvSpPr>
          <p:cNvPr id="115" name="Google Shape;115;p17">
            <a:extLst>
              <a:ext uri="{FF2B5EF4-FFF2-40B4-BE49-F238E27FC236}">
                <a16:creationId xmlns:a16="http://schemas.microsoft.com/office/drawing/2014/main" id="{6CFE9701-16FE-53BF-102F-59B29BEA4776}"/>
              </a:ext>
            </a:extLst>
          </p:cNvPr>
          <p:cNvSpPr txBox="1"/>
          <p:nvPr/>
        </p:nvSpPr>
        <p:spPr>
          <a:xfrm>
            <a:off x="720000" y="236903"/>
            <a:ext cx="10729200" cy="492400"/>
          </a:xfrm>
          <a:prstGeom prst="rect">
            <a:avLst/>
          </a:prstGeom>
          <a:noFill/>
          <a:ln>
            <a:noFill/>
          </a:ln>
        </p:spPr>
        <p:txBody>
          <a:bodyPr spcFirstLastPara="1" wrap="square" lIns="0" tIns="96000" rIns="0" bIns="96000" anchor="t" anchorCtr="0">
            <a:noAutofit/>
          </a:bodyPr>
          <a:lstStyle/>
          <a:p>
            <a:pPr defTabSz="1219170">
              <a:defRPr/>
            </a:pPr>
            <a:r>
              <a:rPr lang="fr-FR" sz="2133">
                <a:solidFill>
                  <a:srgbClr val="29193E"/>
                </a:solidFill>
                <a:latin typeface="Fira Sans ExtraBold"/>
              </a:rPr>
              <a:t>Les femmes plus jeunes sont moins enclines à adopter des comportements d’hygiène personnelle préventifs que les autres.</a:t>
            </a:r>
          </a:p>
        </p:txBody>
      </p:sp>
      <p:graphicFrame>
        <p:nvGraphicFramePr>
          <p:cNvPr id="4" name="Tableau 3">
            <a:extLst>
              <a:ext uri="{FF2B5EF4-FFF2-40B4-BE49-F238E27FC236}">
                <a16:creationId xmlns:a16="http://schemas.microsoft.com/office/drawing/2014/main" id="{729CC787-9581-BBC3-FF08-F42D54F2C06F}"/>
              </a:ext>
            </a:extLst>
          </p:cNvPr>
          <p:cNvGraphicFramePr>
            <a:graphicFrameLocks noGrp="1"/>
          </p:cNvGraphicFramePr>
          <p:nvPr>
            <p:extLst>
              <p:ext uri="{D42A27DB-BD31-4B8C-83A1-F6EECF244321}">
                <p14:modId xmlns:p14="http://schemas.microsoft.com/office/powerpoint/2010/main" val="726793109"/>
              </p:ext>
            </p:extLst>
          </p:nvPr>
        </p:nvGraphicFramePr>
        <p:xfrm>
          <a:off x="-1" y="1778392"/>
          <a:ext cx="10177533" cy="4521312"/>
        </p:xfrm>
        <a:graphic>
          <a:graphicData uri="http://schemas.openxmlformats.org/drawingml/2006/table">
            <a:tbl>
              <a:tblPr>
                <a:tableStyleId>{5C22544A-7EE6-4342-B048-85BDC9FD1C3A}</a:tableStyleId>
              </a:tblPr>
              <a:tblGrid>
                <a:gridCol w="3990615">
                  <a:extLst>
                    <a:ext uri="{9D8B030D-6E8A-4147-A177-3AD203B41FA5}">
                      <a16:colId xmlns:a16="http://schemas.microsoft.com/office/drawing/2014/main" val="3347426777"/>
                    </a:ext>
                  </a:extLst>
                </a:gridCol>
                <a:gridCol w="1031153">
                  <a:extLst>
                    <a:ext uri="{9D8B030D-6E8A-4147-A177-3AD203B41FA5}">
                      <a16:colId xmlns:a16="http://schemas.microsoft.com/office/drawing/2014/main" val="875671890"/>
                    </a:ext>
                  </a:extLst>
                </a:gridCol>
                <a:gridCol w="1031153">
                  <a:extLst>
                    <a:ext uri="{9D8B030D-6E8A-4147-A177-3AD203B41FA5}">
                      <a16:colId xmlns:a16="http://schemas.microsoft.com/office/drawing/2014/main" val="3116134758"/>
                    </a:ext>
                  </a:extLst>
                </a:gridCol>
                <a:gridCol w="1031153">
                  <a:extLst>
                    <a:ext uri="{9D8B030D-6E8A-4147-A177-3AD203B41FA5}">
                      <a16:colId xmlns:a16="http://schemas.microsoft.com/office/drawing/2014/main" val="2796678513"/>
                    </a:ext>
                  </a:extLst>
                </a:gridCol>
                <a:gridCol w="1031153">
                  <a:extLst>
                    <a:ext uri="{9D8B030D-6E8A-4147-A177-3AD203B41FA5}">
                      <a16:colId xmlns:a16="http://schemas.microsoft.com/office/drawing/2014/main" val="222229179"/>
                    </a:ext>
                  </a:extLst>
                </a:gridCol>
                <a:gridCol w="1031153">
                  <a:extLst>
                    <a:ext uri="{9D8B030D-6E8A-4147-A177-3AD203B41FA5}">
                      <a16:colId xmlns:a16="http://schemas.microsoft.com/office/drawing/2014/main" val="1582769549"/>
                    </a:ext>
                  </a:extLst>
                </a:gridCol>
                <a:gridCol w="1031153">
                  <a:extLst>
                    <a:ext uri="{9D8B030D-6E8A-4147-A177-3AD203B41FA5}">
                      <a16:colId xmlns:a16="http://schemas.microsoft.com/office/drawing/2014/main" val="2751089908"/>
                    </a:ext>
                  </a:extLst>
                </a:gridCol>
              </a:tblGrid>
              <a:tr h="528432">
                <a:tc>
                  <a:txBody>
                    <a:bodyPr/>
                    <a:lstStyle/>
                    <a:p>
                      <a:pPr algn="l" rtl="0" fontAlgn="ctr"/>
                      <a:endParaRPr lang="en-GB" sz="1400" u="none" strike="noStrike" kern="1200" noProof="0" dirty="0">
                        <a:solidFill>
                          <a:srgbClr val="002060"/>
                        </a:solidFill>
                        <a:effectLst/>
                        <a:latin typeface="Fira Sans" panose="020B0503050000020004" pitchFamily="34" charset="0"/>
                        <a:ea typeface="+mn-ea"/>
                        <a:cs typeface="Calibri Light" panose="020F0302020204030204" pitchFamily="34" charset="0"/>
                      </a:endParaRP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200" b="1" u="none" strike="noStrike" noProof="0">
                          <a:solidFill>
                            <a:schemeClr val="bg1"/>
                          </a:solidFill>
                          <a:effectLst/>
                          <a:latin typeface="Fira Sans" panose="020B0503050000020004" pitchFamily="34" charset="0"/>
                          <a:ea typeface="+mn-ea"/>
                          <a:cs typeface="Calibri Light" panose="020F0302020204030204" pitchFamily="34" charset="0"/>
                        </a:rPr>
                        <a:t>TOTAL</a:t>
                      </a:r>
                    </a:p>
                  </a:txBody>
                  <a:tcPr marL="0" marR="0" marT="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3B2B4D"/>
                    </a:solid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Moins de </a:t>
                      </a:r>
                    </a:p>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25 ans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25 à 34 ans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35 à 44 ans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45 à 59 ans</a:t>
                      </a:r>
                    </a:p>
                  </a:txBody>
                  <a:tcPr marL="0" marR="0" marT="0"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60 ans </a:t>
                      </a:r>
                    </a:p>
                    <a:p>
                      <a:pPr algn="ctr"/>
                      <a:r>
                        <a:rPr lang="fr-FR" sz="1200" b="0" u="none" strike="noStrike" noProof="0">
                          <a:solidFill>
                            <a:srgbClr val="3B2B4D"/>
                          </a:solidFill>
                          <a:effectLst/>
                          <a:latin typeface="Fira Sans" panose="020B0503050000020004" pitchFamily="34" charset="0"/>
                          <a:ea typeface="+mn-ea"/>
                          <a:cs typeface="Calibri Light" panose="020F0302020204030204" pitchFamily="34" charset="0"/>
                        </a:rPr>
                        <a:t>et plus</a:t>
                      </a:r>
                    </a:p>
                  </a:txBody>
                  <a:tcPr marL="0" marR="0" marT="0" marB="0" anchor="ctr">
                    <a:lnL w="12700" cmpd="sng">
                      <a:noFill/>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337444"/>
                  </a:ext>
                </a:extLst>
              </a:tr>
              <a:tr h="152400">
                <a:tc>
                  <a:txBody>
                    <a:bodyPr/>
                    <a:lstStyle/>
                    <a:p>
                      <a:pPr algn="r" fontAlgn="ct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Base</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900" b="0" i="1" u="none" strike="noStrike" noProof="0">
                          <a:solidFill>
                            <a:srgbClr val="A59DAE"/>
                          </a:solidFill>
                          <a:effectLst/>
                          <a:latin typeface="Fira Sans" panose="020B0503050000020004" pitchFamily="34" charset="0"/>
                          <a:ea typeface="+mn-ea"/>
                          <a:cs typeface="Calibri Light" panose="020F0302020204030204" pitchFamily="34" charset="0"/>
                        </a:rPr>
                        <a:t>3872</a:t>
                      </a:r>
                    </a:p>
                  </a:txBody>
                  <a:tcPr marL="10160" marR="10160" marT="10160" marB="0"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a:ln>
                            <a:noFill/>
                          </a:ln>
                          <a:solidFill>
                            <a:schemeClr val="bg1">
                              <a:lumMod val="50000"/>
                            </a:schemeClr>
                          </a:solidFill>
                          <a:effectLst/>
                          <a:uLnTx/>
                          <a:uFillTx/>
                          <a:latin typeface="Fira Sans" panose="020B0503050000020004" pitchFamily="34" charset="0"/>
                          <a:ea typeface="+mn-ea"/>
                          <a:cs typeface="Calibri Light" panose="020F0302020204030204" pitchFamily="34" charset="0"/>
                        </a:rPr>
                        <a:t>442</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a:ln>
                            <a:noFill/>
                          </a:ln>
                          <a:solidFill>
                            <a:schemeClr val="bg1">
                              <a:lumMod val="50000"/>
                            </a:schemeClr>
                          </a:solidFill>
                          <a:effectLst/>
                          <a:uLnTx/>
                          <a:uFillTx/>
                          <a:latin typeface="Fira Sans" panose="020B0503050000020004" pitchFamily="34" charset="0"/>
                          <a:ea typeface="+mn-ea"/>
                          <a:cs typeface="Calibri Light" panose="020F0302020204030204" pitchFamily="34" charset="0"/>
                        </a:rPr>
                        <a:t>809</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a:ln>
                            <a:noFill/>
                          </a:ln>
                          <a:solidFill>
                            <a:schemeClr val="bg1">
                              <a:lumMod val="50000"/>
                            </a:schemeClr>
                          </a:solidFill>
                          <a:effectLst/>
                          <a:uLnTx/>
                          <a:uFillTx/>
                          <a:latin typeface="Fira Sans" panose="020B0503050000020004" pitchFamily="34" charset="0"/>
                          <a:ea typeface="+mn-ea"/>
                          <a:cs typeface="Calibri Light" panose="020F0302020204030204" pitchFamily="34" charset="0"/>
                        </a:rPr>
                        <a:t>720</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a:ln>
                            <a:noFill/>
                          </a:ln>
                          <a:solidFill>
                            <a:schemeClr val="bg1">
                              <a:lumMod val="50000"/>
                            </a:schemeClr>
                          </a:solidFill>
                          <a:effectLst/>
                          <a:uLnTx/>
                          <a:uFillTx/>
                          <a:latin typeface="Fira Sans" panose="020B0503050000020004" pitchFamily="34" charset="0"/>
                          <a:ea typeface="+mn-ea"/>
                          <a:cs typeface="Calibri Light" panose="020F0302020204030204" pitchFamily="34" charset="0"/>
                        </a:rPr>
                        <a:t>938</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kumimoji="0" lang="fr-FR" sz="900" b="0" i="1" u="none" strike="noStrike" cap="none" normalizeH="0" baseline="0">
                          <a:ln>
                            <a:noFill/>
                          </a:ln>
                          <a:solidFill>
                            <a:schemeClr val="bg1">
                              <a:lumMod val="50000"/>
                            </a:schemeClr>
                          </a:solidFill>
                          <a:effectLst/>
                          <a:uLnTx/>
                          <a:uFillTx/>
                          <a:latin typeface="Fira Sans" panose="020B0503050000020004" pitchFamily="34" charset="0"/>
                          <a:ea typeface="+mn-ea"/>
                          <a:cs typeface="Calibri Light" panose="020F0302020204030204" pitchFamily="34" charset="0"/>
                        </a:rPr>
                        <a:t>963</a:t>
                      </a:r>
                    </a:p>
                  </a:txBody>
                  <a:tcPr marL="8467" marR="8467" marT="8467" marB="0" anchor="ctr">
                    <a:lnL w="12700" cmpd="sng">
                      <a:noFill/>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20376265"/>
                  </a:ext>
                </a:extLst>
              </a:tr>
              <a:tr h="548640">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100" b="0" i="0" u="none" strike="noStrike" noProof="0" dirty="0">
                          <a:solidFill>
                            <a:srgbClr val="29193E"/>
                          </a:solidFill>
                          <a:effectLst/>
                          <a:latin typeface="Fira Sans" panose="020B0503050000020004" pitchFamily="34" charset="0"/>
                        </a:rPr>
                        <a:t>Porter des sous-vêtements en coton</a:t>
                      </a:r>
                    </a:p>
                  </a:txBody>
                  <a:tcPr marL="0" marR="0" marT="0" marB="0" anchor="ctr">
                    <a:lnL w="12700" cap="flat" cmpd="sng" algn="ctr">
                      <a:noFill/>
                      <a:prstDash val="sysDot"/>
                      <a:round/>
                      <a:headEnd type="none" w="med" len="med"/>
                      <a:tailEnd type="none" w="med" len="med"/>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000000"/>
                          </a:solidFill>
                          <a:effectLst/>
                          <a:latin typeface="Fira Sans" panose="020B0503050000020004" pitchFamily="34" charset="0"/>
                        </a:rPr>
                        <a:t>74</a:t>
                      </a:r>
                    </a:p>
                  </a:txBody>
                  <a:tcPr marL="8467" marR="8467" marT="8467"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a:solidFill>
                            <a:srgbClr val="FFC107"/>
                          </a:solidFill>
                          <a:effectLst/>
                          <a:latin typeface="Fira Sans" panose="020B0503050000020004" pitchFamily="34" charset="0"/>
                        </a:rPr>
                        <a:t>64</a:t>
                      </a:r>
                    </a:p>
                  </a:txBody>
                  <a:tcPr marL="8467" marR="8467" marT="8467"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67</a:t>
                      </a:r>
                    </a:p>
                  </a:txBody>
                  <a:tcPr marL="8467" marR="8467" marT="8467"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72</a:t>
                      </a:r>
                    </a:p>
                  </a:txBody>
                  <a:tcPr marL="8467" marR="8467" marT="8467"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76</a:t>
                      </a:r>
                    </a:p>
                  </a:txBody>
                  <a:tcPr marL="8467" marR="8467" marT="8467" marB="0" anchor="ctr">
                    <a:lnL w="12700" cmpd="sng">
                      <a:noFill/>
                    </a:lnL>
                    <a:lnR w="12700" cmpd="sng">
                      <a:noFill/>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80</a:t>
                      </a:r>
                    </a:p>
                  </a:txBody>
                  <a:tcPr marL="8467" marR="8467" marT="8467" marB="0" anchor="ctr">
                    <a:lnL w="12700" cmpd="sng">
                      <a:noFill/>
                    </a:lnL>
                    <a:lnR w="12700" cap="flat" cmpd="sng" algn="ctr">
                      <a:solidFill>
                        <a:schemeClr val="bg1">
                          <a:lumMod val="95000"/>
                        </a:schemeClr>
                      </a:solidFill>
                      <a:prstDash val="solid"/>
                      <a:round/>
                      <a:headEnd type="none" w="med" len="med"/>
                      <a:tailEnd type="none" w="med" len="med"/>
                    </a:lnR>
                    <a:lnT w="12700" cmpd="sng">
                      <a:noFill/>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96122529"/>
                  </a:ext>
                </a:extLst>
              </a:tr>
              <a:tr h="548640">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100" b="0" i="0" u="none" strike="noStrike" noProof="0" dirty="0">
                          <a:solidFill>
                            <a:srgbClr val="29193E"/>
                          </a:solidFill>
                          <a:effectLst/>
                          <a:latin typeface="Fira Sans" panose="020B0503050000020004" pitchFamily="34" charset="0"/>
                        </a:rPr>
                        <a:t>Utiliser un déodorant ou un spray d’hygiène spécialement conçu pour vos parties intimes </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000000"/>
                          </a:solidFill>
                          <a:effectLst/>
                          <a:latin typeface="Fira Sans" panose="020B0503050000020004" pitchFamily="34" charset="0"/>
                        </a:rPr>
                        <a:t>69</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a:solidFill>
                            <a:srgbClr val="FFC107"/>
                          </a:solidFill>
                          <a:effectLst/>
                          <a:latin typeface="Fira Sans" panose="020B0503050000020004" pitchFamily="34" charset="0"/>
                        </a:rPr>
                        <a:t>64</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58</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68</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71</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77</a:t>
                      </a:r>
                    </a:p>
                  </a:txBody>
                  <a:tcPr marL="8467" marR="8467" marT="8467" marB="0" anchor="ctr">
                    <a:lnL w="12700" cmpd="sng">
                      <a:noFill/>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8601702"/>
                  </a:ext>
                </a:extLst>
              </a:tr>
              <a:tr h="548640">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100" b="0" i="0" u="none" strike="noStrike" noProof="0" dirty="0">
                          <a:solidFill>
                            <a:srgbClr val="29193E"/>
                          </a:solidFill>
                          <a:effectLst/>
                          <a:latin typeface="Fira Sans" panose="020B0503050000020004" pitchFamily="34" charset="0"/>
                        </a:rPr>
                        <a:t>Prendre des douches vaginales </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000000"/>
                          </a:solidFill>
                          <a:effectLst/>
                          <a:latin typeface="Fira Sans" panose="020B0503050000020004" pitchFamily="34" charset="0"/>
                        </a:rPr>
                        <a:t>56</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a:solidFill>
                            <a:srgbClr val="FFC107"/>
                          </a:solidFill>
                          <a:effectLst/>
                          <a:latin typeface="Fira Sans" panose="020B0503050000020004" pitchFamily="34" charset="0"/>
                        </a:rPr>
                        <a:t>50</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50</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56</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58</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61</a:t>
                      </a:r>
                    </a:p>
                  </a:txBody>
                  <a:tcPr marL="8467" marR="8467" marT="8467" marB="0" anchor="ctr">
                    <a:lnL w="12700" cmpd="sng">
                      <a:noFill/>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5415198"/>
                  </a:ext>
                </a:extLst>
              </a:tr>
              <a:tr h="548640">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100" b="0" i="0" u="none" strike="noStrike" noProof="0" dirty="0">
                          <a:solidFill>
                            <a:srgbClr val="29193E"/>
                          </a:solidFill>
                          <a:effectLst/>
                          <a:latin typeface="Fira Sans" panose="020B0503050000020004" pitchFamily="34" charset="0"/>
                        </a:rPr>
                        <a:t>Utiliser une solution nettoyante sans savon pour vos parties intimes</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000000"/>
                          </a:solidFill>
                          <a:effectLst/>
                          <a:latin typeface="Fira Sans" panose="020B0503050000020004" pitchFamily="34" charset="0"/>
                        </a:rPr>
                        <a:t>44</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1" i="0" u="none" strike="noStrike">
                          <a:solidFill>
                            <a:srgbClr val="FFC107"/>
                          </a:solidFill>
                          <a:effectLst/>
                          <a:latin typeface="Fira Sans" panose="020B0503050000020004" pitchFamily="34" charset="0"/>
                        </a:rPr>
                        <a:t>36</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46</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45</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44</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46</a:t>
                      </a:r>
                    </a:p>
                  </a:txBody>
                  <a:tcPr marL="8467" marR="8467" marT="8467" marB="0" anchor="ctr">
                    <a:lnL w="12700" cmpd="sng">
                      <a:noFill/>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6761963"/>
                  </a:ext>
                </a:extLst>
              </a:tr>
              <a:tr h="548640">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100" b="0" i="0" u="none" strike="noStrike" noProof="0" dirty="0">
                          <a:solidFill>
                            <a:srgbClr val="29193E"/>
                          </a:solidFill>
                          <a:effectLst/>
                          <a:latin typeface="Fira Sans" panose="020B0503050000020004" pitchFamily="34" charset="0"/>
                        </a:rPr>
                        <a:t>Favoriser l’automédication plutôt que de consulter un professionnel de santé en cas d’irritation, de démangeaisons ou de sensations de brûlure au niveau des parties intimes</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000000"/>
                          </a:solidFill>
                          <a:effectLst/>
                          <a:latin typeface="Fira Sans" panose="020B0503050000020004" pitchFamily="34" charset="0"/>
                        </a:rPr>
                        <a:t>44</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a:solidFill>
                            <a:srgbClr val="000000"/>
                          </a:solidFill>
                          <a:effectLst/>
                          <a:latin typeface="Fira Sans" panose="020B0503050000020004" pitchFamily="34" charset="0"/>
                        </a:rPr>
                        <a:t>48</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FFC107"/>
                          </a:solidFill>
                          <a:effectLst/>
                          <a:latin typeface="Fira Sans" panose="020B0503050000020004" pitchFamily="34" charset="0"/>
                        </a:rPr>
                        <a:t>39</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43</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43</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CAD300"/>
                          </a:solidFill>
                          <a:effectLst/>
                          <a:latin typeface="Fira Sans" panose="020B0503050000020004" pitchFamily="34" charset="0"/>
                        </a:rPr>
                        <a:t>48</a:t>
                      </a:r>
                    </a:p>
                  </a:txBody>
                  <a:tcPr marL="8467" marR="8467" marT="8467" marB="0" anchor="ctr">
                    <a:lnL w="12700" cmpd="sng">
                      <a:noFill/>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8503901"/>
                  </a:ext>
                </a:extLst>
              </a:tr>
              <a:tr h="548640">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fr-FR" sz="1100" b="0" i="0" u="none" strike="noStrike" cap="none" normalizeH="0" baseline="0" noProof="0" dirty="0">
                          <a:ln>
                            <a:noFill/>
                          </a:ln>
                          <a:solidFill>
                            <a:srgbClr val="29193E"/>
                          </a:solidFill>
                          <a:effectLst/>
                          <a:uLnTx/>
                          <a:uFillTx/>
                          <a:latin typeface="Fira Sans" panose="020B0503050000020004" pitchFamily="34" charset="0"/>
                          <a:ea typeface="+mn-ea"/>
                          <a:cs typeface="+mn-cs"/>
                        </a:rPr>
                        <a:t>Dormir sans sous-vêtements</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000000"/>
                          </a:solidFill>
                          <a:effectLst/>
                          <a:latin typeface="Fira Sans" panose="020B0503050000020004" pitchFamily="34" charset="0"/>
                        </a:rPr>
                        <a:t>32</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a:solidFill>
                            <a:srgbClr val="000000"/>
                          </a:solidFill>
                          <a:effectLst/>
                          <a:latin typeface="Fira Sans" panose="020B0503050000020004" pitchFamily="34" charset="0"/>
                        </a:rPr>
                        <a:t>31</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30</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34</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31</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34</a:t>
                      </a:r>
                    </a:p>
                  </a:txBody>
                  <a:tcPr marL="8467" marR="8467" marT="8467" marB="0" anchor="ctr">
                    <a:lnL w="12700" cmpd="sng">
                      <a:noFill/>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9427642"/>
                  </a:ext>
                </a:extLst>
              </a:tr>
              <a:tr h="548640">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0" lang="fr-FR" sz="1100" b="0" i="0" u="none" strike="noStrike" cap="none" normalizeH="0" baseline="0" noProof="0" dirty="0">
                          <a:ln>
                            <a:noFill/>
                          </a:ln>
                          <a:solidFill>
                            <a:srgbClr val="29193E"/>
                          </a:solidFill>
                          <a:effectLst/>
                          <a:uLnTx/>
                          <a:uFillTx/>
                          <a:latin typeface="Fira Sans" panose="020B0503050000020004" pitchFamily="34" charset="0"/>
                          <a:ea typeface="+mn-ea"/>
                          <a:cs typeface="+mn-cs"/>
                        </a:rPr>
                        <a:t>Se laver au moins deux fois par jour</a:t>
                      </a:r>
                    </a:p>
                  </a:txBody>
                  <a:tcPr marL="0" marR="0" marT="0" marB="0" anchor="ctr">
                    <a:lnL w="12700" cap="flat" cmpd="sng" algn="ctr">
                      <a:noFill/>
                      <a:prstDash val="sysDot"/>
                      <a:round/>
                      <a:headEnd type="none" w="med" len="med"/>
                      <a:tailEnd type="none" w="med" len="med"/>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1" i="0" u="none" strike="noStrike">
                          <a:solidFill>
                            <a:srgbClr val="000000"/>
                          </a:solidFill>
                          <a:effectLst/>
                          <a:latin typeface="Fira Sans" panose="020B0503050000020004" pitchFamily="34" charset="0"/>
                        </a:rPr>
                        <a:t>25</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solidFill>
                      <a:srgbClr val="F2E9E2"/>
                    </a:solidFill>
                  </a:tcPr>
                </a:tc>
                <a:tc>
                  <a:txBody>
                    <a:bodyPr/>
                    <a:lstStyle/>
                    <a:p>
                      <a:pPr algn="ctr" fontAlgn="ctr">
                        <a:buNone/>
                      </a:pPr>
                      <a:r>
                        <a:rPr lang="fr-FR" sz="1300" b="0" i="0" u="none" strike="noStrike">
                          <a:solidFill>
                            <a:srgbClr val="000000"/>
                          </a:solidFill>
                          <a:effectLst/>
                          <a:latin typeface="Fira Sans" panose="020B0503050000020004" pitchFamily="34" charset="0"/>
                        </a:rPr>
                        <a:t>25</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22</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23</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a:solidFill>
                            <a:srgbClr val="000000"/>
                          </a:solidFill>
                          <a:effectLst/>
                          <a:latin typeface="Fira Sans" panose="020B0503050000020004" pitchFamily="34" charset="0"/>
                        </a:rPr>
                        <a:t>25</a:t>
                      </a:r>
                    </a:p>
                  </a:txBody>
                  <a:tcPr marL="8467" marR="8467" marT="8467" marB="0" anchor="ctr">
                    <a:lnL w="12700" cmpd="sng">
                      <a:noFill/>
                    </a:lnL>
                    <a:lnR w="12700" cmpd="sng">
                      <a:noFill/>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300" b="0" i="0" u="none" strike="noStrike" dirty="0">
                          <a:solidFill>
                            <a:srgbClr val="000000"/>
                          </a:solidFill>
                          <a:effectLst/>
                          <a:latin typeface="Fira Sans" panose="020B0503050000020004" pitchFamily="34" charset="0"/>
                        </a:rPr>
                        <a:t>28</a:t>
                      </a:r>
                    </a:p>
                  </a:txBody>
                  <a:tcPr marL="8467" marR="8467" marT="8467" marB="0" anchor="ctr">
                    <a:lnL w="12700" cmpd="sng">
                      <a:noFill/>
                    </a:lnL>
                    <a:lnR w="12700" cap="flat" cmpd="sng" algn="ctr">
                      <a:solidFill>
                        <a:schemeClr val="bg1">
                          <a:lumMod val="95000"/>
                        </a:schemeClr>
                      </a:solidFill>
                      <a:prstDash val="solid"/>
                      <a:round/>
                      <a:headEnd type="none" w="med" len="med"/>
                      <a:tailEnd type="none" w="med" len="med"/>
                    </a:lnR>
                    <a:lnT w="12700" cap="flat" cmpd="sng" algn="ctr">
                      <a:solidFill>
                        <a:srgbClr val="F6EDE6"/>
                      </a:solidFill>
                      <a:prstDash val="sysDot"/>
                      <a:round/>
                      <a:headEnd type="none" w="med" len="med"/>
                      <a:tailEnd type="none" w="med" len="med"/>
                    </a:lnT>
                    <a:lnB w="12700" cap="flat" cmpd="sng" algn="ctr">
                      <a:solidFill>
                        <a:srgbClr val="F6EDE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43105550"/>
                  </a:ext>
                </a:extLst>
              </a:tr>
            </a:tbl>
          </a:graphicData>
        </a:graphic>
      </p:graphicFrame>
      <p:sp>
        <p:nvSpPr>
          <p:cNvPr id="16" name="Ellipse 15">
            <a:extLst>
              <a:ext uri="{FF2B5EF4-FFF2-40B4-BE49-F238E27FC236}">
                <a16:creationId xmlns:a16="http://schemas.microsoft.com/office/drawing/2014/main" id="{EDEB8B8A-3EE3-FCE5-A16E-8F202F3C44AA}"/>
              </a:ext>
            </a:extLst>
          </p:cNvPr>
          <p:cNvSpPr/>
          <p:nvPr/>
        </p:nvSpPr>
        <p:spPr>
          <a:xfrm>
            <a:off x="1284028" y="6479565"/>
            <a:ext cx="144000" cy="141532"/>
          </a:xfrm>
          <a:prstGeom prst="ellipse">
            <a:avLst/>
          </a:prstGeom>
          <a:solidFill>
            <a:srgbClr val="CAD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sp>
        <p:nvSpPr>
          <p:cNvPr id="17" name="Ellipse 16">
            <a:extLst>
              <a:ext uri="{FF2B5EF4-FFF2-40B4-BE49-F238E27FC236}">
                <a16:creationId xmlns:a16="http://schemas.microsoft.com/office/drawing/2014/main" id="{FA871EE3-5F3C-DFF2-E530-FDD4425B7B44}"/>
              </a:ext>
            </a:extLst>
          </p:cNvPr>
          <p:cNvSpPr/>
          <p:nvPr/>
        </p:nvSpPr>
        <p:spPr>
          <a:xfrm>
            <a:off x="3588101" y="6485065"/>
            <a:ext cx="144000" cy="141532"/>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GB" sz="1867" kern="0" dirty="0">
              <a:solidFill>
                <a:srgbClr val="FFFFFF"/>
              </a:solidFill>
              <a:latin typeface="Arial"/>
              <a:sym typeface="Arial"/>
            </a:endParaRPr>
          </a:p>
        </p:txBody>
      </p:sp>
      <p:pic>
        <p:nvPicPr>
          <p:cNvPr id="21" name="Graphique 20" descr="Faire un zoom avant contour">
            <a:extLst>
              <a:ext uri="{FF2B5EF4-FFF2-40B4-BE49-F238E27FC236}">
                <a16:creationId xmlns:a16="http://schemas.microsoft.com/office/drawing/2014/main" id="{DE277F97-7E6F-8430-3C20-AE2CB8F4CE8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596422">
            <a:off x="193458" y="972277"/>
            <a:ext cx="483260" cy="483260"/>
          </a:xfrm>
          <a:prstGeom prst="rect">
            <a:avLst/>
          </a:prstGeom>
        </p:spPr>
      </p:pic>
      <p:sp>
        <p:nvSpPr>
          <p:cNvPr id="2" name="Google Shape;116;p17">
            <a:extLst>
              <a:ext uri="{FF2B5EF4-FFF2-40B4-BE49-F238E27FC236}">
                <a16:creationId xmlns:a16="http://schemas.microsoft.com/office/drawing/2014/main" id="{37D0BE1D-4CE6-2067-E7F6-E146CD8F6B1C}"/>
              </a:ext>
            </a:extLst>
          </p:cNvPr>
          <p:cNvSpPr txBox="1"/>
          <p:nvPr/>
        </p:nvSpPr>
        <p:spPr>
          <a:xfrm>
            <a:off x="744631" y="1064305"/>
            <a:ext cx="10729200" cy="244800"/>
          </a:xfrm>
          <a:prstGeom prst="rect">
            <a:avLst/>
          </a:prstGeom>
          <a:noFill/>
          <a:ln>
            <a:noFill/>
          </a:ln>
        </p:spPr>
        <p:txBody>
          <a:bodyPr spcFirstLastPara="1" wrap="square" lIns="0" tIns="0" rIns="0" bIns="0" anchor="t" anchorCtr="0">
            <a:noAutofit/>
          </a:bodyPr>
          <a:lstStyle/>
          <a:p>
            <a:pPr defTabSz="1219170">
              <a:defRPr/>
            </a:pPr>
            <a:r>
              <a:rPr lang="fr-FR" sz="1333" i="1">
                <a:solidFill>
                  <a:srgbClr val="A59DAE"/>
                </a:solidFill>
                <a:latin typeface="Fira Sans"/>
                <a:ea typeface="Fira Sans"/>
                <a:cs typeface="Fira Sans"/>
                <a:sym typeface="Fira Sans"/>
              </a:rPr>
              <a:t>À quelle fréquence intégrez-vous les éléments suivants à votre quotidien ?</a:t>
            </a:r>
          </a:p>
          <a:p>
            <a:pPr defTabSz="1219170">
              <a:defRPr/>
            </a:pPr>
            <a:r>
              <a:rPr lang="fr-FR" sz="1333" i="1">
                <a:solidFill>
                  <a:srgbClr val="A59DAE"/>
                </a:solidFill>
                <a:latin typeface="Fira Sans"/>
                <a:ea typeface="Fira Sans"/>
                <a:cs typeface="Fira Sans"/>
                <a:sym typeface="Fira Sans"/>
              </a:rPr>
              <a:t>En ce qui concerne vos habitudes d’hygiène intime, lesquels des comportements suivants adoptez-vous ?</a:t>
            </a:r>
          </a:p>
          <a:p>
            <a:pPr defTabSz="1219170">
              <a:defRPr/>
            </a:pPr>
            <a:r>
              <a:rPr lang="fr-FR" sz="1333" i="1">
                <a:solidFill>
                  <a:srgbClr val="A59DAE"/>
                </a:solidFill>
                <a:latin typeface="Fira Sans"/>
                <a:ea typeface="Fira Sans"/>
                <a:cs typeface="Fira Sans"/>
                <a:sym typeface="Fira Sans"/>
              </a:rPr>
              <a:t>Base : Toutes les femmes (n = 3 872)</a:t>
            </a:r>
          </a:p>
          <a:p>
            <a:pPr defTabSz="1219170">
              <a:defRPr/>
            </a:pPr>
            <a:endParaRPr lang="en-GB" sz="1333" i="1" dirty="0">
              <a:solidFill>
                <a:srgbClr val="A59DAE"/>
              </a:solidFill>
              <a:latin typeface="Fira Sans"/>
              <a:ea typeface="Fira Sans"/>
              <a:cs typeface="Fira Sans"/>
              <a:sym typeface="Fira Sans"/>
            </a:endParaRPr>
          </a:p>
        </p:txBody>
      </p:sp>
      <p:graphicFrame>
        <p:nvGraphicFramePr>
          <p:cNvPr id="3" name="Tableau 2">
            <a:extLst>
              <a:ext uri="{FF2B5EF4-FFF2-40B4-BE49-F238E27FC236}">
                <a16:creationId xmlns:a16="http://schemas.microsoft.com/office/drawing/2014/main" id="{745BAA84-E599-8628-D89C-B7CEA8F3D1AA}"/>
              </a:ext>
            </a:extLst>
          </p:cNvPr>
          <p:cNvGraphicFramePr>
            <a:graphicFrameLocks noGrp="1"/>
          </p:cNvGraphicFramePr>
          <p:nvPr>
            <p:extLst>
              <p:ext uri="{D42A27DB-BD31-4B8C-83A1-F6EECF244321}">
                <p14:modId xmlns:p14="http://schemas.microsoft.com/office/powerpoint/2010/main" val="2154695901"/>
              </p:ext>
            </p:extLst>
          </p:nvPr>
        </p:nvGraphicFramePr>
        <p:xfrm>
          <a:off x="-1" y="1854885"/>
          <a:ext cx="2080471" cy="568960"/>
        </p:xfrm>
        <a:graphic>
          <a:graphicData uri="http://schemas.openxmlformats.org/drawingml/2006/table">
            <a:tbl>
              <a:tblPr firstRow="1" bandRow="1">
                <a:tableStyleId>{5C22544A-7EE6-4342-B048-85BDC9FD1C3A}</a:tableStyleId>
              </a:tblPr>
              <a:tblGrid>
                <a:gridCol w="2080471">
                  <a:extLst>
                    <a:ext uri="{9D8B030D-6E8A-4147-A177-3AD203B41FA5}">
                      <a16:colId xmlns:a16="http://schemas.microsoft.com/office/drawing/2014/main" val="1778144427"/>
                    </a:ext>
                  </a:extLst>
                </a:gridCol>
              </a:tblGrid>
              <a:tr h="568960">
                <a:tc>
                  <a:txBody>
                    <a:bodyPr/>
                    <a:lstStyle/>
                    <a:p>
                      <a:pPr algn="ctr" fontAlgn="ctr"/>
                      <a:r>
                        <a:rPr lang="fr-FR" sz="1200" b="1" i="0" u="none" strike="noStrike" cap="none" noProof="0" dirty="0">
                          <a:solidFill>
                            <a:srgbClr val="29193E"/>
                          </a:solidFill>
                          <a:latin typeface="Fira Sans"/>
                          <a:ea typeface="+mn-ea"/>
                          <a:cs typeface="Calibri Light" panose="020F0302020204030204" pitchFamily="34" charset="0"/>
                          <a:sym typeface="Arial"/>
                        </a:rPr>
                        <a:t>% « Comportements favorables au microbiote »</a:t>
                      </a:r>
                    </a:p>
                  </a:txBody>
                  <a:tcPr marL="60960" marR="60960" marT="60960" marB="6096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DCE174"/>
                    </a:solidFill>
                  </a:tcPr>
                </a:tc>
                <a:extLst>
                  <a:ext uri="{0D108BD9-81ED-4DB2-BD59-A6C34878D82A}">
                    <a16:rowId xmlns:a16="http://schemas.microsoft.com/office/drawing/2014/main" val="1673595827"/>
                  </a:ext>
                </a:extLst>
              </a:tr>
            </a:tbl>
          </a:graphicData>
        </a:graphic>
      </p:graphicFrame>
    </p:spTree>
    <p:extLst>
      <p:ext uri="{BB962C8B-B14F-4D97-AF65-F5344CB8AC3E}">
        <p14:creationId xmlns:p14="http://schemas.microsoft.com/office/powerpoint/2010/main" val="30318813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ight Triangle 2">
            <a:extLst>
              <a:ext uri="{FF2B5EF4-FFF2-40B4-BE49-F238E27FC236}">
                <a16:creationId xmlns:a16="http://schemas.microsoft.com/office/drawing/2014/main" id="{782C7F1D-FAE5-2571-7371-F778BBAA1819}"/>
              </a:ext>
            </a:extLst>
          </p:cNvPr>
          <p:cNvSpPr/>
          <p:nvPr/>
        </p:nvSpPr>
        <p:spPr>
          <a:xfrm rot="16200000">
            <a:off x="8763000" y="3429000"/>
            <a:ext cx="3429000" cy="3429000"/>
          </a:xfrm>
          <a:prstGeom prst="r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914377">
              <a:lnSpc>
                <a:spcPct val="110000"/>
              </a:lnSpc>
              <a:defRPr/>
            </a:pPr>
            <a:endParaRPr lang="en-GB" sz="1400" dirty="0">
              <a:solidFill>
                <a:srgbClr val="000000"/>
              </a:solidFill>
              <a:latin typeface="Barlow"/>
            </a:endParaRPr>
          </a:p>
        </p:txBody>
      </p:sp>
      <p:sp>
        <p:nvSpPr>
          <p:cNvPr id="12" name="Title 1">
            <a:extLst>
              <a:ext uri="{FF2B5EF4-FFF2-40B4-BE49-F238E27FC236}">
                <a16:creationId xmlns:a16="http://schemas.microsoft.com/office/drawing/2014/main" id="{A283172C-A832-A130-95DE-6B6A2E5FD0F8}"/>
              </a:ext>
            </a:extLst>
          </p:cNvPr>
          <p:cNvSpPr>
            <a:spLocks noGrp="1"/>
          </p:cNvSpPr>
          <p:nvPr>
            <p:ph type="title"/>
          </p:nvPr>
        </p:nvSpPr>
        <p:spPr>
          <a:xfrm>
            <a:off x="456898" y="1358901"/>
            <a:ext cx="5921375" cy="715963"/>
          </a:xfrm>
        </p:spPr>
        <p:txBody>
          <a:bodyPr>
            <a:noAutofit/>
          </a:bodyPr>
          <a:lstStyle/>
          <a:p>
            <a:pPr>
              <a:lnSpc>
                <a:spcPts val="9600"/>
              </a:lnSpc>
            </a:pPr>
            <a:r>
              <a:rPr lang="fr-FR" sz="9600"/>
              <a:t>MERCI</a:t>
            </a:r>
          </a:p>
        </p:txBody>
      </p:sp>
      <p:sp>
        <p:nvSpPr>
          <p:cNvPr id="15" name="Freeform: Shape 14">
            <a:extLst>
              <a:ext uri="{FF2B5EF4-FFF2-40B4-BE49-F238E27FC236}">
                <a16:creationId xmlns:a16="http://schemas.microsoft.com/office/drawing/2014/main" id="{353BA329-9F00-C0FE-FF7A-D00168B9A144}"/>
              </a:ext>
            </a:extLst>
          </p:cNvPr>
          <p:cNvSpPr/>
          <p:nvPr/>
        </p:nvSpPr>
        <p:spPr>
          <a:xfrm rot="8100000">
            <a:off x="8065079" y="5581378"/>
            <a:ext cx="3313715" cy="849495"/>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914377">
              <a:lnSpc>
                <a:spcPct val="110000"/>
              </a:lnSpc>
              <a:defRPr/>
            </a:pPr>
            <a:endParaRPr lang="en-GB" sz="1400" dirty="0">
              <a:solidFill>
                <a:srgbClr val="000000"/>
              </a:solidFill>
              <a:latin typeface="Barlow"/>
            </a:endParaRPr>
          </a:p>
        </p:txBody>
      </p:sp>
      <p:sp>
        <p:nvSpPr>
          <p:cNvPr id="16" name="Freeform: Shape 15">
            <a:extLst>
              <a:ext uri="{FF2B5EF4-FFF2-40B4-BE49-F238E27FC236}">
                <a16:creationId xmlns:a16="http://schemas.microsoft.com/office/drawing/2014/main" id="{6A9256A1-5497-7BFC-A417-9F3E95609751}"/>
              </a:ext>
            </a:extLst>
          </p:cNvPr>
          <p:cNvSpPr/>
          <p:nvPr/>
        </p:nvSpPr>
        <p:spPr>
          <a:xfrm rot="8100000">
            <a:off x="6220763" y="446791"/>
            <a:ext cx="3313715" cy="849495"/>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914377">
              <a:lnSpc>
                <a:spcPct val="110000"/>
              </a:lnSpc>
              <a:defRPr/>
            </a:pPr>
            <a:endParaRPr lang="en-GB" sz="1400" dirty="0">
              <a:solidFill>
                <a:srgbClr val="000000"/>
              </a:solidFill>
              <a:latin typeface="Barlow"/>
            </a:endParaRPr>
          </a:p>
        </p:txBody>
      </p:sp>
      <p:pic>
        <p:nvPicPr>
          <p:cNvPr id="10" name="Google Shape;119;p17">
            <a:extLst>
              <a:ext uri="{FF2B5EF4-FFF2-40B4-BE49-F238E27FC236}">
                <a16:creationId xmlns:a16="http://schemas.microsoft.com/office/drawing/2014/main" id="{A9F7E942-889E-D571-41B0-B4101FE4AF02}"/>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0165231" y="6358159"/>
            <a:ext cx="849189" cy="266533"/>
          </a:xfrm>
          <a:prstGeom prst="rect">
            <a:avLst/>
          </a:prstGeom>
          <a:noFill/>
          <a:ln>
            <a:noFill/>
          </a:ln>
        </p:spPr>
      </p:pic>
      <p:sp>
        <p:nvSpPr>
          <p:cNvPr id="2" name="Google Shape;228;p21">
            <a:extLst>
              <a:ext uri="{FF2B5EF4-FFF2-40B4-BE49-F238E27FC236}">
                <a16:creationId xmlns:a16="http://schemas.microsoft.com/office/drawing/2014/main" id="{75714D92-FEBC-2AD6-0435-92189B4B383E}"/>
              </a:ext>
            </a:extLst>
          </p:cNvPr>
          <p:cNvSpPr txBox="1"/>
          <p:nvPr/>
        </p:nvSpPr>
        <p:spPr>
          <a:xfrm>
            <a:off x="6096000" y="6368400"/>
            <a:ext cx="2183641" cy="713200"/>
          </a:xfrm>
          <a:prstGeom prst="rect">
            <a:avLst/>
          </a:prstGeom>
          <a:noFill/>
          <a:ln>
            <a:noFill/>
          </a:ln>
        </p:spPr>
        <p:txBody>
          <a:bodyPr spcFirstLastPara="1" wrap="square" lIns="0" tIns="96000" rIns="0" bIns="0" anchor="t" anchorCtr="0">
            <a:noAutofit/>
          </a:bodyPr>
          <a:lstStyle/>
          <a:p>
            <a:pPr algn="r" defTabSz="1219170">
              <a:lnSpc>
                <a:spcPct val="85000"/>
              </a:lnSpc>
              <a:buClr>
                <a:srgbClr val="000000"/>
              </a:buClr>
              <a:defRPr/>
            </a:pPr>
            <a:r>
              <a:rPr lang="fr-FR" sz="933" b="1" dirty="0">
                <a:solidFill>
                  <a:srgbClr val="F6EDE6"/>
                </a:solidFill>
                <a:latin typeface="Fira Sans"/>
                <a:ea typeface="Fira Sans"/>
                <a:cs typeface="Fira Sans"/>
                <a:sym typeface="Fira Sans"/>
              </a:rPr>
              <a:t>Copyright </a:t>
            </a:r>
            <a:r>
              <a:rPr lang="fr-FR" sz="933" b="1" dirty="0" err="1">
                <a:solidFill>
                  <a:srgbClr val="F6EDE6"/>
                </a:solidFill>
                <a:latin typeface="Fira Sans"/>
                <a:ea typeface="Fira Sans"/>
                <a:cs typeface="Fira Sans"/>
                <a:sym typeface="Fira Sans"/>
              </a:rPr>
              <a:t>Biocodex</a:t>
            </a:r>
            <a:r>
              <a:rPr lang="fr-FR" sz="933" b="1" dirty="0">
                <a:solidFill>
                  <a:srgbClr val="F6EDE6"/>
                </a:solidFill>
                <a:latin typeface="Fira Sans"/>
                <a:ea typeface="Fira Sans"/>
                <a:cs typeface="Fira Sans"/>
                <a:sym typeface="Fira Sans"/>
              </a:rPr>
              <a:t> </a:t>
            </a:r>
            <a:r>
              <a:rPr lang="fr-FR" sz="933" b="1" dirty="0" err="1">
                <a:solidFill>
                  <a:srgbClr val="F6EDE6"/>
                </a:solidFill>
                <a:latin typeface="Fira Sans"/>
                <a:ea typeface="Fira Sans"/>
                <a:cs typeface="Fira Sans"/>
                <a:sym typeface="Fira Sans"/>
              </a:rPr>
              <a:t>Microbiota</a:t>
            </a:r>
            <a:r>
              <a:rPr lang="fr-FR" sz="933" b="1" dirty="0">
                <a:solidFill>
                  <a:srgbClr val="F6EDE6"/>
                </a:solidFill>
                <a:latin typeface="Fira Sans"/>
                <a:ea typeface="Fira Sans"/>
                <a:cs typeface="Fira Sans"/>
                <a:sym typeface="Fira Sans"/>
              </a:rPr>
              <a:t> Institute et Ipsos </a:t>
            </a:r>
            <a:r>
              <a:rPr lang="fr-FR" sz="933" b="1" dirty="0" err="1">
                <a:solidFill>
                  <a:srgbClr val="F6EDE6"/>
                </a:solidFill>
                <a:latin typeface="Fira Sans"/>
                <a:ea typeface="Fira Sans"/>
                <a:cs typeface="Fira Sans"/>
                <a:sym typeface="Fira Sans"/>
              </a:rPr>
              <a:t>bva</a:t>
            </a:r>
            <a:r>
              <a:rPr lang="fr-FR" sz="933" b="1" dirty="0">
                <a:solidFill>
                  <a:srgbClr val="F6EDE6"/>
                </a:solidFill>
                <a:latin typeface="Fira Sans"/>
                <a:ea typeface="Fira Sans"/>
                <a:cs typeface="Fira Sans"/>
                <a:sym typeface="Fira Sans"/>
              </a:rPr>
              <a:t> – Avril 2026</a:t>
            </a:r>
          </a:p>
        </p:txBody>
      </p:sp>
      <p:pic>
        <p:nvPicPr>
          <p:cNvPr id="4" name="Picture 3" descr="Un logo bleu et vert  Le contenu généré par l’IA peut comporter des erreurs.">
            <a:extLst>
              <a:ext uri="{FF2B5EF4-FFF2-40B4-BE49-F238E27FC236}">
                <a16:creationId xmlns:a16="http://schemas.microsoft.com/office/drawing/2014/main" id="{73145628-6ADE-FE12-EB74-F370236A9AF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65466" y="6345236"/>
            <a:ext cx="523121" cy="323121"/>
          </a:xfrm>
          <a:prstGeom prst="rect">
            <a:avLst/>
          </a:prstGeom>
        </p:spPr>
      </p:pic>
    </p:spTree>
    <p:extLst>
      <p:ext uri="{BB962C8B-B14F-4D97-AF65-F5344CB8AC3E}">
        <p14:creationId xmlns:p14="http://schemas.microsoft.com/office/powerpoint/2010/main" val="386293084"/>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RANDBOOK_INTERNATIONAL MICROBIOTA OBSERVATOR_Couleurs ipsos.pdf">
  <a:themeElements>
    <a:clrScheme name="Microbiote">
      <a:dk1>
        <a:sysClr val="windowText" lastClr="000000"/>
      </a:dk1>
      <a:lt1>
        <a:sysClr val="window" lastClr="FFFFFF"/>
      </a:lt1>
      <a:dk2>
        <a:srgbClr val="200F40"/>
      </a:dk2>
      <a:lt2>
        <a:srgbClr val="EDDDD1"/>
      </a:lt2>
      <a:accent1>
        <a:srgbClr val="943B91"/>
      </a:accent1>
      <a:accent2>
        <a:srgbClr val="95C11F"/>
      </a:accent2>
      <a:accent3>
        <a:srgbClr val="D68CB5"/>
      </a:accent3>
      <a:accent4>
        <a:srgbClr val="EF7D00"/>
      </a:accent4>
      <a:accent5>
        <a:srgbClr val="FFFFFF"/>
      </a:accent5>
      <a:accent6>
        <a:srgbClr val="FFFFFF"/>
      </a:accent6>
      <a:hlink>
        <a:srgbClr val="FFFFFF"/>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eme2">
  <a:themeElements>
    <a:clrScheme name="Ipsos_2024_v2">
      <a:dk1>
        <a:srgbClr val="000000"/>
      </a:dk1>
      <a:lt1>
        <a:sysClr val="window" lastClr="FFFFFF"/>
      </a:lt1>
      <a:dk2>
        <a:srgbClr val="1DAFAD"/>
      </a:dk2>
      <a:lt2>
        <a:srgbClr val="103C50"/>
      </a:lt2>
      <a:accent1>
        <a:srgbClr val="121B5A"/>
      </a:accent1>
      <a:accent2>
        <a:srgbClr val="E2DA51"/>
      </a:accent2>
      <a:accent3>
        <a:srgbClr val="FF740F"/>
      </a:accent3>
      <a:accent4>
        <a:srgbClr val="452567"/>
      </a:accent4>
      <a:accent5>
        <a:srgbClr val="E50158"/>
      </a:accent5>
      <a:accent6>
        <a:srgbClr val="9FE5D8"/>
      </a:accent6>
      <a:hlink>
        <a:srgbClr val="2F469C"/>
      </a:hlink>
      <a:folHlink>
        <a:srgbClr val="84329B"/>
      </a:folHlink>
    </a:clrScheme>
    <a:fontScheme name="Ipsos General">
      <a:majorFont>
        <a:latin typeface="Barlow Semi Condensed ExtraBold"/>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7EBF0"/>
        </a:solidFill>
        <a:ln>
          <a:noFill/>
        </a:ln>
      </a:spPr>
      <a:bodyPr rtlCol="0" anchor="t"/>
      <a:lstStyle>
        <a:defPPr algn="l">
          <a:lnSpc>
            <a:spcPct val="112000"/>
          </a:lnSpc>
          <a:spcBef>
            <a:spcPts val="400"/>
          </a:spcBef>
          <a:spcAft>
            <a:spcPts val="400"/>
          </a:spcAft>
          <a:defRPr sz="2400" dirty="0" smtClean="0">
            <a:solidFill>
              <a:schemeClr val="tx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15000"/>
          </a:lnSpc>
          <a:spcBef>
            <a:spcPts val="400"/>
          </a:spcBef>
          <a:spcAft>
            <a:spcPts val="400"/>
          </a:spcAft>
          <a:defRPr sz="2400" dirty="0" err="1" smtClean="0">
            <a:solidFill>
              <a:schemeClr val="tx1"/>
            </a:solidFill>
          </a:defRPr>
        </a:defPPr>
      </a:lstStyle>
    </a:txDef>
  </a:objectDefaults>
  <a:extraClrSchemeLst/>
  <a:custClrLst>
    <a:custClr name="Green">
      <a:srgbClr val="2DB574"/>
    </a:custClr>
    <a:custClr name="Sky Blue">
      <a:srgbClr val="A5CEE3"/>
    </a:custClr>
    <a:custClr name="Lilac">
      <a:srgbClr val="E3D8F0"/>
    </a:custClr>
    <a:custClr name="Pastel Pink">
      <a:srgbClr val="FFE1EC"/>
    </a:custClr>
    <a:custClr name="Yellow Meringue">
      <a:srgbClr val="F3F0B9"/>
    </a:custClr>
    <a:custClr name="Delicate Turquoise">
      <a:srgbClr val="9FE5D8"/>
    </a:custClr>
    <a:custClr name=" -- ">
      <a:srgbClr val="FFFFFF"/>
    </a:custClr>
    <a:custClr name="Light Grey">
      <a:srgbClr val="E7EBF0"/>
    </a:custClr>
    <a:custClr name="Mid Grey">
      <a:srgbClr val="585858"/>
    </a:custClr>
  </a:custClrLst>
  <a:extLst>
    <a:ext uri="{05A4C25C-085E-4340-85A3-A5531E510DB2}">
      <thm15:themeFamily xmlns:thm15="http://schemas.microsoft.com/office/thememl/2012/main" name="TEMPLATE RAPPORT EN.pptx" id="{6DCFCCDA-3A06-43E0-9A95-CF5E2A9A8CA0}" vid="{5F3D6A2D-28F0-4F41-9EC8-CAC0B856F6C8}"/>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IpsosCURRENT">
    <a:dk1>
      <a:srgbClr val="222223"/>
    </a:dk1>
    <a:lt1>
      <a:sysClr val="window" lastClr="FFFFFF"/>
    </a:lt1>
    <a:dk2>
      <a:srgbClr val="1B365D"/>
    </a:dk2>
    <a:lt2>
      <a:srgbClr val="888B8D"/>
    </a:lt2>
    <a:accent1>
      <a:srgbClr val="E87722"/>
    </a:accent1>
    <a:accent2>
      <a:srgbClr val="F1BE48"/>
    </a:accent2>
    <a:accent3>
      <a:srgbClr val="B7BF12"/>
    </a:accent3>
    <a:accent4>
      <a:srgbClr val="C8C9C7"/>
    </a:accent4>
    <a:accent5>
      <a:srgbClr val="71B2C9"/>
    </a:accent5>
    <a:accent6>
      <a:srgbClr val="007681"/>
    </a:accent6>
    <a:hlink>
      <a:srgbClr val="485CC7"/>
    </a:hlink>
    <a:folHlink>
      <a:srgbClr val="00B2A9"/>
    </a:folHlink>
  </a:clrScheme>
  <a:fontScheme name="Ipsos MO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IpsosCURRENT">
    <a:dk1>
      <a:srgbClr val="222223"/>
    </a:dk1>
    <a:lt1>
      <a:sysClr val="window" lastClr="FFFFFF"/>
    </a:lt1>
    <a:dk2>
      <a:srgbClr val="1B365D"/>
    </a:dk2>
    <a:lt2>
      <a:srgbClr val="888B8D"/>
    </a:lt2>
    <a:accent1>
      <a:srgbClr val="E87722"/>
    </a:accent1>
    <a:accent2>
      <a:srgbClr val="F1BE48"/>
    </a:accent2>
    <a:accent3>
      <a:srgbClr val="B7BF12"/>
    </a:accent3>
    <a:accent4>
      <a:srgbClr val="C8C9C7"/>
    </a:accent4>
    <a:accent5>
      <a:srgbClr val="71B2C9"/>
    </a:accent5>
    <a:accent6>
      <a:srgbClr val="007681"/>
    </a:accent6>
    <a:hlink>
      <a:srgbClr val="485CC7"/>
    </a:hlink>
    <a:folHlink>
      <a:srgbClr val="00B2A9"/>
    </a:folHlink>
  </a:clrScheme>
  <a:fontScheme name="Ipsos MO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60</TotalTime>
  <Words>7622</Words>
  <Application>Microsoft Office PowerPoint</Application>
  <PresentationFormat>Grand écran</PresentationFormat>
  <Paragraphs>2553</Paragraphs>
  <Slides>44</Slides>
  <Notes>44</Notes>
  <HiddenSlides>0</HiddenSlides>
  <MMClips>0</MMClips>
  <ScaleCrop>false</ScaleCrop>
  <HeadingPairs>
    <vt:vector size="6" baseType="variant">
      <vt:variant>
        <vt:lpstr>Polices utilisées</vt:lpstr>
      </vt:variant>
      <vt:variant>
        <vt:i4>17</vt:i4>
      </vt:variant>
      <vt:variant>
        <vt:lpstr>Thème</vt:lpstr>
      </vt:variant>
      <vt:variant>
        <vt:i4>4</vt:i4>
      </vt:variant>
      <vt:variant>
        <vt:lpstr>Titres des diapositives</vt:lpstr>
      </vt:variant>
      <vt:variant>
        <vt:i4>44</vt:i4>
      </vt:variant>
    </vt:vector>
  </HeadingPairs>
  <TitlesOfParts>
    <vt:vector size="65" baseType="lpstr">
      <vt:lpstr>Aptos</vt:lpstr>
      <vt:lpstr>Arial</vt:lpstr>
      <vt:lpstr>Barlow</vt:lpstr>
      <vt:lpstr>Calibri</vt:lpstr>
      <vt:lpstr>Calibri Light</vt:lpstr>
      <vt:lpstr>Fira Sans</vt:lpstr>
      <vt:lpstr>Fira Sans </vt:lpstr>
      <vt:lpstr>Fira Sans  </vt:lpstr>
      <vt:lpstr>Fira Sans Black</vt:lpstr>
      <vt:lpstr>Fira Sans Condensed</vt:lpstr>
      <vt:lpstr>Fira Sans Condensed ExtraBold</vt:lpstr>
      <vt:lpstr>Fira Sans Condensed ExtraLight</vt:lpstr>
      <vt:lpstr>Fira Sans Condensed Thin</vt:lpstr>
      <vt:lpstr>Fira Sans ExtraBold</vt:lpstr>
      <vt:lpstr>Fira Sans Light</vt:lpstr>
      <vt:lpstr>Fira Sans SemiBold</vt:lpstr>
      <vt:lpstr>Wingdings 2</vt:lpstr>
      <vt:lpstr>Simple Light</vt:lpstr>
      <vt:lpstr>Conception personnalisée</vt:lpstr>
      <vt:lpstr>BRANDBOOK_INTERNATIONAL MICROBIOTA OBSERVATOR_Couleurs ipsos.pdf</vt:lpstr>
      <vt:lpstr>Theme2</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MERCI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VALCKE Olivier</dc:creator>
  <cp:lastModifiedBy>Thomas Hayter</cp:lastModifiedBy>
  <cp:revision>10</cp:revision>
  <dcterms:created xsi:type="dcterms:W3CDTF">2026-07-08T15:17:37Z</dcterms:created>
  <dcterms:modified xsi:type="dcterms:W3CDTF">2026-07-24T14:01:23Z</dcterms:modified>
</cp:coreProperties>
</file>