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2.xml" ContentType="application/vnd.openxmlformats-officedocument.themeOverride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3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4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5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3.xml" ContentType="application/vnd.openxmlformats-officedocument.themeOverr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16.xml" ContentType="application/vnd.openxmlformats-officedocument.drawingml.chart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17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8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39.xml" ContentType="application/vnd.openxmlformats-officedocument.presentationml.notesSlide+xml"/>
  <Override PartName="/ppt/charts/chart19.xml" ContentType="application/vnd.openxmlformats-officedocument.drawingml.chart+xml"/>
  <Override PartName="/ppt/notesSlides/notesSlide40.xml" ContentType="application/vnd.openxmlformats-officedocument.presentationml.notesSlide+xml"/>
  <Override PartName="/ppt/charts/chart20.xml" ContentType="application/vnd.openxmlformats-officedocument.drawingml.chart+xml"/>
  <Override PartName="/ppt/notesSlides/notesSlide41.xml" ContentType="application/vnd.openxmlformats-officedocument.presentationml.notesSlide+xml"/>
  <Override PartName="/ppt/charts/chart21.xml" ContentType="application/vnd.openxmlformats-officedocument.drawingml.chart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5" r:id="rId3"/>
    <p:sldMasterId id="2147483697" r:id="rId4"/>
  </p:sldMasterIdLst>
  <p:notesMasterIdLst>
    <p:notesMasterId r:id="rId49"/>
  </p:notesMasterIdLst>
  <p:sldIdLst>
    <p:sldId id="2944" r:id="rId5"/>
    <p:sldId id="264" r:id="rId6"/>
    <p:sldId id="2145705988" r:id="rId7"/>
    <p:sldId id="2145705894" r:id="rId8"/>
    <p:sldId id="2145705955" r:id="rId9"/>
    <p:sldId id="2145705956" r:id="rId10"/>
    <p:sldId id="2145705957" r:id="rId11"/>
    <p:sldId id="2145705895" r:id="rId12"/>
    <p:sldId id="2145706006" r:id="rId13"/>
    <p:sldId id="2145705897" r:id="rId14"/>
    <p:sldId id="2145705898" r:id="rId15"/>
    <p:sldId id="2145705899" r:id="rId16"/>
    <p:sldId id="2145705900" r:id="rId17"/>
    <p:sldId id="2145705901" r:id="rId18"/>
    <p:sldId id="2145705902" r:id="rId19"/>
    <p:sldId id="2145705903" r:id="rId20"/>
    <p:sldId id="2145705904" r:id="rId21"/>
    <p:sldId id="2145705905" r:id="rId22"/>
    <p:sldId id="2145705906" r:id="rId23"/>
    <p:sldId id="2145705958" r:id="rId24"/>
    <p:sldId id="2145705960" r:id="rId25"/>
    <p:sldId id="2145705961" r:id="rId26"/>
    <p:sldId id="2145705962" r:id="rId27"/>
    <p:sldId id="2145705907" r:id="rId28"/>
    <p:sldId id="2145706010" r:id="rId29"/>
    <p:sldId id="2145705909" r:id="rId30"/>
    <p:sldId id="2145705908" r:id="rId31"/>
    <p:sldId id="2145705910" r:id="rId32"/>
    <p:sldId id="2145705911" r:id="rId33"/>
    <p:sldId id="2145705963" r:id="rId34"/>
    <p:sldId id="2145705964" r:id="rId35"/>
    <p:sldId id="2145705965" r:id="rId36"/>
    <p:sldId id="2145705966" r:id="rId37"/>
    <p:sldId id="2145705974" r:id="rId38"/>
    <p:sldId id="2145705975" r:id="rId39"/>
    <p:sldId id="2145705976" r:id="rId40"/>
    <p:sldId id="2145705977" r:id="rId41"/>
    <p:sldId id="2145705912" r:id="rId42"/>
    <p:sldId id="2145705913" r:id="rId43"/>
    <p:sldId id="2145705914" r:id="rId44"/>
    <p:sldId id="2145706018" r:id="rId45"/>
    <p:sldId id="2145706015" r:id="rId46"/>
    <p:sldId id="2145706016" r:id="rId47"/>
    <p:sldId id="2144446365" r:id="rId4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3289"/>
    <a:srgbClr val="FFF9F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rgbClr val="B51A7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122-44CE-AF1F-AB7F3944CD94}"/>
              </c:ext>
            </c:extLst>
          </c:dPt>
          <c:dPt>
            <c:idx val="1"/>
            <c:bubble3D val="0"/>
            <c:spPr>
              <a:solidFill>
                <a:srgbClr val="D68CB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122-44CE-AF1F-AB7F3944CD94}"/>
              </c:ext>
            </c:extLst>
          </c:dPt>
          <c:dPt>
            <c:idx val="2"/>
            <c:bubble3D val="0"/>
            <c:spPr>
              <a:solidFill>
                <a:srgbClr val="7F6F9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22-44CE-AF1F-AB7F3944CD94}"/>
              </c:ext>
            </c:extLst>
          </c:dPt>
          <c:dPt>
            <c:idx val="3"/>
            <c:bubble3D val="0"/>
            <c:spPr>
              <a:solidFill>
                <a:srgbClr val="2919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122-44CE-AF1F-AB7F3944CD94}"/>
              </c:ext>
            </c:extLst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9C4D-4D81-8CD0-F6CCF9ADAE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Feuil1!$A$2:$A$5</c:f>
              <c:numCache>
                <c:formatCode>General</c:formatCode>
                <c:ptCount val="4"/>
              </c:numCache>
            </c:numRef>
          </c:cat>
          <c:val>
            <c:numRef>
              <c:f>Feuil1!$B$2:$B$5</c:f>
              <c:numCache>
                <c:formatCode>General</c:formatCode>
                <c:ptCount val="4"/>
                <c:pt idx="0">
                  <c:v>38</c:v>
                </c:pt>
                <c:pt idx="1">
                  <c:v>40</c:v>
                </c:pt>
                <c:pt idx="2">
                  <c:v>18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22-44CE-AF1F-AB7F3944CD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564625850340135E-3"/>
          <c:y val="9.5431449888583611E-2"/>
          <c:w val="0.9662632653061225"/>
          <c:h val="0.57266930714171538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rgbClr val="B51A78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tx>
                <c:rich>
                  <a:bodyPr/>
                  <a:lstStyle/>
                  <a:p>
                    <a:fld id="{65E59DF1-B329-4C17-B4F3-792101D5A937}" type="VALUE">
                      <a:rPr lang="en-US" sz="1197" b="0" i="0" u="none" strike="noStrike" kern="1200" baseline="0">
                        <a:solidFill>
                          <a:srgbClr val="200F4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rPr>
                      <a:pPr/>
                      <a:t>[VALEUR]</a:t>
                    </a:fld>
                    <a:endParaRPr lang="fr-F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B40-4720-AA25-C541A313DB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1197" b="0" i="0" u="none" strike="noStrike" kern="1200" baseline="0">
                    <a:solidFill>
                      <a:srgbClr val="200F40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Mniej niż 
25 lata</c:v>
                </c:pt>
                <c:pt idx="1">
                  <c:v>Od 25 
do 34 lat</c:v>
                </c:pt>
                <c:pt idx="2">
                  <c:v>Od 35 
do 44 lat</c:v>
                </c:pt>
                <c:pt idx="3">
                  <c:v>Od 45 
do 59 lat</c:v>
                </c:pt>
                <c:pt idx="4">
                  <c:v>60 lat 
i więcej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77</c:v>
                </c:pt>
                <c:pt idx="1">
                  <c:v>81</c:v>
                </c:pt>
                <c:pt idx="2">
                  <c:v>81</c:v>
                </c:pt>
                <c:pt idx="3">
                  <c:v>77</c:v>
                </c:pt>
                <c:pt idx="4">
                  <c:v>75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5B40-4720-AA25-C541A313DB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686623"/>
        <c:axId val="223688287"/>
      </c:lineChart>
      <c:catAx>
        <c:axId val="223686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200F40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fr-FR"/>
          </a:p>
        </c:txPr>
        <c:crossAx val="223688287"/>
        <c:crosses val="autoZero"/>
        <c:auto val="1"/>
        <c:lblAlgn val="ctr"/>
        <c:lblOffset val="100"/>
        <c:noMultiLvlLbl val="0"/>
      </c:catAx>
      <c:valAx>
        <c:axId val="223688287"/>
        <c:scaling>
          <c:orientation val="minMax"/>
          <c:min val="40"/>
        </c:scaling>
        <c:delete val="1"/>
        <c:axPos val="l"/>
        <c:numFmt formatCode="General" sourceLinked="1"/>
        <c:majorTickMark val="out"/>
        <c:minorTickMark val="none"/>
        <c:tickLblPos val="nextTo"/>
        <c:crossAx val="223686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304179971587591E-2"/>
          <c:y val="6.0625944432437871E-2"/>
          <c:w val="0.94939164005682486"/>
          <c:h val="0.878748111135124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Feuil1!$C$1</c:f>
              <c:strCache>
                <c:ptCount val="1"/>
                <c:pt idx="0">
                  <c:v>Colonne4</c:v>
                </c:pt>
              </c:strCache>
            </c:strRef>
          </c:tx>
          <c:spPr>
            <a:solidFill>
              <a:srgbClr val="D68CB5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800" b="1">
                      <a:solidFill>
                        <a:srgbClr val="D68CB5"/>
                      </a:solidFill>
                      <a:latin typeface="Fira Sans ExtraBold" panose="020B0903050000020004" pitchFamily="34" charset="0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013B-4BA1-B729-B31FCDAD6940}"/>
                </c:ext>
              </c:extLst>
            </c:dLbl>
            <c:dLbl>
              <c:idx val="1"/>
              <c:layout>
                <c:manualLayout>
                  <c:x val="1.3973941350157685E-3"/>
                  <c:y val="-1.1022898987716028E-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0" i="0" u="none" strike="noStrike" kern="1200" baseline="0">
                        <a:solidFill>
                          <a:srgbClr val="D68CB5"/>
                        </a:solidFill>
                        <a:latin typeface="Fira Sans "/>
                        <a:ea typeface="+mn-ea"/>
                        <a:cs typeface="+mn-cs"/>
                      </a:defRPr>
                    </a:pPr>
                    <a:fld id="{321D57D3-CBAA-41A8-A7EB-7A5F9675E8D4}" type="VALUE">
                      <a:rPr lang="en-US" sz="1400" b="0" i="0" u="none" strike="noStrike" kern="1200" baseline="0">
                        <a:solidFill>
                          <a:srgbClr val="D68CB5"/>
                        </a:solidFill>
                        <a:latin typeface="Fira Sans "/>
                        <a:ea typeface="+mn-ea"/>
                        <a:cs typeface="+mn-cs"/>
                      </a:rPr>
                      <a:pPr algn="ctr" rtl="0">
                        <a:defRPr lang="en-US" sz="1400" b="0" i="0" u="none" strike="noStrike" kern="1200" baseline="0">
                          <a:solidFill>
                            <a:srgbClr val="D68CB5"/>
                          </a:solidFill>
                          <a:latin typeface="Fira Sans 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13B-4BA1-B729-B31FCDAD694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013B-4BA1-B729-B31FCDAD694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13B-4BA1-B729-B31FCDAD694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013B-4BA1-B729-B31FCDAD694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13B-4BA1-B729-B31FCDAD6940}"/>
                </c:ext>
              </c:extLst>
            </c:dLbl>
            <c:dLbl>
              <c:idx val="6"/>
              <c:layout>
                <c:manualLayout>
                  <c:x val="-1.8662885105695118E-3"/>
                  <c:y val="1.65343484815739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13B-4BA1-B729-B31FCDAD6940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013B-4BA1-B729-B31FCDAD6940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013B-4BA1-B729-B31FCDAD6940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013B-4BA1-B729-B31FCDAD6940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013B-4BA1-B729-B31FCDAD6940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013B-4BA1-B729-B31FCDAD6940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013B-4BA1-B729-B31FCDAD6940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013B-4BA1-B729-B31FCDAD6940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013B-4BA1-B729-B31FCDAD69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D68CB5"/>
                    </a:solidFill>
                    <a:latin typeface="Fira Sans ExtraBold" panose="020B09030500000200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Feuil1!$A$2:$A$16</c:f>
              <c:numCache>
                <c:formatCode>General</c:formatCode>
                <c:ptCount val="15"/>
              </c:numCache>
            </c:numRef>
          </c:cat>
          <c:val>
            <c:numRef>
              <c:f>Feuil1!$C$2:$C$16</c:f>
              <c:numCache>
                <c:formatCode>General</c:formatCode>
                <c:ptCount val="15"/>
                <c:pt idx="0">
                  <c:v>78</c:v>
                </c:pt>
                <c:pt idx="1">
                  <c:v>80</c:v>
                </c:pt>
                <c:pt idx="2">
                  <c:v>81</c:v>
                </c:pt>
                <c:pt idx="3">
                  <c:v>84</c:v>
                </c:pt>
                <c:pt idx="4">
                  <c:v>79</c:v>
                </c:pt>
                <c:pt idx="5">
                  <c:v>78</c:v>
                </c:pt>
                <c:pt idx="6">
                  <c:v>83</c:v>
                </c:pt>
                <c:pt idx="7">
                  <c:v>58</c:v>
                </c:pt>
                <c:pt idx="8">
                  <c:v>74</c:v>
                </c:pt>
                <c:pt idx="9">
                  <c:v>90</c:v>
                </c:pt>
                <c:pt idx="10">
                  <c:v>87</c:v>
                </c:pt>
                <c:pt idx="11">
                  <c:v>73</c:v>
                </c:pt>
                <c:pt idx="12">
                  <c:v>74</c:v>
                </c:pt>
                <c:pt idx="13">
                  <c:v>72</c:v>
                </c:pt>
                <c:pt idx="14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013B-4BA1-B729-B31FCDAD6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0"/>
        <c:axId val="546324272"/>
        <c:axId val="546324624"/>
      </c:barChar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Colonne3</c:v>
                </c:pt>
              </c:strCache>
            </c:strRef>
          </c:tx>
          <c:spPr>
            <a:solidFill>
              <a:srgbClr val="B51A78"/>
            </a:solidFill>
            <a:ln cap="sq">
              <a:solidFill>
                <a:srgbClr val="B81179"/>
              </a:solidFill>
            </a:ln>
            <a:effectLst>
              <a:outerShdw algn="ctr" rotWithShape="0">
                <a:srgbClr val="000000">
                  <a:alpha val="43137"/>
                </a:srgbClr>
              </a:outerShdw>
              <a:softEdge rad="0"/>
            </a:effectLst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chemeClr val="bg1"/>
                      </a:solidFill>
                      <a:latin typeface="Fira Sans" panose="020B0503050000020004" pitchFamily="34" charset="0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0F41-47E8-88BA-A54AA19BD72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013B-4BA1-B729-B31FCDAD694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E9CF-4E94-BCA5-B8E35CB57135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555-4226-96A6-5F086982064C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9CF-4E94-BCA5-B8E35CB57135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013B-4BA1-B729-B31FCDAD6940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2-013B-4BA1-B729-B31FCDAD6940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013B-4BA1-B729-B31FCDAD6940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FFC107"/>
                      </a:solidFill>
                      <a:latin typeface="Fira Sans" panose="020B0503050000020004" pitchFamily="34" charset="0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4-013B-4BA1-B729-B31FCDAD6940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013B-4BA1-B729-B31FCDAD6940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6-013B-4BA1-B729-B31FCDAD6940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7-013B-4BA1-B729-B31FCDAD6940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8-013B-4BA1-B729-B31FCDAD6940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013B-4BA1-B729-B31FCDAD6940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A-013B-4BA1-B729-B31FCDAD69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  <a:latin typeface="Fira Sans" panose="020B05030500000200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Feuil1!$A$2:$A$16</c:f>
              <c:numCache>
                <c:formatCode>General</c:formatCode>
                <c:ptCount val="15"/>
              </c:numCache>
            </c:numRef>
          </c:cat>
          <c:val>
            <c:numRef>
              <c:f>Feuil1!$B$2:$B$16</c:f>
              <c:numCache>
                <c:formatCode>General</c:formatCode>
                <c:ptCount val="15"/>
                <c:pt idx="0">
                  <c:v>38</c:v>
                </c:pt>
                <c:pt idx="1">
                  <c:v>53</c:v>
                </c:pt>
                <c:pt idx="2">
                  <c:v>44</c:v>
                </c:pt>
                <c:pt idx="3">
                  <c:v>44</c:v>
                </c:pt>
                <c:pt idx="4">
                  <c:v>45</c:v>
                </c:pt>
                <c:pt idx="5">
                  <c:v>36</c:v>
                </c:pt>
                <c:pt idx="6">
                  <c:v>49</c:v>
                </c:pt>
                <c:pt idx="7">
                  <c:v>25</c:v>
                </c:pt>
                <c:pt idx="8">
                  <c:v>30</c:v>
                </c:pt>
                <c:pt idx="9">
                  <c:v>49</c:v>
                </c:pt>
                <c:pt idx="10">
                  <c:v>38</c:v>
                </c:pt>
                <c:pt idx="11">
                  <c:v>25</c:v>
                </c:pt>
                <c:pt idx="12">
                  <c:v>29</c:v>
                </c:pt>
                <c:pt idx="13">
                  <c:v>21</c:v>
                </c:pt>
                <c:pt idx="14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013B-4BA1-B729-B31FCDAD6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4530240"/>
        <c:axId val="1914529824"/>
      </c:barChart>
      <c:catAx>
        <c:axId val="546324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6324624"/>
        <c:crosses val="autoZero"/>
        <c:auto val="1"/>
        <c:lblAlgn val="ctr"/>
        <c:lblOffset val="100"/>
        <c:noMultiLvlLbl val="0"/>
      </c:catAx>
      <c:valAx>
        <c:axId val="5463246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46324272"/>
        <c:crosses val="autoZero"/>
        <c:crossBetween val="between"/>
      </c:valAx>
      <c:valAx>
        <c:axId val="1914529824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1914530240"/>
        <c:crosses val="max"/>
        <c:crossBetween val="between"/>
      </c:valAx>
      <c:catAx>
        <c:axId val="19145302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1452982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304179971587591E-2"/>
          <c:y val="6.0625944432437871E-2"/>
          <c:w val="0.94939164005682486"/>
          <c:h val="0.878748111135124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Feuil1!$C$1</c:f>
              <c:strCache>
                <c:ptCount val="1"/>
                <c:pt idx="0">
                  <c:v>Colonne4</c:v>
                </c:pt>
              </c:strCache>
            </c:strRef>
          </c:tx>
          <c:spPr>
            <a:solidFill>
              <a:srgbClr val="D68CB5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800" b="1" i="0" u="none" strike="noStrike" kern="1200" baseline="0">
                      <a:solidFill>
                        <a:srgbClr val="D68CB5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C65-491B-8B83-51B0B24C20C3}"/>
                </c:ext>
              </c:extLst>
            </c:dLbl>
            <c:dLbl>
              <c:idx val="1"/>
              <c:layout>
                <c:manualLayout>
                  <c:x val="1.3973853302841001E-3"/>
                  <c:y val="1.1022898987715976E-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800" b="1" i="0" u="none" strike="noStrike" kern="1200" baseline="0">
                        <a:solidFill>
                          <a:srgbClr val="D68CB5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defRPr>
                    </a:pPr>
                    <a:fld id="{321D57D3-CBAA-41A8-A7EB-7A5F9675E8D4}" type="VALUE">
                      <a:rPr lang="en-US" sz="1800" b="1" i="0" u="none" strike="noStrike" kern="1200" baseline="0">
                        <a:solidFill>
                          <a:srgbClr val="D68CB5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rPr>
                      <a:pPr algn="ctr" rtl="0">
                        <a:defRPr lang="en-US" sz="1800" b="1" i="0" u="none" strike="noStrike" kern="1200" baseline="0">
                          <a:solidFill>
                            <a:srgbClr val="D68CB5"/>
                          </a:solidFill>
                          <a:latin typeface="Fira Sans ExtraBold" panose="020B09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 w="19050">
                  <a:solidFill>
                    <a:srgbClr val="CAD300"/>
                  </a:solidFill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C65-491B-8B83-51B0B24C20C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1A81-4F63-8671-F56308095AC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FA4-448D-942C-BF139519E96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AFA4-448D-942C-BF139519E96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0052-457C-8752-1C3EEEDDB0A1}"/>
                </c:ext>
              </c:extLst>
            </c:dLbl>
            <c:dLbl>
              <c:idx val="6"/>
              <c:layout>
                <c:manualLayout>
                  <c:x val="-1.8662885105695118E-3"/>
                  <c:y val="1.65343484815739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C65-491B-8B83-51B0B24C20C3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071F-4B1C-8ED7-2E1E93C4B678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0052-457C-8752-1C3EEEDDB0A1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0052-457C-8752-1C3EEEDDB0A1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052-457C-8752-1C3EEEDDB0A1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4F1B-4AC0-A5C9-8661AF091AD8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0052-457C-8752-1C3EEEDDB0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1400" b="1" i="0" u="none" strike="noStrike" kern="1200" baseline="0">
                    <a:solidFill>
                      <a:srgbClr val="CAD300"/>
                    </a:solidFill>
                    <a:latin typeface="Fira Sans ExtraBold" panose="020B09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Feuil1!$A$2:$A$14</c:f>
              <c:numCache>
                <c:formatCode>General</c:formatCode>
                <c:ptCount val="13"/>
              </c:numCache>
            </c:numRef>
          </c:cat>
          <c:val>
            <c:numRef>
              <c:f>Feuil1!$C$2:$C$14</c:f>
              <c:numCache>
                <c:formatCode>General</c:formatCode>
                <c:ptCount val="13"/>
                <c:pt idx="0">
                  <c:v>78</c:v>
                </c:pt>
                <c:pt idx="1">
                  <c:v>81</c:v>
                </c:pt>
                <c:pt idx="2">
                  <c:v>79</c:v>
                </c:pt>
                <c:pt idx="3">
                  <c:v>81</c:v>
                </c:pt>
                <c:pt idx="4">
                  <c:v>75</c:v>
                </c:pt>
                <c:pt idx="5">
                  <c:v>83</c:v>
                </c:pt>
                <c:pt idx="6">
                  <c:v>85</c:v>
                </c:pt>
                <c:pt idx="7">
                  <c:v>79</c:v>
                </c:pt>
                <c:pt idx="8">
                  <c:v>84</c:v>
                </c:pt>
                <c:pt idx="9">
                  <c:v>82</c:v>
                </c:pt>
                <c:pt idx="10">
                  <c:v>83</c:v>
                </c:pt>
                <c:pt idx="11">
                  <c:v>73</c:v>
                </c:pt>
                <c:pt idx="12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F6-4A1B-9A7B-E9BF2D4208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0"/>
        <c:axId val="546324272"/>
        <c:axId val="546324624"/>
      </c:barChar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Colonne3</c:v>
                </c:pt>
              </c:strCache>
            </c:strRef>
          </c:tx>
          <c:spPr>
            <a:solidFill>
              <a:srgbClr val="B51A78"/>
            </a:solidFill>
            <a:ln cap="sq">
              <a:solidFill>
                <a:srgbClr val="B81179"/>
              </a:solidFill>
            </a:ln>
            <a:effectLst>
              <a:outerShdw algn="ctr" rotWithShape="0">
                <a:srgbClr val="000000">
                  <a:alpha val="43137"/>
                </a:srgbClr>
              </a:outerShdw>
              <a:softEdge rad="0"/>
            </a:effectLst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F1B-4AC0-A5C9-8661AF091AD8}"/>
                </c:ext>
              </c:extLst>
            </c:dLbl>
            <c:dLbl>
              <c:idx val="1"/>
              <c:spPr>
                <a:noFill/>
                <a:ln w="19050">
                  <a:solidFill>
                    <a:srgbClr val="CAD300"/>
                  </a:solidFill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463-44E1-BF34-3EFDFB4FF30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071F-4B1C-8ED7-2E1E93C4B678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052-457C-8752-1C3EEEDDB0A1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4F1B-4AC0-A5C9-8661AF091AD8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0052-457C-8752-1C3EEEDDB0A1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071F-4B1C-8ED7-2E1E93C4B678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71F-4B1C-8ED7-2E1E93C4B678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071F-4B1C-8ED7-2E1E93C4B678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71F-4B1C-8ED7-2E1E93C4B678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0052-457C-8752-1C3EEEDDB0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1400" b="1" i="0" u="none" strike="noStrike" kern="1200" baseline="0">
                    <a:solidFill>
                      <a:srgbClr val="CAD300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Feuil1!$A$2:$A$14</c:f>
              <c:numCache>
                <c:formatCode>General</c:formatCode>
                <c:ptCount val="13"/>
              </c:numCache>
            </c:numRef>
          </c:cat>
          <c:val>
            <c:numRef>
              <c:f>Feuil1!$B$2:$B$14</c:f>
              <c:numCache>
                <c:formatCode>General</c:formatCode>
                <c:ptCount val="13"/>
                <c:pt idx="0">
                  <c:v>38</c:v>
                </c:pt>
                <c:pt idx="1">
                  <c:v>41</c:v>
                </c:pt>
                <c:pt idx="2">
                  <c:v>40</c:v>
                </c:pt>
                <c:pt idx="3">
                  <c:v>43</c:v>
                </c:pt>
                <c:pt idx="4">
                  <c:v>34</c:v>
                </c:pt>
                <c:pt idx="5">
                  <c:v>43</c:v>
                </c:pt>
                <c:pt idx="6">
                  <c:v>48</c:v>
                </c:pt>
                <c:pt idx="7">
                  <c:v>38</c:v>
                </c:pt>
                <c:pt idx="8">
                  <c:v>43</c:v>
                </c:pt>
                <c:pt idx="9">
                  <c:v>39</c:v>
                </c:pt>
                <c:pt idx="10">
                  <c:v>47</c:v>
                </c:pt>
                <c:pt idx="11">
                  <c:v>35</c:v>
                </c:pt>
                <c:pt idx="12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F8-40F8-A626-E893C0458F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4530240"/>
        <c:axId val="1914529824"/>
      </c:barChart>
      <c:catAx>
        <c:axId val="546324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6324624"/>
        <c:crosses val="autoZero"/>
        <c:auto val="1"/>
        <c:lblAlgn val="ctr"/>
        <c:lblOffset val="100"/>
        <c:noMultiLvlLbl val="0"/>
      </c:catAx>
      <c:valAx>
        <c:axId val="5463246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46324272"/>
        <c:crosses val="autoZero"/>
        <c:crossBetween val="between"/>
      </c:valAx>
      <c:valAx>
        <c:axId val="1914529824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1914530240"/>
        <c:crosses val="max"/>
        <c:crossBetween val="between"/>
      </c:valAx>
      <c:catAx>
        <c:axId val="19145302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1452982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rgbClr val="B51A7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CB8-4339-BF27-C2C3444F76B1}"/>
              </c:ext>
            </c:extLst>
          </c:dPt>
          <c:dPt>
            <c:idx val="1"/>
            <c:bubble3D val="0"/>
            <c:spPr>
              <a:solidFill>
                <a:srgbClr val="D68CB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CB8-4339-BF27-C2C3444F76B1}"/>
              </c:ext>
            </c:extLst>
          </c:dPt>
          <c:dPt>
            <c:idx val="2"/>
            <c:bubble3D val="0"/>
            <c:spPr>
              <a:solidFill>
                <a:srgbClr val="3B2C4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CB8-4339-BF27-C2C3444F76B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Feuil1!$A$2:$A$4</c:f>
              <c:numCache>
                <c:formatCode>General</c:formatCode>
                <c:ptCount val="3"/>
              </c:numCache>
            </c:numRef>
          </c:cat>
          <c:val>
            <c:numRef>
              <c:f>Feuil1!$B$2:$B$4</c:f>
              <c:numCache>
                <c:formatCode>General</c:formatCode>
                <c:ptCount val="3"/>
                <c:pt idx="0">
                  <c:v>23</c:v>
                </c:pt>
                <c:pt idx="1">
                  <c:v>33</c:v>
                </c:pt>
                <c:pt idx="2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CB8-4339-BF27-C2C3444F76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564625850340135E-3"/>
          <c:y val="9.5431449888583611E-2"/>
          <c:w val="0.9662632653061225"/>
          <c:h val="0.57266930714171538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rgbClr val="B51A78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197" b="0" i="0" u="none" strike="noStrike" kern="1200" baseline="0">
                        <a:solidFill>
                          <a:srgbClr val="200F4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65E59DF1-B329-4C17-B4F3-792101D5A937}" type="VALUE">
                      <a:rPr lang="en-US" sz="1197" b="0" i="0" u="none" strike="noStrike" kern="1200" baseline="0">
                        <a:solidFill>
                          <a:srgbClr val="200F4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rPr>
                      <a:pPr algn="ctr" rtl="0">
                        <a:defRPr lang="en-US">
                          <a:solidFill>
                            <a:srgbClr val="200F40"/>
                          </a:solidFill>
                          <a:latin typeface="Fira Sans" panose="020B0503050000020004" pitchFamily="34" charset="0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97" b="0" i="0" u="none" strike="noStrike" kern="1200" baseline="0">
                      <a:solidFill>
                        <a:srgbClr val="200F4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6C7D-42EB-9C68-F415970C2D4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C7D-42EB-9C68-F415970C2D4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97" b="1" i="0" u="none" strike="noStrike" kern="1200" baseline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6C7D-42EB-9C68-F415970C2D4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200F4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C7D-42EB-9C68-F415970C2D43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6C7D-42EB-9C68-F415970C2D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200F40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Mniej niż 
25 lata</c:v>
                </c:pt>
                <c:pt idx="1">
                  <c:v>Od 25 
do 34 lat</c:v>
                </c:pt>
                <c:pt idx="2">
                  <c:v>Od 35 
do 44 lat</c:v>
                </c:pt>
                <c:pt idx="3">
                  <c:v>Od 45 
do 59 lat</c:v>
                </c:pt>
                <c:pt idx="4">
                  <c:v>60 lat 
i więcej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59</c:v>
                </c:pt>
                <c:pt idx="1">
                  <c:v>64</c:v>
                </c:pt>
                <c:pt idx="2">
                  <c:v>61</c:v>
                </c:pt>
                <c:pt idx="3">
                  <c:v>54</c:v>
                </c:pt>
                <c:pt idx="4">
                  <c:v>46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5-6C7D-42EB-9C68-F415970C2D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686623"/>
        <c:axId val="223688287"/>
      </c:lineChart>
      <c:catAx>
        <c:axId val="223686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200F40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fr-FR"/>
          </a:p>
        </c:txPr>
        <c:crossAx val="223688287"/>
        <c:crosses val="autoZero"/>
        <c:auto val="1"/>
        <c:lblAlgn val="ctr"/>
        <c:lblOffset val="100"/>
        <c:noMultiLvlLbl val="0"/>
      </c:catAx>
      <c:valAx>
        <c:axId val="223688287"/>
        <c:scaling>
          <c:orientation val="minMax"/>
          <c:max val="90"/>
          <c:min val="40"/>
        </c:scaling>
        <c:delete val="1"/>
        <c:axPos val="l"/>
        <c:numFmt formatCode="General" sourceLinked="1"/>
        <c:majorTickMark val="out"/>
        <c:minorTickMark val="none"/>
        <c:tickLblPos val="nextTo"/>
        <c:crossAx val="223686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14905701245755"/>
          <c:y val="5.9645883512968439E-3"/>
          <c:w val="0.80585468848537345"/>
          <c:h val="0.9509009156612442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Colonne7</c:v>
                </c:pt>
              </c:strCache>
            </c:strRef>
          </c:tx>
          <c:spPr>
            <a:solidFill>
              <a:srgbClr val="E7C3DA"/>
            </a:solidFill>
            <a:ln>
              <a:noFill/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A10-4B9D-B686-9674E4572CFB}"/>
              </c:ext>
            </c:extLst>
          </c:dPt>
          <c:dLbls>
            <c:dLbl>
              <c:idx val="0"/>
              <c:layout>
                <c:manualLayout>
                  <c:x val="-2.963486795195127E-4"/>
                  <c:y val="-5.419656328190646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A10-4B9D-B686-9674E4572C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200F40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Feuil1!$A$2:$A$7</c:f>
              <c:strCache>
                <c:ptCount val="6"/>
                <c:pt idx="0">
                  <c:v>Antibiotics can alter the vaginal microbiome </c:v>
                </c:pt>
                <c:pt idx="1">
                  <c:v>Vaginal dryness/dehydration can be linked to an imbalance of vaginal microbiome</c:v>
                </c:pt>
                <c:pt idx="2">
                  <c:v>The vaginal microbiome acts as a barrier, protecting us from pathogenic microorganisms*</c:v>
                </c:pt>
                <c:pt idx="3">
                  <c:v>Every woman has a vaginal microbiome that is different from any other woman’s</c:v>
                </c:pt>
                <c:pt idx="4">
                  <c:v>The vagina is self-cleaning</c:v>
                </c:pt>
                <c:pt idx="5">
                  <c:v>From childhood to menopause, a woman's vaginal microbiome remains the same</c:v>
                </c:pt>
              </c:strCache>
            </c:strRef>
          </c:cat>
          <c:val>
            <c:numRef>
              <c:f>Feuil1!$B$2:$B$7</c:f>
              <c:numCache>
                <c:formatCode>General</c:formatCode>
                <c:ptCount val="6"/>
                <c:pt idx="0">
                  <c:v>69</c:v>
                </c:pt>
                <c:pt idx="1">
                  <c:v>65</c:v>
                </c:pt>
                <c:pt idx="2">
                  <c:v>64</c:v>
                </c:pt>
                <c:pt idx="3">
                  <c:v>64</c:v>
                </c:pt>
                <c:pt idx="4">
                  <c:v>57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10-4B9D-B686-9674E4572CFB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Colonne8</c:v>
                </c:pt>
              </c:strCache>
            </c:strRef>
          </c:tx>
          <c:spPr>
            <a:solidFill>
              <a:srgbClr val="FFDA8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100" b="0" i="0" u="none" strike="noStrike" kern="1200" baseline="0">
                    <a:solidFill>
                      <a:srgbClr val="200F40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Feuil1!$A$2:$A$7</c:f>
              <c:strCache>
                <c:ptCount val="6"/>
                <c:pt idx="0">
                  <c:v>Antibiotics can alter the vaginal microbiome </c:v>
                </c:pt>
                <c:pt idx="1">
                  <c:v>Vaginal dryness/dehydration can be linked to an imbalance of vaginal microbiome</c:v>
                </c:pt>
                <c:pt idx="2">
                  <c:v>The vaginal microbiome acts as a barrier, protecting us from pathogenic microorganisms*</c:v>
                </c:pt>
                <c:pt idx="3">
                  <c:v>Every woman has a vaginal microbiome that is different from any other woman’s</c:v>
                </c:pt>
                <c:pt idx="4">
                  <c:v>The vagina is self-cleaning</c:v>
                </c:pt>
                <c:pt idx="5">
                  <c:v>From childhood to menopause, a woman's vaginal microbiome remains the same</c:v>
                </c:pt>
              </c:strCache>
            </c:strRef>
          </c:cat>
          <c:val>
            <c:numRef>
              <c:f>Feuil1!$C$2:$C$7</c:f>
              <c:numCache>
                <c:formatCode>General</c:formatCode>
                <c:ptCount val="6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16</c:v>
                </c:pt>
                <c:pt idx="5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10-4B9D-B686-9674E4572CFB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Colonne9</c:v>
                </c:pt>
              </c:strCache>
            </c:strRef>
          </c:tx>
          <c:spPr>
            <a:solidFill>
              <a:srgbClr val="EDDDD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3B2B4D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Feuil1!$A$2:$A$7</c:f>
              <c:strCache>
                <c:ptCount val="6"/>
                <c:pt idx="0">
                  <c:v>Antibiotics can alter the vaginal microbiome </c:v>
                </c:pt>
                <c:pt idx="1">
                  <c:v>Vaginal dryness/dehydration can be linked to an imbalance of vaginal microbiome</c:v>
                </c:pt>
                <c:pt idx="2">
                  <c:v>The vaginal microbiome acts as a barrier, protecting us from pathogenic microorganisms*</c:v>
                </c:pt>
                <c:pt idx="3">
                  <c:v>Every woman has a vaginal microbiome that is different from any other woman’s</c:v>
                </c:pt>
                <c:pt idx="4">
                  <c:v>The vagina is self-cleaning</c:v>
                </c:pt>
                <c:pt idx="5">
                  <c:v>From childhood to menopause, a woman's vaginal microbiome remains the same</c:v>
                </c:pt>
              </c:strCache>
            </c:strRef>
          </c:cat>
          <c:val>
            <c:numRef>
              <c:f>Feuil1!$D$2:$D$7</c:f>
              <c:numCache>
                <c:formatCode>General</c:formatCode>
                <c:ptCount val="6"/>
                <c:pt idx="0">
                  <c:v>25</c:v>
                </c:pt>
                <c:pt idx="1">
                  <c:v>29</c:v>
                </c:pt>
                <c:pt idx="2">
                  <c:v>30</c:v>
                </c:pt>
                <c:pt idx="3">
                  <c:v>30</c:v>
                </c:pt>
                <c:pt idx="4">
                  <c:v>27</c:v>
                </c:pt>
                <c:pt idx="5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10-4B9D-B686-9674E4572C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100"/>
        <c:axId val="140757248"/>
        <c:axId val="140759040"/>
      </c:barChart>
      <c:catAx>
        <c:axId val="140757248"/>
        <c:scaling>
          <c:orientation val="maxMin"/>
        </c:scaling>
        <c:delete val="1"/>
        <c:axPos val="l"/>
        <c:numFmt formatCode="0\%" sourceLinked="0"/>
        <c:majorTickMark val="out"/>
        <c:minorTickMark val="none"/>
        <c:tickLblPos val="nextTo"/>
        <c:crossAx val="140759040"/>
        <c:crosses val="autoZero"/>
        <c:auto val="1"/>
        <c:lblAlgn val="ctr"/>
        <c:lblOffset val="100"/>
        <c:noMultiLvlLbl val="0"/>
      </c:catAx>
      <c:valAx>
        <c:axId val="14075904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40757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Fira Sans" panose="020B0503050000020004" pitchFamily="34" charset="0"/>
        </a:defRPr>
      </a:pPr>
      <a:endParaRPr lang="en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14905701245755"/>
          <c:y val="5.9645883512968439E-3"/>
          <c:w val="0.80585468848537345"/>
          <c:h val="0.9509009156612442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Colonne7</c:v>
                </c:pt>
              </c:strCache>
            </c:strRef>
          </c:tx>
          <c:spPr>
            <a:solidFill>
              <a:srgbClr val="E7C3DA"/>
            </a:solidFill>
            <a:ln>
              <a:noFill/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25E-415A-80F7-9E601F0A3224}"/>
              </c:ext>
            </c:extLst>
          </c:dPt>
          <c:dLbls>
            <c:dLbl>
              <c:idx val="0"/>
              <c:layout>
                <c:manualLayout>
                  <c:x val="-2.963486795195127E-4"/>
                  <c:y val="-5.419656328190646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5E-415A-80F7-9E601F0A32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200F40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Feuil1!$A$8:$A$12</c:f>
              <c:strCache>
                <c:ptCount val="5"/>
                <c:pt idx="0">
                  <c:v>The use of probiotics is helpful in case of bacterial vaginosis, candidadis, cystitis</c:v>
                </c:pt>
                <c:pt idx="1">
                  <c:v>Smoking has no consequences on the vaginal microbiome </c:v>
                </c:pt>
                <c:pt idx="2">
                  <c:v>Gut microbiome influences vaginal microbiome </c:v>
                </c:pt>
                <c:pt idx="3">
                  <c:v>Mode of delivery (vaginally or cesarean section) could have an impact on the newborn's gut microbiome </c:v>
                </c:pt>
                <c:pt idx="4">
                  <c:v>Oestro-progestative pills could protect the vaginal microbiome</c:v>
                </c:pt>
              </c:strCache>
            </c:strRef>
          </c:cat>
          <c:val>
            <c:numRef>
              <c:f>Feuil1!$B$8:$B$12</c:f>
              <c:numCache>
                <c:formatCode>General</c:formatCode>
                <c:ptCount val="5"/>
                <c:pt idx="0">
                  <c:v>56</c:v>
                </c:pt>
                <c:pt idx="1">
                  <c:v>12</c:v>
                </c:pt>
                <c:pt idx="2">
                  <c:v>45</c:v>
                </c:pt>
                <c:pt idx="3">
                  <c:v>37</c:v>
                </c:pt>
                <c:pt idx="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5E-415A-80F7-9E601F0A322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Colonne8</c:v>
                </c:pt>
              </c:strCache>
            </c:strRef>
          </c:tx>
          <c:spPr>
            <a:solidFill>
              <a:srgbClr val="FFDA8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100" b="0" i="0" u="none" strike="noStrike" kern="1200" baseline="0">
                    <a:solidFill>
                      <a:srgbClr val="200F40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Feuil1!$A$8:$A$12</c:f>
              <c:strCache>
                <c:ptCount val="5"/>
                <c:pt idx="0">
                  <c:v>The use of probiotics is helpful in case of bacterial vaginosis, candidadis, cystitis</c:v>
                </c:pt>
                <c:pt idx="1">
                  <c:v>Smoking has no consequences on the vaginal microbiome </c:v>
                </c:pt>
                <c:pt idx="2">
                  <c:v>Gut microbiome influences vaginal microbiome </c:v>
                </c:pt>
                <c:pt idx="3">
                  <c:v>Mode of delivery (vaginally or cesarean section) could have an impact on the newborn's gut microbiome </c:v>
                </c:pt>
                <c:pt idx="4">
                  <c:v>Oestro-progestative pills could protect the vaginal microbiome</c:v>
                </c:pt>
              </c:strCache>
            </c:strRef>
          </c:cat>
          <c:val>
            <c:numRef>
              <c:f>Feuil1!$C$8:$C$12</c:f>
              <c:numCache>
                <c:formatCode>General</c:formatCode>
                <c:ptCount val="5"/>
                <c:pt idx="0">
                  <c:v>6</c:v>
                </c:pt>
                <c:pt idx="1">
                  <c:v>50</c:v>
                </c:pt>
                <c:pt idx="2">
                  <c:v>10</c:v>
                </c:pt>
                <c:pt idx="3">
                  <c:v>13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5E-415A-80F7-9E601F0A322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Colonne9</c:v>
                </c:pt>
              </c:strCache>
            </c:strRef>
          </c:tx>
          <c:spPr>
            <a:solidFill>
              <a:srgbClr val="EDDDD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3B2B4D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Feuil1!$A$8:$A$12</c:f>
              <c:strCache>
                <c:ptCount val="5"/>
                <c:pt idx="0">
                  <c:v>The use of probiotics is helpful in case of bacterial vaginosis, candidadis, cystitis</c:v>
                </c:pt>
                <c:pt idx="1">
                  <c:v>Smoking has no consequences on the vaginal microbiome </c:v>
                </c:pt>
                <c:pt idx="2">
                  <c:v>Gut microbiome influences vaginal microbiome </c:v>
                </c:pt>
                <c:pt idx="3">
                  <c:v>Mode of delivery (vaginally or cesarean section) could have an impact on the newborn's gut microbiome </c:v>
                </c:pt>
                <c:pt idx="4">
                  <c:v>Oestro-progestative pills could protect the vaginal microbiome</c:v>
                </c:pt>
              </c:strCache>
            </c:strRef>
          </c:cat>
          <c:val>
            <c:numRef>
              <c:f>Feuil1!$D$8:$D$12</c:f>
              <c:numCache>
                <c:formatCode>General</c:formatCode>
                <c:ptCount val="5"/>
                <c:pt idx="0">
                  <c:v>38</c:v>
                </c:pt>
                <c:pt idx="1">
                  <c:v>38</c:v>
                </c:pt>
                <c:pt idx="2">
                  <c:v>45</c:v>
                </c:pt>
                <c:pt idx="3">
                  <c:v>50</c:v>
                </c:pt>
                <c:pt idx="4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5E-415A-80F7-9E601F0A32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100"/>
        <c:axId val="140757248"/>
        <c:axId val="140759040"/>
      </c:barChart>
      <c:catAx>
        <c:axId val="140757248"/>
        <c:scaling>
          <c:orientation val="maxMin"/>
        </c:scaling>
        <c:delete val="1"/>
        <c:axPos val="l"/>
        <c:numFmt formatCode="0\%" sourceLinked="0"/>
        <c:majorTickMark val="out"/>
        <c:minorTickMark val="none"/>
        <c:tickLblPos val="nextTo"/>
        <c:crossAx val="140759040"/>
        <c:crosses val="autoZero"/>
        <c:auto val="1"/>
        <c:lblAlgn val="ctr"/>
        <c:lblOffset val="100"/>
        <c:noMultiLvlLbl val="0"/>
      </c:catAx>
      <c:valAx>
        <c:axId val="14075904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40757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Fira Sans" panose="020B0503050000020004" pitchFamily="34" charset="0"/>
        </a:defRPr>
      </a:pPr>
      <a:endParaRPr lang="en-F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1268288695747"/>
          <c:y val="0"/>
          <c:w val="0.62860447374873984"/>
          <c:h val="0.94290658217222267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rgbClr val="2D1D4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39F-4F38-802C-E27D4F8ED089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39F-4F38-802C-E27D4F8ED089}"/>
              </c:ext>
            </c:extLst>
          </c:dPt>
          <c:dPt>
            <c:idx val="2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39F-4F38-802C-E27D4F8ED089}"/>
              </c:ext>
            </c:extLst>
          </c:dPt>
          <c:cat>
            <c:strRef>
              <c:f>Feuil1!$A$2:$A$3</c:f>
              <c:strCache>
                <c:ptCount val="2"/>
                <c:pt idx="0">
                  <c:v>OUI</c:v>
                </c:pt>
                <c:pt idx="1">
                  <c:v>NON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5.8</c:v>
                </c:pt>
                <c:pt idx="1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39F-4F38-802C-E27D4F8ED0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3415863062608357E-2"/>
          <c:y val="0.10806056828650915"/>
          <c:w val="0.90851460004238682"/>
          <c:h val="0.6572197173261034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patientes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6"/>
            <c:spPr>
              <a:solidFill>
                <a:srgbClr val="AEA3B9"/>
              </a:solidFill>
              <a:ln w="15875">
                <a:solidFill>
                  <a:schemeClr val="bg1"/>
                </a:solidFill>
              </a:ln>
              <a:effectLst/>
            </c:spPr>
          </c:marker>
          <c:dPt>
            <c:idx val="0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DE27-41CF-9C21-F2EE5338A0E8}"/>
              </c:ext>
            </c:extLst>
          </c:dPt>
          <c:dPt>
            <c:idx val="4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DE27-41CF-9C21-F2EE5338A0E8}"/>
              </c:ext>
            </c:extLst>
          </c:dPt>
          <c:dPt>
            <c:idx val="7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DE27-41CF-9C21-F2EE5338A0E8}"/>
              </c:ext>
            </c:extLst>
          </c:dPt>
          <c:dPt>
            <c:idx val="8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DE27-41CF-9C21-F2EE5338A0E8}"/>
              </c:ext>
            </c:extLst>
          </c:dPt>
          <c:dPt>
            <c:idx val="10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DE27-41CF-9C21-F2EE5338A0E8}"/>
              </c:ext>
            </c:extLst>
          </c:dPt>
          <c:dPt>
            <c:idx val="11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DE27-41CF-9C21-F2EE5338A0E8}"/>
              </c:ext>
            </c:extLst>
          </c:dPt>
          <c:dPt>
            <c:idx val="13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DE27-41CF-9C21-F2EE5338A0E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DE27-41CF-9C21-F2EE5338A0E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4A4D-49EA-86BA-4A4EA51425D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4A4D-49EA-86BA-4A4EA51425DF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DE27-41CF-9C21-F2EE5338A0E8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D39A-42CD-ACFD-3CB4BF8615E6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DE27-41CF-9C21-F2EE5338A0E8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DE27-41CF-9C21-F2EE5338A0E8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DE27-41CF-9C21-F2EE5338A0E8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DE27-41CF-9C21-F2EE5338A0E8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DE27-41CF-9C21-F2EE5338A0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2D1D4F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Feuil1!$A$2:$A$15</c:f>
              <c:numCache>
                <c:formatCode>General</c:formatCode>
                <c:ptCount val="14"/>
              </c:numCache>
            </c:numRef>
          </c:cat>
          <c:val>
            <c:numRef>
              <c:f>Feuil1!$B$2:$B$15</c:f>
              <c:numCache>
                <c:formatCode>#\ ##0.0</c:formatCode>
                <c:ptCount val="14"/>
                <c:pt idx="0">
                  <c:v>5.3</c:v>
                </c:pt>
                <c:pt idx="1">
                  <c:v>5.9</c:v>
                </c:pt>
                <c:pt idx="2">
                  <c:v>5.9</c:v>
                </c:pt>
                <c:pt idx="3">
                  <c:v>5.9</c:v>
                </c:pt>
                <c:pt idx="4">
                  <c:v>5.8</c:v>
                </c:pt>
                <c:pt idx="5">
                  <c:v>5.0999999999999996</c:v>
                </c:pt>
                <c:pt idx="6">
                  <c:v>5.7</c:v>
                </c:pt>
                <c:pt idx="7">
                  <c:v>5.7</c:v>
                </c:pt>
                <c:pt idx="8">
                  <c:v>6</c:v>
                </c:pt>
                <c:pt idx="9">
                  <c:v>6</c:v>
                </c:pt>
                <c:pt idx="10">
                  <c:v>6.4</c:v>
                </c:pt>
                <c:pt idx="11">
                  <c:v>6.2</c:v>
                </c:pt>
                <c:pt idx="12">
                  <c:v>6.3</c:v>
                </c:pt>
                <c:pt idx="13">
                  <c:v>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DE27-41CF-9C21-F2EE5338A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12700" cap="flat" cmpd="sng" algn="ctr">
              <a:solidFill>
                <a:srgbClr val="AEA3B9"/>
              </a:solidFill>
              <a:round/>
            </a:ln>
            <a:effectLst/>
          </c:spPr>
        </c:dropLines>
        <c:marker val="1"/>
        <c:smooth val="0"/>
        <c:axId val="320156264"/>
        <c:axId val="320150776"/>
      </c:lineChart>
      <c:catAx>
        <c:axId val="3201562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0150776"/>
        <c:crosses val="autoZero"/>
        <c:auto val="1"/>
        <c:lblAlgn val="ctr"/>
        <c:lblOffset val="100"/>
        <c:noMultiLvlLbl val="0"/>
      </c:catAx>
      <c:valAx>
        <c:axId val="320150776"/>
        <c:scaling>
          <c:orientation val="minMax"/>
          <c:max val="11"/>
        </c:scaling>
        <c:delete val="1"/>
        <c:axPos val="l"/>
        <c:numFmt formatCode="#\ ##0.0" sourceLinked="1"/>
        <c:majorTickMark val="out"/>
        <c:minorTickMark val="none"/>
        <c:tickLblPos val="nextTo"/>
        <c:crossAx val="3201562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838568123314162E-4"/>
          <c:y val="7.7651663100517507E-2"/>
          <c:w val="0.97651587092964787"/>
          <c:h val="0.68762838062109954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patientes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6"/>
            <c:spPr>
              <a:solidFill>
                <a:srgbClr val="AEA3B9"/>
              </a:solidFill>
              <a:ln w="15875">
                <a:solidFill>
                  <a:schemeClr val="bg1"/>
                </a:solidFill>
              </a:ln>
              <a:effectLst/>
            </c:spPr>
          </c:marker>
          <c:dPt>
            <c:idx val="0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93B6-4610-AD14-8F662867CDE3}"/>
              </c:ext>
            </c:extLst>
          </c:dPt>
          <c:dPt>
            <c:idx val="4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93B6-4610-AD14-8F662867CDE3}"/>
              </c:ext>
            </c:extLst>
          </c:dPt>
          <c:dPt>
            <c:idx val="7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93B6-4610-AD14-8F662867CDE3}"/>
              </c:ext>
            </c:extLst>
          </c:dPt>
          <c:dPt>
            <c:idx val="8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93B6-4610-AD14-8F662867CDE3}"/>
              </c:ext>
            </c:extLst>
          </c:dPt>
          <c:dPt>
            <c:idx val="10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93B6-4610-AD14-8F662867CDE3}"/>
              </c:ext>
            </c:extLst>
          </c:dPt>
          <c:dPt>
            <c:idx val="11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93B6-4610-AD14-8F662867CDE3}"/>
              </c:ext>
            </c:extLst>
          </c:dPt>
          <c:dPt>
            <c:idx val="13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93B6-4610-AD14-8F662867CDE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93B6-4610-AD14-8F662867CDE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5A33-4B9B-8515-5FF019B4474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8993-49EB-824E-F05174B6F01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0B72-4D3D-9105-3D72E8B6F0F3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3B6-4610-AD14-8F662867CDE3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0B72-4D3D-9105-3D72E8B6F0F3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7868-4261-8618-FB605784241A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93B6-4610-AD14-8F662867CDE3}"/>
                </c:ext>
              </c:extLst>
            </c:dLbl>
            <c:dLbl>
              <c:idx val="8"/>
              <c:layout>
                <c:manualLayout>
                  <c:x val="-6.0360000516740474E-2"/>
                  <c:y val="-7.02033049208668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3B6-4610-AD14-8F662867CDE3}"/>
                </c:ext>
              </c:extLst>
            </c:dLbl>
            <c:dLbl>
              <c:idx val="9"/>
              <c:layout>
                <c:manualLayout>
                  <c:x val="-5.7146258851362826E-2"/>
                  <c:y val="-8.351792607251598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392A59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3B6-4610-AD14-8F662867CDE3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93B6-4610-AD14-8F662867CDE3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93B6-4610-AD14-8F662867CDE3}"/>
                </c:ext>
              </c:extLst>
            </c:dLbl>
            <c:dLbl>
              <c:idx val="13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 smtClean="0">
                        <a:solidFill>
                          <a:srgbClr val="CAD30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BFDBD20C-0FA1-4D63-A289-E72FA7A3D92C}" type="VALUE">
                      <a:rPr lang="en-US" sz="1400" b="1" i="0" u="none" strike="noStrike" kern="1200" baseline="0" smtClean="0">
                        <a:solidFill>
                          <a:srgbClr val="CAD30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rPr>
                      <a:pPr algn="ctr" rtl="0">
                        <a:defRPr lang="en-US" sz="1400" b="1" smtClean="0">
                          <a:solidFill>
                            <a:srgbClr val="CAD300"/>
                          </a:solidFill>
                          <a:latin typeface="Fira Sans" panose="020B0503050000020004" pitchFamily="34" charset="0"/>
                        </a:defRPr>
                      </a:pPr>
                      <a:t>[VALEUR]</a:t>
                    </a:fld>
                    <a:r>
                      <a:rPr lang="en-US" sz="1400" b="1" i="0" u="none" strike="noStrike" kern="1200" baseline="0">
                        <a:solidFill>
                          <a:srgbClr val="CAD30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rPr>
                      <a:t>,0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 smtClean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3B6-4610-AD14-8F662867CDE3}"/>
                </c:ext>
              </c:extLst>
            </c:dLbl>
            <c:dLbl>
              <c:idx val="1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400A-461F-936B-B6F421CECA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2D1D4F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Feuil1!$A$2:$A$15</c:f>
              <c:strCache>
                <c:ptCount val="14"/>
                <c:pt idx="0">
                  <c:v>Less than 25 yo</c:v>
                </c:pt>
                <c:pt idx="1">
                  <c:v>25-34 yo</c:v>
                </c:pt>
                <c:pt idx="2">
                  <c:v>35-44 yo</c:v>
                </c:pt>
                <c:pt idx="3">
                  <c:v>45-59 yo</c:v>
                </c:pt>
                <c:pt idx="4">
                  <c:v>60 yo and more</c:v>
                </c:pt>
                <c:pt idx="6">
                  <c:v>Parents</c:v>
                </c:pt>
                <c:pt idx="8">
                  <c:v>25-44 yo parents</c:v>
                </c:pt>
                <c:pt idx="9">
                  <c:v>25-44 yo without child</c:v>
                </c:pt>
                <c:pt idx="11">
                  <c:v>Pregnant women</c:v>
                </c:pt>
                <c:pt idx="13">
                  <c:v>suffer</c:v>
                </c:pt>
              </c:strCache>
            </c:strRef>
          </c:cat>
          <c:val>
            <c:numRef>
              <c:f>Feuil1!$B$2:$B$15</c:f>
              <c:numCache>
                <c:formatCode>#\ ##0.0</c:formatCode>
                <c:ptCount val="14"/>
                <c:pt idx="0">
                  <c:v>5.9</c:v>
                </c:pt>
                <c:pt idx="1">
                  <c:v>5.8</c:v>
                </c:pt>
                <c:pt idx="2">
                  <c:v>6.1</c:v>
                </c:pt>
                <c:pt idx="3">
                  <c:v>6</c:v>
                </c:pt>
                <c:pt idx="4">
                  <c:v>5.5</c:v>
                </c:pt>
                <c:pt idx="6">
                  <c:v>5.8</c:v>
                </c:pt>
                <c:pt idx="8">
                  <c:v>6.1</c:v>
                </c:pt>
                <c:pt idx="9">
                  <c:v>5.7</c:v>
                </c:pt>
                <c:pt idx="11">
                  <c:v>6.8</c:v>
                </c:pt>
                <c:pt idx="13" formatCode="General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3B6-4610-AD14-8F662867CD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12700" cap="flat" cmpd="sng" algn="ctr">
              <a:solidFill>
                <a:srgbClr val="AEA3B9"/>
              </a:solidFill>
              <a:round/>
            </a:ln>
            <a:effectLst/>
          </c:spPr>
        </c:dropLines>
        <c:marker val="1"/>
        <c:smooth val="0"/>
        <c:axId val="320156264"/>
        <c:axId val="320150776"/>
      </c:lineChart>
      <c:catAx>
        <c:axId val="3201562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0150776"/>
        <c:crosses val="autoZero"/>
        <c:auto val="1"/>
        <c:lblAlgn val="ctr"/>
        <c:lblOffset val="100"/>
        <c:noMultiLvlLbl val="0"/>
      </c:catAx>
      <c:valAx>
        <c:axId val="320150776"/>
        <c:scaling>
          <c:orientation val="minMax"/>
          <c:max val="11"/>
        </c:scaling>
        <c:delete val="1"/>
        <c:axPos val="l"/>
        <c:numFmt formatCode="#\ ##0.0" sourceLinked="1"/>
        <c:majorTickMark val="out"/>
        <c:minorTickMark val="none"/>
        <c:tickLblPos val="nextTo"/>
        <c:crossAx val="3201562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1268288695747"/>
          <c:y val="0"/>
          <c:w val="0.62860447374873984"/>
          <c:h val="0.94290658217222267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rgbClr val="2D1D4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39F-4F38-802C-E27D4F8ED089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39F-4F38-802C-E27D4F8ED089}"/>
              </c:ext>
            </c:extLst>
          </c:dPt>
          <c:dPt>
            <c:idx val="2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39F-4F38-802C-E27D4F8ED089}"/>
              </c:ext>
            </c:extLst>
          </c:dPt>
          <c:cat>
            <c:strRef>
              <c:f>Feuil1!$A$2:$A$3</c:f>
              <c:strCache>
                <c:ptCount val="2"/>
                <c:pt idx="0">
                  <c:v>OUI</c:v>
                </c:pt>
                <c:pt idx="1">
                  <c:v>NON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5.8</c:v>
                </c:pt>
                <c:pt idx="1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39F-4F38-802C-E27D4F8ED0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950052451958107"/>
          <c:y val="5.9645883512968439E-3"/>
          <c:w val="0.66049947548041887"/>
          <c:h val="0.9509009156612442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Colonne7</c:v>
                </c:pt>
              </c:strCache>
            </c:strRef>
          </c:tx>
          <c:spPr>
            <a:solidFill>
              <a:srgbClr val="B81179"/>
            </a:solidFill>
            <a:ln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780-4D0E-82DE-81432E52992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A78-4D90-B3B6-6446314A5A0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780-4D0E-82DE-81432E52992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Feuil1!$A$2:$A$5</c:f>
              <c:strCache>
                <c:ptCount val="4"/>
                <c:pt idx="0">
                  <c:v>The risk of sexually transmitted infections</c:v>
                </c:pt>
                <c:pt idx="1">
                  <c:v>Fertility</c:v>
                </c:pt>
                <c:pt idx="2">
                  <c:v>The risk of miscarriage or complications during pregnancy</c:v>
                </c:pt>
                <c:pt idx="3">
                  <c:v>The risk of preterm birth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67</c:v>
                </c:pt>
                <c:pt idx="1">
                  <c:v>53</c:v>
                </c:pt>
                <c:pt idx="2">
                  <c:v>49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80-4D0E-82DE-81432E52992E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Colonne8</c:v>
                </c:pt>
              </c:strCache>
            </c:strRef>
          </c:tx>
          <c:spPr>
            <a:solidFill>
              <a:srgbClr val="3B2C4D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Feuil1!$A$2:$A$5</c:f>
              <c:strCache>
                <c:ptCount val="4"/>
                <c:pt idx="0">
                  <c:v>The risk of sexually transmitted infections</c:v>
                </c:pt>
                <c:pt idx="1">
                  <c:v>Fertility</c:v>
                </c:pt>
                <c:pt idx="2">
                  <c:v>The risk of miscarriage or complications during pregnancy</c:v>
                </c:pt>
                <c:pt idx="3">
                  <c:v>The risk of preterm birth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12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80-4D0E-82DE-81432E52992E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Colonne9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171141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Feuil1!$A$2:$A$5</c:f>
              <c:strCache>
                <c:ptCount val="4"/>
                <c:pt idx="0">
                  <c:v>The risk of sexually transmitted infections</c:v>
                </c:pt>
                <c:pt idx="1">
                  <c:v>Fertility</c:v>
                </c:pt>
                <c:pt idx="2">
                  <c:v>The risk of miscarriage or complications during pregnancy</c:v>
                </c:pt>
                <c:pt idx="3">
                  <c:v>The risk of preterm birth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24</c:v>
                </c:pt>
                <c:pt idx="1">
                  <c:v>34</c:v>
                </c:pt>
                <c:pt idx="2">
                  <c:v>39</c:v>
                </c:pt>
                <c:pt idx="3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80-4D0E-82DE-81432E5299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40757248"/>
        <c:axId val="140759040"/>
      </c:barChart>
      <c:catAx>
        <c:axId val="140757248"/>
        <c:scaling>
          <c:orientation val="maxMin"/>
        </c:scaling>
        <c:delete val="1"/>
        <c:axPos val="l"/>
        <c:numFmt formatCode="0\%" sourceLinked="0"/>
        <c:majorTickMark val="out"/>
        <c:minorTickMark val="none"/>
        <c:tickLblPos val="nextTo"/>
        <c:crossAx val="140759040"/>
        <c:crosses val="autoZero"/>
        <c:auto val="1"/>
        <c:lblAlgn val="ctr"/>
        <c:lblOffset val="100"/>
        <c:noMultiLvlLbl val="0"/>
      </c:catAx>
      <c:valAx>
        <c:axId val="14075904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40757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Fira Sans" panose="020B0503050000020004" pitchFamily="34" charset="0"/>
        </a:defRPr>
      </a:pPr>
      <a:endParaRPr lang="en-F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93482673272162"/>
          <c:y val="5.9645883512968439E-3"/>
          <c:w val="0.63765542677530829"/>
          <c:h val="0.9509009156612442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Colonne7</c:v>
                </c:pt>
              </c:strCache>
            </c:strRef>
          </c:tx>
          <c:spPr>
            <a:solidFill>
              <a:srgbClr val="B81179"/>
            </a:solidFill>
            <a:ln>
              <a:solidFill>
                <a:schemeClr val="bg1"/>
              </a:solidFill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334-4FA5-AB75-A1A4FE398F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Educate you on the importance of preserving as much as possible the balance of your vaginal microbiome</c:v>
                </c:pt>
                <c:pt idx="1">
                  <c:v>Explain the good behaviors to adopt in order to maintain a good balance within your vaginal microbiome as much as possible</c:v>
                </c:pt>
                <c:pt idx="2">
                  <c:v>Explain to you what the vaginal microbiome is and what its role and function are*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19</c:v>
                </c:pt>
                <c:pt idx="1">
                  <c:v>18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34-4FA5-AB75-A1A4FE398F9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Colonne8</c:v>
                </c:pt>
              </c:strCache>
            </c:strRef>
          </c:tx>
          <c:spPr>
            <a:solidFill>
              <a:srgbClr val="D68CB5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Educate you on the importance of preserving as much as possible the balance of your vaginal microbiome</c:v>
                </c:pt>
                <c:pt idx="1">
                  <c:v>Explain the good behaviors to adopt in order to maintain a good balance within your vaginal microbiome as much as possible</c:v>
                </c:pt>
                <c:pt idx="2">
                  <c:v>Explain to you what the vaginal microbiome is and what its role and function are*</c:v>
                </c:pt>
              </c:strCache>
            </c:strRef>
          </c:cat>
          <c:val>
            <c:numRef>
              <c:f>Feuil1!$C$2:$C$4</c:f>
              <c:numCache>
                <c:formatCode>General</c:formatCode>
                <c:ptCount val="3"/>
                <c:pt idx="0">
                  <c:v>21</c:v>
                </c:pt>
                <c:pt idx="1">
                  <c:v>22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34-4FA5-AB75-A1A4FE398F9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Colonne9</c:v>
                </c:pt>
              </c:strCache>
            </c:strRef>
          </c:tx>
          <c:spPr>
            <a:solidFill>
              <a:srgbClr val="29193E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Educate you on the importance of preserving as much as possible the balance of your vaginal microbiome</c:v>
                </c:pt>
                <c:pt idx="1">
                  <c:v>Explain the good behaviors to adopt in order to maintain a good balance within your vaginal microbiome as much as possible</c:v>
                </c:pt>
                <c:pt idx="2">
                  <c:v>Explain to you what the vaginal microbiome is and what its role and function are*</c:v>
                </c:pt>
              </c:strCache>
            </c:strRef>
          </c:cat>
          <c:val>
            <c:numRef>
              <c:f>Feuil1!$D$2:$D$4</c:f>
              <c:numCache>
                <c:formatCode>General</c:formatCode>
                <c:ptCount val="3"/>
                <c:pt idx="0">
                  <c:v>60</c:v>
                </c:pt>
                <c:pt idx="1">
                  <c:v>60</c:v>
                </c:pt>
                <c:pt idx="2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34-4FA5-AB75-A1A4FE398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40757248"/>
        <c:axId val="140759040"/>
      </c:barChart>
      <c:catAx>
        <c:axId val="140757248"/>
        <c:scaling>
          <c:orientation val="maxMin"/>
        </c:scaling>
        <c:delete val="1"/>
        <c:axPos val="l"/>
        <c:numFmt formatCode="0\%" sourceLinked="0"/>
        <c:majorTickMark val="out"/>
        <c:minorTickMark val="none"/>
        <c:tickLblPos val="nextTo"/>
        <c:crossAx val="140759040"/>
        <c:crosses val="autoZero"/>
        <c:auto val="1"/>
        <c:lblAlgn val="ctr"/>
        <c:lblOffset val="100"/>
        <c:noMultiLvlLbl val="0"/>
      </c:catAx>
      <c:valAx>
        <c:axId val="14075904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40757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Fira Sans" panose="020B0503050000020004" pitchFamily="34" charset="0"/>
        </a:defRPr>
      </a:pPr>
      <a:endParaRPr lang="en-F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9574459623802036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B81179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B31-46B3-A960-928CA0C29602}"/>
              </c:ext>
            </c:extLst>
          </c:dPt>
          <c:dPt>
            <c:idx val="1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B31-46B3-A960-928CA0C29602}"/>
              </c:ext>
            </c:extLst>
          </c:dPt>
          <c:dPt>
            <c:idx val="2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B31-46B3-A960-928CA0C29602}"/>
              </c:ext>
            </c:extLst>
          </c:dPt>
          <c:dPt>
            <c:idx val="3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B31-46B3-A960-928CA0C29602}"/>
              </c:ext>
            </c:extLst>
          </c:dPt>
          <c:dPt>
            <c:idx val="4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B31-46B3-A960-928CA0C29602}"/>
              </c:ext>
            </c:extLst>
          </c:dPt>
          <c:dPt>
            <c:idx val="5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B31-46B3-A960-928CA0C29602}"/>
              </c:ext>
            </c:extLst>
          </c:dPt>
          <c:dPt>
            <c:idx val="6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AB31-46B3-A960-928CA0C29602}"/>
              </c:ext>
            </c:extLst>
          </c:dPt>
          <c:dPt>
            <c:idx val="7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AB31-46B3-A960-928CA0C29602}"/>
              </c:ext>
            </c:extLst>
          </c:dPt>
          <c:dPt>
            <c:idx val="8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AB31-46B3-A960-928CA0C29602}"/>
              </c:ext>
            </c:extLst>
          </c:dPt>
          <c:dPt>
            <c:idx val="9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AB31-46B3-A960-928CA0C29602}"/>
              </c:ext>
            </c:extLst>
          </c:dPt>
          <c:dPt>
            <c:idx val="10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AB31-46B3-A960-928CA0C29602}"/>
              </c:ext>
            </c:extLst>
          </c:dPt>
          <c:dPt>
            <c:idx val="11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AB31-46B3-A960-928CA0C29602}"/>
              </c:ext>
            </c:extLst>
          </c:dPt>
          <c:dPt>
            <c:idx val="12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AB31-46B3-A960-928CA0C29602}"/>
              </c:ext>
            </c:extLst>
          </c:dPt>
          <c:dPt>
            <c:idx val="13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AB31-46B3-A960-928CA0C29602}"/>
              </c:ext>
            </c:extLst>
          </c:dPt>
          <c:dPt>
            <c:idx val="14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AB31-46B3-A960-928CA0C29602}"/>
              </c:ext>
            </c:extLst>
          </c:dPt>
          <c:dPt>
            <c:idx val="15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AB31-46B3-A960-928CA0C29602}"/>
              </c:ext>
            </c:extLst>
          </c:dPt>
          <c:dLbls>
            <c:dLbl>
              <c:idx val="0"/>
              <c:layout>
                <c:manualLayout>
                  <c:x val="0"/>
                  <c:y val="1.168595282657786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31-46B3-A960-928CA0C296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B81179"/>
                    </a:solidFill>
                    <a:latin typeface="Fira Sans" panose="020B05030500000200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Guidance on the appropriate way to clean your intimate areas</c:v>
                </c:pt>
                <c:pt idx="1">
                  <c:v>The influence of hygiene products for intimate toilet on vaginal microbiome</c:v>
                </c:pt>
                <c:pt idx="2">
                  <c:v>The influence of other hygiene products (sanitary pads, tampons, menstrual cups…) on vaginal microbiome</c:v>
                </c:pt>
                <c:pt idx="3">
                  <c:v>Information about how sexual intercourse can potentially disrupt the natural balance of the vaginal microbiom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47</c:v>
                </c:pt>
                <c:pt idx="1">
                  <c:v>47</c:v>
                </c:pt>
                <c:pt idx="2">
                  <c:v>42</c:v>
                </c:pt>
                <c:pt idx="3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AB31-46B3-A960-928CA0C2960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5"/>
        <c:axId val="719204312"/>
        <c:axId val="719202016"/>
      </c:barChart>
      <c:catAx>
        <c:axId val="719204312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719202016"/>
        <c:crosses val="autoZero"/>
        <c:auto val="1"/>
        <c:lblAlgn val="ctr"/>
        <c:lblOffset val="100"/>
        <c:noMultiLvlLbl val="0"/>
      </c:catAx>
      <c:valAx>
        <c:axId val="719202016"/>
        <c:scaling>
          <c:orientation val="minMax"/>
          <c:max val="100"/>
        </c:scaling>
        <c:delete val="1"/>
        <c:axPos val="t"/>
        <c:numFmt formatCode="General" sourceLinked="1"/>
        <c:majorTickMark val="out"/>
        <c:minorTickMark val="none"/>
        <c:tickLblPos val="nextTo"/>
        <c:crossAx val="719204312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93482673272162"/>
          <c:y val="5.9645883512968439E-3"/>
          <c:w val="0.63765542677530829"/>
          <c:h val="0.9509009156612442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Colonne7</c:v>
                </c:pt>
              </c:strCache>
            </c:strRef>
          </c:tx>
          <c:spPr>
            <a:solidFill>
              <a:srgbClr val="B81179"/>
            </a:solidFill>
            <a:ln>
              <a:solidFill>
                <a:schemeClr val="bg1"/>
              </a:solidFill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334-4FA5-AB75-A1A4FE398F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Urinary or yeast infections such as cystitis, urethritis, bacterial vaginosis, vaginitis, mycosis</c:v>
                </c:pt>
                <c:pt idx="1">
                  <c:v>Vaginal dryness</c:v>
                </c:pt>
                <c:pt idx="2">
                  <c:v>Sexual discomforts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34</c:v>
                </c:pt>
                <c:pt idx="1">
                  <c:v>27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34-4FA5-AB75-A1A4FE398F9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Colonne8</c:v>
                </c:pt>
              </c:strCache>
            </c:strRef>
          </c:tx>
          <c:spPr>
            <a:solidFill>
              <a:srgbClr val="D68CB5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Urinary or yeast infections such as cystitis, urethritis, bacterial vaginosis, vaginitis, mycosis</c:v>
                </c:pt>
                <c:pt idx="1">
                  <c:v>Vaginal dryness</c:v>
                </c:pt>
                <c:pt idx="2">
                  <c:v>Sexual discomforts</c:v>
                </c:pt>
              </c:strCache>
            </c:strRef>
          </c:cat>
          <c:val>
            <c:numRef>
              <c:f>Feuil1!$C$2:$C$4</c:f>
              <c:numCache>
                <c:formatCode>General</c:formatCode>
                <c:ptCount val="3"/>
                <c:pt idx="0">
                  <c:v>43</c:v>
                </c:pt>
                <c:pt idx="1">
                  <c:v>42</c:v>
                </c:pt>
                <c:pt idx="2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34-4FA5-AB75-A1A4FE398F9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Colonne9</c:v>
                </c:pt>
              </c:strCache>
            </c:strRef>
          </c:tx>
          <c:spPr>
            <a:solidFill>
              <a:srgbClr val="7F6F91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Urinary or yeast infections such as cystitis, urethritis, bacterial vaginosis, vaginitis, mycosis</c:v>
                </c:pt>
                <c:pt idx="1">
                  <c:v>Vaginal dryness</c:v>
                </c:pt>
                <c:pt idx="2">
                  <c:v>Sexual discomforts</c:v>
                </c:pt>
              </c:strCache>
            </c:strRef>
          </c:cat>
          <c:val>
            <c:numRef>
              <c:f>Feuil1!$D$2:$D$4</c:f>
              <c:numCache>
                <c:formatCode>General</c:formatCode>
                <c:ptCount val="3"/>
                <c:pt idx="0">
                  <c:v>18</c:v>
                </c:pt>
                <c:pt idx="1">
                  <c:v>24</c:v>
                </c:pt>
                <c:pt idx="2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34-4FA5-AB75-A1A4FE398F94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Colonne1</c:v>
                </c:pt>
              </c:strCache>
            </c:strRef>
          </c:tx>
          <c:spPr>
            <a:solidFill>
              <a:srgbClr val="29193E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Urinary or yeast infections such as cystitis, urethritis, bacterial vaginosis, vaginitis, mycosis</c:v>
                </c:pt>
                <c:pt idx="1">
                  <c:v>Vaginal dryness</c:v>
                </c:pt>
                <c:pt idx="2">
                  <c:v>Sexual discomforts</c:v>
                </c:pt>
              </c:strCache>
            </c:strRef>
          </c:cat>
          <c:val>
            <c:numRef>
              <c:f>Feuil1!$E$2:$E$4</c:f>
              <c:numCache>
                <c:formatCode>General</c:formatCode>
                <c:ptCount val="3"/>
                <c:pt idx="0">
                  <c:v>5</c:v>
                </c:pt>
                <c:pt idx="1">
                  <c:v>7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B1-455D-87A1-140C16C1BD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40757248"/>
        <c:axId val="140759040"/>
      </c:barChart>
      <c:catAx>
        <c:axId val="140757248"/>
        <c:scaling>
          <c:orientation val="maxMin"/>
        </c:scaling>
        <c:delete val="1"/>
        <c:axPos val="l"/>
        <c:numFmt formatCode="0\%" sourceLinked="0"/>
        <c:majorTickMark val="out"/>
        <c:minorTickMark val="none"/>
        <c:tickLblPos val="nextTo"/>
        <c:crossAx val="140759040"/>
        <c:crosses val="autoZero"/>
        <c:auto val="1"/>
        <c:lblAlgn val="ctr"/>
        <c:lblOffset val="100"/>
        <c:noMultiLvlLbl val="0"/>
      </c:catAx>
      <c:valAx>
        <c:axId val="14075904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40757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Fira Sans" panose="020B0503050000020004" pitchFamily="34" charset="0"/>
        </a:defRPr>
      </a:pPr>
      <a:endParaRPr lang="en-F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rgbClr val="B51A7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122-44CE-AF1F-AB7F3944CD94}"/>
              </c:ext>
            </c:extLst>
          </c:dPt>
          <c:dPt>
            <c:idx val="1"/>
            <c:bubble3D val="0"/>
            <c:spPr>
              <a:solidFill>
                <a:srgbClr val="D68CB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122-44CE-AF1F-AB7F3944CD94}"/>
              </c:ext>
            </c:extLst>
          </c:dPt>
          <c:dPt>
            <c:idx val="2"/>
            <c:bubble3D val="0"/>
            <c:spPr>
              <a:solidFill>
                <a:srgbClr val="7F6F9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22-44CE-AF1F-AB7F3944CD94}"/>
              </c:ext>
            </c:extLst>
          </c:dPt>
          <c:dPt>
            <c:idx val="3"/>
            <c:bubble3D val="0"/>
            <c:spPr>
              <a:solidFill>
                <a:srgbClr val="2919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122-44CE-AF1F-AB7F3944CD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Feuil1!$A$2:$A$5</c:f>
              <c:numCache>
                <c:formatCode>General</c:formatCode>
                <c:ptCount val="4"/>
              </c:numCache>
            </c:numRef>
          </c:cat>
          <c:val>
            <c:numRef>
              <c:f>Feuil1!$B$2:$B$5</c:f>
              <c:numCache>
                <c:formatCode>General</c:formatCode>
                <c:ptCount val="4"/>
                <c:pt idx="0">
                  <c:v>47</c:v>
                </c:pt>
                <c:pt idx="1">
                  <c:v>39</c:v>
                </c:pt>
                <c:pt idx="2">
                  <c:v>11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22-44CE-AF1F-AB7F3944CD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564625850340135E-3"/>
          <c:y val="9.5431449888583611E-2"/>
          <c:w val="0.9662632653061225"/>
          <c:h val="0.57266930714171538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rgbClr val="B51A78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197" b="0" i="0" u="none" strike="noStrike" kern="1200" baseline="0">
                        <a:solidFill>
                          <a:srgbClr val="2D1D4F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65E59DF1-B329-4C17-B4F3-792101D5A937}" type="VALUE">
                      <a:rPr lang="en-US" sz="1197" b="0" i="0" u="none" strike="noStrike" kern="1200" baseline="0">
                        <a:solidFill>
                          <a:srgbClr val="2D1D4F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rPr>
                      <a:pPr algn="ctr" rtl="0">
                        <a:defRPr lang="en-US">
                          <a:solidFill>
                            <a:srgbClr val="2D1D4F"/>
                          </a:solidFill>
                          <a:latin typeface="Fira Sans" panose="020B0503050000020004" pitchFamily="34" charset="0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97" b="0" i="0" u="none" strike="noStrike" kern="1200" baseline="0">
                      <a:solidFill>
                        <a:srgbClr val="2D1D4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563-4EA2-97ED-2E67E313197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97" b="0" i="0" u="none" strike="noStrike" kern="1200" baseline="0">
                      <a:solidFill>
                        <a:srgbClr val="2D1D4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563-4EA2-97ED-2E67E313197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E563-4EA2-97ED-2E67E313197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97" b="0" i="0" u="none" strike="noStrike" kern="1200" baseline="0">
                      <a:solidFill>
                        <a:srgbClr val="2D1D4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6A85-49DB-9E3D-5DCB7C217139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A85-49DB-9E3D-5DCB7C2171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200F40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Mniej niż 
25 lata</c:v>
                </c:pt>
                <c:pt idx="1">
                  <c:v>Od 25 
do 34 lat</c:v>
                </c:pt>
                <c:pt idx="2">
                  <c:v>Od 35 
do 44 lat</c:v>
                </c:pt>
                <c:pt idx="3">
                  <c:v>Od 45 
do 59 lat</c:v>
                </c:pt>
                <c:pt idx="4">
                  <c:v>60 lat 
i więcej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87</c:v>
                </c:pt>
                <c:pt idx="1">
                  <c:v>88</c:v>
                </c:pt>
                <c:pt idx="2">
                  <c:v>89</c:v>
                </c:pt>
                <c:pt idx="3">
                  <c:v>87</c:v>
                </c:pt>
                <c:pt idx="4">
                  <c:v>82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E563-4EA2-97ED-2E67E31319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686623"/>
        <c:axId val="223688287"/>
      </c:lineChart>
      <c:catAx>
        <c:axId val="223686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200F40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en-FR"/>
          </a:p>
        </c:txPr>
        <c:crossAx val="223688287"/>
        <c:crosses val="autoZero"/>
        <c:auto val="1"/>
        <c:lblAlgn val="ctr"/>
        <c:lblOffset val="100"/>
        <c:noMultiLvlLbl val="0"/>
      </c:catAx>
      <c:valAx>
        <c:axId val="223688287"/>
        <c:scaling>
          <c:orientation val="minMax"/>
          <c:max val="105"/>
          <c:min val="50"/>
        </c:scaling>
        <c:delete val="1"/>
        <c:axPos val="l"/>
        <c:numFmt formatCode="General" sourceLinked="1"/>
        <c:majorTickMark val="out"/>
        <c:minorTickMark val="none"/>
        <c:tickLblPos val="nextTo"/>
        <c:crossAx val="223686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304179971587591E-2"/>
          <c:y val="6.0625944432437871E-2"/>
          <c:w val="0.94939164005682486"/>
          <c:h val="0.878748111135124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Feuil1!$C$1</c:f>
              <c:strCache>
                <c:ptCount val="1"/>
                <c:pt idx="0">
                  <c:v>Colonne4</c:v>
                </c:pt>
              </c:strCache>
            </c:strRef>
          </c:tx>
          <c:spPr>
            <a:solidFill>
              <a:srgbClr val="D68CB5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800" b="1">
                      <a:solidFill>
                        <a:srgbClr val="D68CB5"/>
                      </a:solidFill>
                      <a:latin typeface="Fira Sans ExtraBold" panose="020B0903050000020004" pitchFamily="34" charset="0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E1C9-4D86-8023-3F3ED84FAB20}"/>
                </c:ext>
              </c:extLst>
            </c:dLbl>
            <c:dLbl>
              <c:idx val="1"/>
              <c:layout>
                <c:manualLayout>
                  <c:x val="1.3973941350157685E-3"/>
                  <c:y val="-1.1022898987716028E-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solidFill>
                          <a:srgbClr val="FFC107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defRPr>
                    </a:pPr>
                    <a:fld id="{321D57D3-CBAA-41A8-A7EB-7A5F9675E8D4}" type="VALUE">
                      <a:rPr lang="en-US" sz="1400" b="1" i="0" u="none" strike="noStrike" kern="1200" baseline="0">
                        <a:solidFill>
                          <a:srgbClr val="FFC107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rPr>
                      <a:pPr algn="ctr" rtl="0">
                        <a:defRPr lang="en-US" sz="1400" b="1" i="0" u="none" strike="noStrike" kern="1200" baseline="0">
                          <a:solidFill>
                            <a:srgbClr val="FFC107"/>
                          </a:solidFill>
                          <a:latin typeface="Fira Sans ExtraBold" panose="020B09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1C9-4D86-8023-3F3ED84FAB2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E1C9-4D86-8023-3F3ED84FAB2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E1C9-4D86-8023-3F3ED84FAB2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E1C9-4D86-8023-3F3ED84FAB2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E1C9-4D86-8023-3F3ED84FAB20}"/>
                </c:ext>
              </c:extLst>
            </c:dLbl>
            <c:dLbl>
              <c:idx val="6"/>
              <c:layout>
                <c:manualLayout>
                  <c:x val="7.8625769013593826E-4"/>
                  <c:y val="2.22873703693302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1C9-4D86-8023-3F3ED84FAB20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E1C9-4D86-8023-3F3ED84FAB20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E1C9-4D86-8023-3F3ED84FAB20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E1C9-4D86-8023-3F3ED84FAB20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E1C9-4D86-8023-3F3ED84FAB20}"/>
                </c:ext>
              </c:extLst>
            </c:dLbl>
            <c:dLbl>
              <c:idx val="11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solidFill>
                          <a:srgbClr val="FFC107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7A4D664E-8624-8E4F-9065-5EE77BCD3276}" type="VALUE">
                      <a:rPr lang="en-US" sz="1400" b="1" i="0" u="none" strike="noStrike" kern="1200" baseline="0">
                        <a:solidFill>
                          <a:srgbClr val="FFC107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rPr>
                      <a:pPr algn="ctr" rtl="0">
                        <a:defRPr lang="en-US" sz="1400" b="1" i="0" u="none" strike="noStrike" kern="1200" baseline="0">
                          <a:solidFill>
                            <a:srgbClr val="FFC107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E1C9-4D86-8023-3F3ED84FAB20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E1C9-4D86-8023-3F3ED84FAB20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E1C9-4D86-8023-3F3ED84FAB20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E1C9-4D86-8023-3F3ED84FAB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D68CB5"/>
                    </a:solidFill>
                    <a:latin typeface="Fira Sans ExtraBold" panose="020B0903050000020004" pitchFamily="34" charset="0"/>
                  </a:defRPr>
                </a:pPr>
                <a:endParaRPr lang="en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Feuil1!$A$2:$A$16</c:f>
              <c:numCache>
                <c:formatCode>General</c:formatCode>
                <c:ptCount val="15"/>
              </c:numCache>
            </c:numRef>
          </c:cat>
          <c:val>
            <c:numRef>
              <c:f>Feuil1!$C$2:$C$16</c:f>
              <c:numCache>
                <c:formatCode>General</c:formatCode>
                <c:ptCount val="15"/>
                <c:pt idx="0">
                  <c:v>86</c:v>
                </c:pt>
                <c:pt idx="1">
                  <c:v>81</c:v>
                </c:pt>
                <c:pt idx="2">
                  <c:v>95</c:v>
                </c:pt>
                <c:pt idx="3">
                  <c:v>95</c:v>
                </c:pt>
                <c:pt idx="4">
                  <c:v>95</c:v>
                </c:pt>
                <c:pt idx="5">
                  <c:v>84</c:v>
                </c:pt>
                <c:pt idx="6">
                  <c:v>84</c:v>
                </c:pt>
                <c:pt idx="7">
                  <c:v>71</c:v>
                </c:pt>
                <c:pt idx="8">
                  <c:v>89</c:v>
                </c:pt>
                <c:pt idx="9">
                  <c:v>94</c:v>
                </c:pt>
                <c:pt idx="10">
                  <c:v>90</c:v>
                </c:pt>
                <c:pt idx="11">
                  <c:v>76</c:v>
                </c:pt>
                <c:pt idx="12">
                  <c:v>87</c:v>
                </c:pt>
                <c:pt idx="13">
                  <c:v>82</c:v>
                </c:pt>
                <c:pt idx="14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E1C9-4D86-8023-3F3ED84FA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0"/>
        <c:axId val="546324272"/>
        <c:axId val="546324624"/>
      </c:barChar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Colonne3</c:v>
                </c:pt>
              </c:strCache>
            </c:strRef>
          </c:tx>
          <c:spPr>
            <a:solidFill>
              <a:srgbClr val="B51A78"/>
            </a:solidFill>
            <a:ln cap="sq">
              <a:solidFill>
                <a:srgbClr val="B81179"/>
              </a:solidFill>
            </a:ln>
            <a:effectLst>
              <a:outerShdw algn="ctr" rotWithShape="0">
                <a:srgbClr val="000000">
                  <a:alpha val="43137"/>
                </a:srgbClr>
              </a:outerShdw>
              <a:softEdge rad="0"/>
            </a:effectLst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chemeClr val="bg1"/>
                      </a:solidFill>
                      <a:latin typeface="Fira Sans" panose="020B0503050000020004" pitchFamily="34" charset="0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241-4295-A78F-F92D2E6ADA6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prstClr val="white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E1C9-4D86-8023-3F3ED84FAB2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C2A-4D80-8451-49E245B219EC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5C2A-4D80-8451-49E245B219EC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5C2A-4D80-8451-49E245B219EC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E1C9-4D86-8023-3F3ED84FAB20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2-E1C9-4D86-8023-3F3ED84FAB20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E1C9-4D86-8023-3F3ED84FAB20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prstClr val="white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4-E1C9-4D86-8023-3F3ED84FAB20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E1C9-4D86-8023-3F3ED84FAB20}"/>
                </c:ext>
              </c:extLst>
            </c:dLbl>
            <c:dLbl>
              <c:idx val="10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solidFill>
                          <a:srgbClr val="FFC107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3CE32D8F-5505-2444-8226-F064DFA1146D}" type="VALUE">
                      <a:rPr lang="en-US" sz="1400" b="1" i="0" u="none" strike="noStrike" kern="1200" baseline="0">
                        <a:solidFill>
                          <a:srgbClr val="FFC107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rPr>
                      <a:pPr algn="ctr" rtl="0">
                        <a:defRPr lang="en-US" sz="1400" b="1" i="0" u="none" strike="noStrike" kern="1200" baseline="0">
                          <a:solidFill>
                            <a:srgbClr val="FFC107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E1C9-4D86-8023-3F3ED84FAB20}"/>
                </c:ext>
              </c:extLst>
            </c:dLbl>
            <c:dLbl>
              <c:idx val="11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solidFill>
                          <a:srgbClr val="FFC107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0FD3B9D9-CF7E-1B43-A2C1-6E2F517A10EF}" type="VALUE">
                      <a:rPr lang="en-US" sz="1400" b="1" i="0" u="none" strike="noStrike" kern="1200" baseline="0">
                        <a:solidFill>
                          <a:srgbClr val="FFC107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rPr>
                      <a:pPr algn="ctr" rtl="0">
                        <a:defRPr lang="en-US" sz="1400" b="1" i="0" u="none" strike="noStrike" kern="1200" baseline="0">
                          <a:solidFill>
                            <a:srgbClr val="FFC107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E1C9-4D86-8023-3F3ED84FAB20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8-E1C9-4D86-8023-3F3ED84FAB20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E1C9-4D86-8023-3F3ED84FAB20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A-E1C9-4D86-8023-3F3ED84FAB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  <a:latin typeface="Fira Sans" panose="020B0503050000020004" pitchFamily="34" charset="0"/>
                  </a:defRPr>
                </a:pPr>
                <a:endParaRPr lang="en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Feuil1!$A$2:$A$16</c:f>
              <c:numCache>
                <c:formatCode>General</c:formatCode>
                <c:ptCount val="15"/>
              </c:numCache>
            </c:numRef>
          </c:cat>
          <c:val>
            <c:numRef>
              <c:f>Feuil1!$B$2:$B$16</c:f>
              <c:numCache>
                <c:formatCode>General</c:formatCode>
                <c:ptCount val="15"/>
                <c:pt idx="0">
                  <c:v>47</c:v>
                </c:pt>
                <c:pt idx="1">
                  <c:v>44</c:v>
                </c:pt>
                <c:pt idx="2">
                  <c:v>73</c:v>
                </c:pt>
                <c:pt idx="3">
                  <c:v>68</c:v>
                </c:pt>
                <c:pt idx="4">
                  <c:v>77</c:v>
                </c:pt>
                <c:pt idx="5">
                  <c:v>40</c:v>
                </c:pt>
                <c:pt idx="6">
                  <c:v>35</c:v>
                </c:pt>
                <c:pt idx="7">
                  <c:v>31</c:v>
                </c:pt>
                <c:pt idx="8">
                  <c:v>43</c:v>
                </c:pt>
                <c:pt idx="9">
                  <c:v>64</c:v>
                </c:pt>
                <c:pt idx="10">
                  <c:v>30</c:v>
                </c:pt>
                <c:pt idx="11">
                  <c:v>37</c:v>
                </c:pt>
                <c:pt idx="12">
                  <c:v>43</c:v>
                </c:pt>
                <c:pt idx="13">
                  <c:v>32</c:v>
                </c:pt>
                <c:pt idx="14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E1C9-4D86-8023-3F3ED84FA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4530240"/>
        <c:axId val="1914529824"/>
      </c:barChart>
      <c:catAx>
        <c:axId val="546324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6324624"/>
        <c:crosses val="autoZero"/>
        <c:auto val="1"/>
        <c:lblAlgn val="ctr"/>
        <c:lblOffset val="100"/>
        <c:noMultiLvlLbl val="0"/>
      </c:catAx>
      <c:valAx>
        <c:axId val="5463246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46324272"/>
        <c:crosses val="autoZero"/>
        <c:crossBetween val="between"/>
      </c:valAx>
      <c:valAx>
        <c:axId val="1914529824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1914530240"/>
        <c:crosses val="max"/>
        <c:crossBetween val="between"/>
      </c:valAx>
      <c:catAx>
        <c:axId val="19145302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1452982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800"/>
      </a:pPr>
      <a:endParaRPr lang="en-FR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304179971587591E-2"/>
          <c:y val="0.12125188886487574"/>
          <c:w val="0.94939164005682486"/>
          <c:h val="0.8181221667026863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Feuil1!$C$1</c:f>
              <c:strCache>
                <c:ptCount val="1"/>
                <c:pt idx="0">
                  <c:v>Colonne4</c:v>
                </c:pt>
              </c:strCache>
            </c:strRef>
          </c:tx>
          <c:spPr>
            <a:solidFill>
              <a:srgbClr val="D68CB5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800" b="1">
                      <a:solidFill>
                        <a:srgbClr val="D68CB5"/>
                      </a:solidFill>
                      <a:latin typeface="Fira Sans ExtraBold" panose="020B0903050000020004" pitchFamily="34" charset="0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C65-491B-8B83-51B0B24C20C3}"/>
                </c:ext>
              </c:extLst>
            </c:dLbl>
            <c:dLbl>
              <c:idx val="1"/>
              <c:layout>
                <c:manualLayout>
                  <c:x val="1.3973853302841001E-3"/>
                  <c:y val="-1.102289898771599E-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800" b="1" i="0" u="none" strike="noStrike" kern="1200" baseline="0">
                        <a:solidFill>
                          <a:srgbClr val="D68CB5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defRPr>
                    </a:pPr>
                    <a:fld id="{321D57D3-CBAA-41A8-A7EB-7A5F9675E8D4}" type="VALUE">
                      <a:rPr lang="en-US" sz="1800" b="1" i="0" u="none" strike="noStrike" kern="1200" baseline="0">
                        <a:solidFill>
                          <a:srgbClr val="D68CB5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rPr>
                      <a:pPr algn="ctr" rtl="0">
                        <a:defRPr lang="en-US" sz="1800" b="1" i="0" u="none" strike="noStrike" kern="1200" baseline="0">
                          <a:solidFill>
                            <a:srgbClr val="D68CB5"/>
                          </a:solidFill>
                          <a:latin typeface="Fira Sans ExtraBold" panose="020B09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 w="19050">
                  <a:solidFill>
                    <a:srgbClr val="CAD300"/>
                  </a:solidFill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C65-491B-8B83-51B0B24C20C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0">
                      <a:solidFill>
                        <a:srgbClr val="D68CB5"/>
                      </a:solidFill>
                      <a:latin typeface="Fira Sans  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AFA4-448D-942C-BF139519E96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0">
                      <a:solidFill>
                        <a:srgbClr val="D68CB5"/>
                      </a:solidFill>
                      <a:latin typeface="Fira Sans 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FA4-448D-942C-BF139519E96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AFA4-448D-942C-BF139519E96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8C65-491B-8B83-51B0B24C20C3}"/>
                </c:ext>
              </c:extLst>
            </c:dLbl>
            <c:dLbl>
              <c:idx val="6"/>
              <c:layout>
                <c:manualLayout>
                  <c:x val="-1.8662885105695118E-3"/>
                  <c:y val="1.65343484815739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C65-491B-8B83-51B0B24C20C3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8C65-491B-8B83-51B0B24C20C3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AFA4-448D-942C-BF139519E960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8C65-491B-8B83-51B0B24C20C3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D135-4749-9364-3DDF0C1FCE7C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D135-4749-9364-3DDF0C1FCE7C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135-4749-9364-3DDF0C1FCE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D68CB5"/>
                    </a:solidFill>
                    <a:latin typeface="Fira Sans ExtraBold" panose="020B0903050000020004" pitchFamily="34" charset="0"/>
                  </a:defRPr>
                </a:pPr>
                <a:endParaRPr lang="en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Feuil1!$A$2:$A$14</c:f>
              <c:numCache>
                <c:formatCode>General</c:formatCode>
                <c:ptCount val="13"/>
              </c:numCache>
            </c:numRef>
          </c:cat>
          <c:val>
            <c:numRef>
              <c:f>Feuil1!$C$2:$C$14</c:f>
              <c:numCache>
                <c:formatCode>General</c:formatCode>
                <c:ptCount val="13"/>
                <c:pt idx="0">
                  <c:v>86</c:v>
                </c:pt>
                <c:pt idx="1">
                  <c:v>88</c:v>
                </c:pt>
                <c:pt idx="2">
                  <c:v>86</c:v>
                </c:pt>
                <c:pt idx="3">
                  <c:v>86</c:v>
                </c:pt>
                <c:pt idx="4">
                  <c:v>88</c:v>
                </c:pt>
                <c:pt idx="5">
                  <c:v>93</c:v>
                </c:pt>
                <c:pt idx="6">
                  <c:v>91</c:v>
                </c:pt>
                <c:pt idx="7">
                  <c:v>87</c:v>
                </c:pt>
                <c:pt idx="8">
                  <c:v>90</c:v>
                </c:pt>
                <c:pt idx="9">
                  <c:v>90</c:v>
                </c:pt>
                <c:pt idx="10">
                  <c:v>90</c:v>
                </c:pt>
                <c:pt idx="11">
                  <c:v>90</c:v>
                </c:pt>
                <c:pt idx="12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F6-4A1B-9A7B-E9BF2D4208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0"/>
        <c:axId val="546324272"/>
        <c:axId val="546324624"/>
      </c:barChar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Colonne3</c:v>
                </c:pt>
              </c:strCache>
            </c:strRef>
          </c:tx>
          <c:spPr>
            <a:solidFill>
              <a:srgbClr val="B51A78"/>
            </a:solidFill>
            <a:ln cap="sq">
              <a:solidFill>
                <a:srgbClr val="B81179"/>
              </a:solidFill>
            </a:ln>
            <a:effectLst>
              <a:outerShdw algn="ctr" rotWithShape="0">
                <a:srgbClr val="000000">
                  <a:alpha val="43137"/>
                </a:srgbClr>
              </a:outerShdw>
              <a:softEdge rad="0"/>
            </a:effectLst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chemeClr val="bg1"/>
                      </a:solidFill>
                      <a:latin typeface="Fira Sans" panose="020B0503050000020004" pitchFamily="34" charset="0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9E7-45E6-96D5-8605E6095649}"/>
                </c:ext>
              </c:extLst>
            </c:dLbl>
            <c:dLbl>
              <c:idx val="1"/>
              <c:spPr>
                <a:noFill/>
                <a:ln w="19050">
                  <a:solidFill>
                    <a:srgbClr val="CAD300"/>
                  </a:solidFill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D135-4749-9364-3DDF0C1FCE7C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61B3-41A5-82D0-30A3491EEB00}"/>
                </c:ext>
              </c:extLst>
            </c:dLbl>
            <c:dLbl>
              <c:idx val="5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sz="1400" b="1" i="0" u="none" strike="noStrike" kern="1200" baseline="0">
                        <a:solidFill>
                          <a:srgbClr val="CAD30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145EEC86-4180-564F-B59C-B3A587621510}" type="VALUE">
                      <a:rPr lang="en-US" sz="1400" b="1" i="0" u="none" strike="noStrike" kern="1200" baseline="0">
                        <a:solidFill>
                          <a:srgbClr val="CAD30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rPr>
                      <a:pPr algn="ctr">
                        <a:defRPr lang="en-US" sz="1400" b="1" i="0" u="none" strike="noStrike" kern="1200" baseline="0">
                          <a:solidFill>
                            <a:srgbClr val="CAD300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007-42AD-8F3D-4DBB039E21D5}"/>
                </c:ext>
              </c:extLst>
            </c:dLbl>
            <c:dLbl>
              <c:idx val="6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solidFill>
                          <a:srgbClr val="CAD30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DD694F44-A058-CD43-A671-8846D4E3E14E}" type="VALUE">
                      <a:rPr lang="en-US" sz="1400" b="1" i="0" u="none" strike="noStrike" kern="1200" baseline="0">
                        <a:solidFill>
                          <a:srgbClr val="CAD30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rPr>
                      <a:pPr algn="ctr" rtl="0">
                        <a:defRPr lang="en-US" sz="1400" b="1" i="0" u="none" strike="noStrike" kern="1200" baseline="0">
                          <a:solidFill>
                            <a:srgbClr val="CAD300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007-42AD-8F3D-4DBB039E21D5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D007-42AD-8F3D-4DBB039E21D5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007-42AD-8F3D-4DBB039E21D5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D007-42AD-8F3D-4DBB039E21D5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D135-4749-9364-3DDF0C1FCE7C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213-4021-92EA-C702E44380B8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D135-4749-9364-3DDF0C1FCE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  <a:latin typeface="Fira Sans" panose="020B0503050000020004" pitchFamily="34" charset="0"/>
                  </a:defRPr>
                </a:pPr>
                <a:endParaRPr lang="en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Feuil1!$A$2:$A$14</c:f>
              <c:numCache>
                <c:formatCode>General</c:formatCode>
                <c:ptCount val="13"/>
              </c:numCache>
            </c:numRef>
          </c:cat>
          <c:val>
            <c:numRef>
              <c:f>Feuil1!$B$2:$B$14</c:f>
              <c:numCache>
                <c:formatCode>General</c:formatCode>
                <c:ptCount val="13"/>
                <c:pt idx="0">
                  <c:v>47</c:v>
                </c:pt>
                <c:pt idx="1">
                  <c:v>51</c:v>
                </c:pt>
                <c:pt idx="2">
                  <c:v>49</c:v>
                </c:pt>
                <c:pt idx="3">
                  <c:v>50</c:v>
                </c:pt>
                <c:pt idx="4">
                  <c:v>52</c:v>
                </c:pt>
                <c:pt idx="5">
                  <c:v>57</c:v>
                </c:pt>
                <c:pt idx="6">
                  <c:v>59</c:v>
                </c:pt>
                <c:pt idx="7">
                  <c:v>43</c:v>
                </c:pt>
                <c:pt idx="8">
                  <c:v>51</c:v>
                </c:pt>
                <c:pt idx="9">
                  <c:v>54</c:v>
                </c:pt>
                <c:pt idx="10">
                  <c:v>57</c:v>
                </c:pt>
                <c:pt idx="11">
                  <c:v>57</c:v>
                </c:pt>
                <c:pt idx="12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F8-40F8-A626-E893C0458F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4530240"/>
        <c:axId val="1914529824"/>
      </c:barChart>
      <c:catAx>
        <c:axId val="546324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6324624"/>
        <c:crosses val="autoZero"/>
        <c:auto val="1"/>
        <c:lblAlgn val="ctr"/>
        <c:lblOffset val="100"/>
        <c:noMultiLvlLbl val="0"/>
      </c:catAx>
      <c:valAx>
        <c:axId val="5463246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46324272"/>
        <c:crosses val="autoZero"/>
        <c:crossBetween val="between"/>
      </c:valAx>
      <c:valAx>
        <c:axId val="1914529824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1914530240"/>
        <c:crosses val="max"/>
        <c:crossBetween val="between"/>
      </c:valAx>
      <c:catAx>
        <c:axId val="19145302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1452982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800"/>
      </a:pPr>
      <a:endParaRPr lang="en-FR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93482673272162"/>
          <c:y val="5.9645883512968439E-3"/>
          <c:w val="0.63765542677530829"/>
          <c:h val="0.9509009156612442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daily</c:v>
                </c:pt>
              </c:strCache>
            </c:strRef>
          </c:tx>
          <c:spPr>
            <a:solidFill>
              <a:srgbClr val="B81179"/>
            </a:solidFill>
            <a:ln>
              <a:solidFill>
                <a:schemeClr val="bg1"/>
              </a:solidFill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ED9-4CD0-83CC-34DE899D0C6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Wear cotton underwear</c:v>
                </c:pt>
                <c:pt idx="1">
                  <c:v>Use deodorant or a hygiene spray specifically on your intimate areas </c:v>
                </c:pt>
                <c:pt idx="2">
                  <c:v>Practice vaginal douching </c:v>
                </c:pt>
                <c:pt idx="3">
                  <c:v>Use a soap-free cleansing solution for your intimate areas </c:v>
                </c:pt>
                <c:pt idx="4">
                  <c:v>Prefer self-medication in case of irritation, itching, or burning sensations in intimate areas instead of visiting healthcare professionals</c:v>
                </c:pt>
                <c:pt idx="5">
                  <c:v>Sleep without underwear</c:v>
                </c:pt>
                <c:pt idx="6">
                  <c:v>Wash your body two or more times a day</c:v>
                </c:pt>
              </c:strCache>
            </c:strRef>
          </c:cat>
          <c:val>
            <c:numRef>
              <c:f>Feuil1!$B$2:$B$8</c:f>
              <c:numCache>
                <c:formatCode>General</c:formatCode>
                <c:ptCount val="7"/>
                <c:pt idx="0">
                  <c:v>51</c:v>
                </c:pt>
                <c:pt idx="1">
                  <c:v>9</c:v>
                </c:pt>
                <c:pt idx="2">
                  <c:v>11</c:v>
                </c:pt>
                <c:pt idx="3">
                  <c:v>28</c:v>
                </c:pt>
                <c:pt idx="4">
                  <c:v>6</c:v>
                </c:pt>
                <c:pt idx="5">
                  <c:v>23</c:v>
                </c:pt>
                <c:pt idx="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D9-4CD0-83CC-34DE899D0C63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several times a week</c:v>
                </c:pt>
              </c:strCache>
            </c:strRef>
          </c:tx>
          <c:spPr>
            <a:solidFill>
              <a:srgbClr val="D68CB5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Wear cotton underwear</c:v>
                </c:pt>
                <c:pt idx="1">
                  <c:v>Use deodorant or a hygiene spray specifically on your intimate areas </c:v>
                </c:pt>
                <c:pt idx="2">
                  <c:v>Practice vaginal douching </c:v>
                </c:pt>
                <c:pt idx="3">
                  <c:v>Use a soap-free cleansing solution for your intimate areas </c:v>
                </c:pt>
                <c:pt idx="4">
                  <c:v>Prefer self-medication in case of irritation, itching, or burning sensations in intimate areas instead of visiting healthcare professionals</c:v>
                </c:pt>
                <c:pt idx="5">
                  <c:v>Sleep without underwear</c:v>
                </c:pt>
                <c:pt idx="6">
                  <c:v>Wash your body two or more times a day</c:v>
                </c:pt>
              </c:strCache>
            </c:strRef>
          </c:cat>
          <c:val>
            <c:numRef>
              <c:f>Feuil1!$C$2:$C$8</c:f>
              <c:numCache>
                <c:formatCode>General</c:formatCode>
                <c:ptCount val="7"/>
                <c:pt idx="0">
                  <c:v>23</c:v>
                </c:pt>
                <c:pt idx="1">
                  <c:v>7</c:v>
                </c:pt>
                <c:pt idx="2">
                  <c:v>9</c:v>
                </c:pt>
                <c:pt idx="3">
                  <c:v>16</c:v>
                </c:pt>
                <c:pt idx="4">
                  <c:v>7</c:v>
                </c:pt>
                <c:pt idx="5">
                  <c:v>9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D9-4CD0-83CC-34DE899D0C63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weekly</c:v>
                </c:pt>
              </c:strCache>
            </c:strRef>
          </c:tx>
          <c:spPr>
            <a:solidFill>
              <a:srgbClr val="E7BBD3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Wear cotton underwear</c:v>
                </c:pt>
                <c:pt idx="1">
                  <c:v>Use deodorant or a hygiene spray specifically on your intimate areas </c:v>
                </c:pt>
                <c:pt idx="2">
                  <c:v>Practice vaginal douching </c:v>
                </c:pt>
                <c:pt idx="3">
                  <c:v>Use a soap-free cleansing solution for your intimate areas </c:v>
                </c:pt>
                <c:pt idx="4">
                  <c:v>Prefer self-medication in case of irritation, itching, or burning sensations in intimate areas instead of visiting healthcare professionals</c:v>
                </c:pt>
                <c:pt idx="5">
                  <c:v>Sleep without underwear</c:v>
                </c:pt>
                <c:pt idx="6">
                  <c:v>Wash your body two or more times a day</c:v>
                </c:pt>
              </c:strCache>
            </c:strRef>
          </c:cat>
          <c:val>
            <c:numRef>
              <c:f>Feuil1!$D$2:$D$8</c:f>
              <c:numCache>
                <c:formatCode>General</c:formatCode>
                <c:ptCount val="7"/>
                <c:pt idx="0">
                  <c:v>9</c:v>
                </c:pt>
                <c:pt idx="1">
                  <c:v>6</c:v>
                </c:pt>
                <c:pt idx="2">
                  <c:v>8</c:v>
                </c:pt>
                <c:pt idx="3">
                  <c:v>9</c:v>
                </c:pt>
                <c:pt idx="4">
                  <c:v>8</c:v>
                </c:pt>
                <c:pt idx="5">
                  <c:v>6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D9-4CD0-83CC-34DE899D0C63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monthly</c:v>
                </c:pt>
              </c:strCache>
            </c:strRef>
          </c:tx>
          <c:spPr>
            <a:solidFill>
              <a:srgbClr val="B6ACC0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Wear cotton underwear</c:v>
                </c:pt>
                <c:pt idx="1">
                  <c:v>Use deodorant or a hygiene spray specifically on your intimate areas </c:v>
                </c:pt>
                <c:pt idx="2">
                  <c:v>Practice vaginal douching </c:v>
                </c:pt>
                <c:pt idx="3">
                  <c:v>Use a soap-free cleansing solution for your intimate areas </c:v>
                </c:pt>
                <c:pt idx="4">
                  <c:v>Prefer self-medication in case of irritation, itching, or burning sensations in intimate areas instead of visiting healthcare professionals</c:v>
                </c:pt>
                <c:pt idx="5">
                  <c:v>Sleep without underwear</c:v>
                </c:pt>
                <c:pt idx="6">
                  <c:v>Wash your body two or more times a day</c:v>
                </c:pt>
              </c:strCache>
            </c:strRef>
          </c:cat>
          <c:val>
            <c:numRef>
              <c:f>Feuil1!$E$2:$E$8</c:f>
              <c:numCache>
                <c:formatCode>General</c:formatCode>
                <c:ptCount val="7"/>
                <c:pt idx="0">
                  <c:v>5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  <c:pt idx="4">
                  <c:v>8</c:v>
                </c:pt>
                <c:pt idx="5">
                  <c:v>4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84-42CC-9B76-248AF31303F2}"/>
            </c:ext>
          </c:extLst>
        </c:ser>
        <c:ser>
          <c:idx val="4"/>
          <c:order val="4"/>
          <c:tx>
            <c:strRef>
              <c:f>Feuil1!$F$1</c:f>
              <c:strCache>
                <c:ptCount val="1"/>
                <c:pt idx="0">
                  <c:v>less than monthly</c:v>
                </c:pt>
              </c:strCache>
            </c:strRef>
          </c:tx>
          <c:spPr>
            <a:solidFill>
              <a:srgbClr val="7F6F91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Wear cotton underwear</c:v>
                </c:pt>
                <c:pt idx="1">
                  <c:v>Use deodorant or a hygiene spray specifically on your intimate areas </c:v>
                </c:pt>
                <c:pt idx="2">
                  <c:v>Practice vaginal douching </c:v>
                </c:pt>
                <c:pt idx="3">
                  <c:v>Use a soap-free cleansing solution for your intimate areas </c:v>
                </c:pt>
                <c:pt idx="4">
                  <c:v>Prefer self-medication in case of irritation, itching, or burning sensations in intimate areas instead of visiting healthcare professionals</c:v>
                </c:pt>
                <c:pt idx="5">
                  <c:v>Sleep without underwear</c:v>
                </c:pt>
                <c:pt idx="6">
                  <c:v>Wash your body two or more times a day</c:v>
                </c:pt>
              </c:strCache>
            </c:strRef>
          </c:cat>
          <c:val>
            <c:numRef>
              <c:f>Feuil1!$F$2:$F$8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11</c:v>
                </c:pt>
                <c:pt idx="3">
                  <c:v>8</c:v>
                </c:pt>
                <c:pt idx="4">
                  <c:v>27</c:v>
                </c:pt>
                <c:pt idx="5">
                  <c:v>10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84-42CC-9B76-248AF31303F2}"/>
            </c:ext>
          </c:extLst>
        </c:ser>
        <c:ser>
          <c:idx val="5"/>
          <c:order val="5"/>
          <c:tx>
            <c:strRef>
              <c:f>Feuil1!$G$1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rgbClr val="29193E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Wear cotton underwear</c:v>
                </c:pt>
                <c:pt idx="1">
                  <c:v>Use deodorant or a hygiene spray specifically on your intimate areas </c:v>
                </c:pt>
                <c:pt idx="2">
                  <c:v>Practice vaginal douching </c:v>
                </c:pt>
                <c:pt idx="3">
                  <c:v>Use a soap-free cleansing solution for your intimate areas </c:v>
                </c:pt>
                <c:pt idx="4">
                  <c:v>Prefer self-medication in case of irritation, itching, or burning sensations in intimate areas instead of visiting healthcare professionals</c:v>
                </c:pt>
                <c:pt idx="5">
                  <c:v>Sleep without underwear</c:v>
                </c:pt>
                <c:pt idx="6">
                  <c:v>Wash your body two or more times a day</c:v>
                </c:pt>
              </c:strCache>
            </c:strRef>
          </c:cat>
          <c:val>
            <c:numRef>
              <c:f>Feuil1!$G$2:$G$8</c:f>
              <c:numCache>
                <c:formatCode>General</c:formatCode>
                <c:ptCount val="7"/>
                <c:pt idx="0">
                  <c:v>6</c:v>
                </c:pt>
                <c:pt idx="1">
                  <c:v>69</c:v>
                </c:pt>
                <c:pt idx="2">
                  <c:v>56</c:v>
                </c:pt>
                <c:pt idx="3">
                  <c:v>35</c:v>
                </c:pt>
                <c:pt idx="4">
                  <c:v>44</c:v>
                </c:pt>
                <c:pt idx="5">
                  <c:v>48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84-42CC-9B76-248AF31303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overlap val="100"/>
        <c:axId val="140757248"/>
        <c:axId val="140759040"/>
      </c:barChart>
      <c:catAx>
        <c:axId val="140757248"/>
        <c:scaling>
          <c:orientation val="maxMin"/>
        </c:scaling>
        <c:delete val="1"/>
        <c:axPos val="l"/>
        <c:numFmt formatCode="0\%" sourceLinked="0"/>
        <c:majorTickMark val="out"/>
        <c:minorTickMark val="none"/>
        <c:tickLblPos val="nextTo"/>
        <c:crossAx val="140759040"/>
        <c:crosses val="autoZero"/>
        <c:auto val="1"/>
        <c:lblAlgn val="ctr"/>
        <c:lblOffset val="100"/>
        <c:noMultiLvlLbl val="0"/>
      </c:catAx>
      <c:valAx>
        <c:axId val="14075904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40757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Fira Sans" panose="020B0503050000020004" pitchFamily="34" charset="0"/>
        </a:defRPr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B42F3-A555-4058-B9C2-F509881838E9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4D160-A450-4203-A55B-4C75AB2FD3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981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15950" lvl="1" indent="0">
              <a:buFontTx/>
              <a:buNone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11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2a85beee1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217" name="Google Shape;217;g22a85beee1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>
          <a:extLst>
            <a:ext uri="{FF2B5EF4-FFF2-40B4-BE49-F238E27FC236}">
              <a16:creationId xmlns:a16="http://schemas.microsoft.com/office/drawing/2014/main" id="{5F83DF69-8DB4-81D0-EF77-11FCC777F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2a85beee1f_0_127:notes">
            <a:extLst>
              <a:ext uri="{FF2B5EF4-FFF2-40B4-BE49-F238E27FC236}">
                <a16:creationId xmlns:a16="http://schemas.microsoft.com/office/drawing/2014/main" id="{C1D9E9F7-0B75-DC9B-A0EF-53F4075F26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64" name="Google Shape;64;g22a85beee1f_0_127:notes">
            <a:extLst>
              <a:ext uri="{FF2B5EF4-FFF2-40B4-BE49-F238E27FC236}">
                <a16:creationId xmlns:a16="http://schemas.microsoft.com/office/drawing/2014/main" id="{4720D562-4770-7F74-E140-AC9CF9C6F2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78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2a85beee1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217" name="Google Shape;217;g22a85beee1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241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7216857B-0F80-F3F5-7D06-3E7536036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B34B3E2D-D1A7-7436-6ACD-DC6D4858FD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F3E0D63-6935-73CC-2DEA-1E72EF0A05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7372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43029F8C-40B0-2358-BDF4-9C3FAEF0E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409E6F36-3492-AEE5-5B71-907F4659C1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1B5E5E-16CA-F333-F023-58356C16A4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276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E84922ED-283F-6CED-545F-381E8BD2A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63D468C4-3218-8012-C585-EFB9E35AE5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B14B5E4-144F-7711-1714-19B9222A8B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6369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C87F0934-8E83-A374-AA84-94BCC1995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2a85beee1f_0_29:notes">
            <a:extLst>
              <a:ext uri="{FF2B5EF4-FFF2-40B4-BE49-F238E27FC236}">
                <a16:creationId xmlns:a16="http://schemas.microsoft.com/office/drawing/2014/main" id="{58D6E78D-B331-C336-0617-4049F79615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26BB0B9-AF35-6E43-3398-EC12FCF544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928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518B11D5-E4B7-53C6-B0FF-693C9D451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2a85beee1f_0_173:notes">
            <a:extLst>
              <a:ext uri="{FF2B5EF4-FFF2-40B4-BE49-F238E27FC236}">
                <a16:creationId xmlns:a16="http://schemas.microsoft.com/office/drawing/2014/main" id="{242B2554-8B32-0F3A-5F44-534CEFCC6E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2B496AF-D347-1FE6-8E53-1C0238A42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0251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C3CEAC35-F269-3D2D-9F74-B2F7163B8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6031D2D1-CDE4-DAB7-1811-E5AF334159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A2FB4CB-D52E-8564-5DF1-E5D4806E1E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6450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2800CDC8-9436-7065-BCDC-316E856D0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03DB12EF-C4A7-BFA2-0268-CBA0FA7EEC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899CF1A-B694-EE24-A199-BEB1164617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496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DB775876-456F-7BE3-4049-36124D5F00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1157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ACB04E2E-EA06-F276-B162-B43654CC0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BA4D9811-210F-3A4C-C0E0-B50BF04C24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659669-F261-EAF8-9E9D-4A7C0FCEA3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2770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72218FA3-6377-4B0F-9413-EE9EE0BFE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FEA080FB-B0BB-BB70-5A94-F567B88DC3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B107B85-4655-2535-6524-652B9D174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2676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3169AF51-0C73-1D0E-2913-96734A0DB1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7545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EEF6FD7-42C5-656E-8B2B-ECDA7C9D60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9933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060A8ACE-C769-2229-44D7-75BAD32BA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553AFE28-F6BD-B6E3-509B-C5BD95B203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46B40E0-F15D-BEFD-9ED7-2F1969E04F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580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29866EAC-EF0B-BEE9-289F-471B0C4D5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0F234930-92A3-4C7D-68A1-5225C5B7D8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4BC0B8-DC8E-1596-46E8-79BDDAC934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6065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1731C911-C42D-E511-26BE-EC7F7A73C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93F429F7-E8CB-FC91-B263-9F04C7D828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51E96E3-4EBE-7885-0D72-45784FC94F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72140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E3048950-EFFF-7EF3-8F42-2F40A615A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89DA8408-29AD-A416-5CC1-BBA4C87B1F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C5C160B-2C44-CC02-D733-FB472B8BC0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5099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BC1D138F-9B6E-D3AF-BB9E-ACF1AC1DD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EC387CAF-0E50-3AB4-2A1E-53271DEE5F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0B230E84-7F8F-9936-42E6-DC34AD169D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0604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D2BC1BA8-E828-0559-B241-5D132ED79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6E519A14-D0EE-8D1D-74A8-AB5D88C2F0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4B8066F8-D551-DCF6-6FC5-C183A2FDCB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441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44600E6F-2338-CCFB-904C-9FD6E33F9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875D001F-B459-6585-084D-0C70E7D8A9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FA0A7155-1B69-7B71-FA1D-4595E4BA91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220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E240C748-9823-EFA3-EEB8-C935E78132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985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10DC8E31-B127-2207-53B7-8AF02B53B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E83FA1C6-E04B-C828-9968-800A9404CF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EF0ABE1-115B-90FA-8A55-7CF9BB166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35367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0732B378-A5B7-709F-4EEA-624F11CE0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E383489F-59EB-FD2C-73B6-A71499B64F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E4FDB8E-0169-6B84-75EC-EA73B33DFE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701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D407D327-596E-7856-C77C-53FE70098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4771A10C-DF24-6AF6-2548-E98878F1C9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7C0E321C-DEBA-8C20-184C-5E80487ED7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4171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1B200C-9D06-B2CF-803E-20D077B73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866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7D342436-8E74-4A11-0BE3-BF8342A63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B2E494B6-EF13-591C-09F3-61ED2F2A14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F0ED47-CCBB-E5BA-D41D-90FA0320ED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20978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96830698-9EB2-41DF-CE65-8D206B70F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1FA8E520-9DDD-F7BC-5331-55B96C08C7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07DFAC2-4515-3170-DAE9-F57D39CEC1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556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C5AE68B6-930C-E54E-879F-DFDF61B0B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922BF2AD-A625-EB2E-B77F-2B913C1110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9C86DD72-DE6F-6653-5110-819052B3E5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6921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66A7BBF9-6105-15B7-FAB4-985ECE15A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CDD2A29A-50BC-733A-60E8-18E1E1F17F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0F9D7DA9-D0FB-150A-6CFC-399266B12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860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D078F8E8-B397-2684-DAD6-2B13062A9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43087744-8E83-2B3E-CF98-21348954A6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BF0CAB9A-E239-40A5-6B63-67A734CE58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1935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7E939DD0-69D3-74DD-934C-7CA6B491D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F36F36DB-C386-7BD5-27DD-3FBA78B672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D9F5CF-0A42-A80D-E7C5-96CFFA9D34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4184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9E69A640-D54F-86C4-F345-158FDE312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F6C402DF-3FED-3132-8E2F-0B341E7874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B9040867-A3E8-CFE2-C481-490D039B84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6069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153E2EBA-8F09-E084-3B08-C966D3623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3CAA58E5-7988-EADC-37B2-14E3A088B6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904F71CC-8579-E1F5-7AA6-1719F83674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7874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12202114-3E83-3DCE-121E-E8395B6A2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BCBBD4AF-97E0-2486-0FA7-C762ED1F9F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D9352296-B51F-F4C7-92AC-A128886504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564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A0437D24-23B0-6EA4-09DA-4B8408BDFA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4797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D39A1F88-68F3-0517-BDD6-1D640E68C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1052DCFF-66DF-67D4-78E9-4F4A9DF1DE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24DCFDC8-66EF-650B-511E-6A82EFC241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790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C5BE9F5B-8885-580C-2C5E-64C4490AC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383CA3F0-E43E-AF74-ECE0-5C796D7B2D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C1EE73DC-60AF-81CF-894D-6F7CBDB7D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8178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6E4D7396-FC76-4DB5-EE6A-5ACB71371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0A1FA512-DCAA-178A-CF07-0C4370B36D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69ADF5A9-82B3-D9F8-988A-0B5A94236A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24664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F50743EA-442D-B02E-B97E-F20413E4A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ACD38C4F-CBB5-F843-36D2-920ED91109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1DAD24FE-7688-A9AA-33EB-9361233FED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2289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F0872A28-A615-43B4-D69B-5374DDFCB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874B65AD-30D4-3E8C-0F9E-3FF14EB307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27014F41-4DF3-4534-B615-77DDE34CF0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1618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597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2696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8403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875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195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9739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946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451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180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246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093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9870A74A-53C5-F3F1-AFB3-ACEB3CD7F2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AA809671-900B-3098-F34A-46E76F306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A488265-84D6-9AF2-78FE-142F0BF84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B947478C-C5C0-A3EB-7CA5-D50C1ABAD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BE3CBAF4-B07D-5040-A829-4BDFA4C3E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32830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9870A74A-53C5-F3F1-AFB3-ACEB3CD7F2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AA809671-900B-3098-F34A-46E76F306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A488265-84D6-9AF2-78FE-142F0BF84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B947478C-C5C0-A3EB-7CA5-D50C1ABAD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BE3CBAF4-B07D-5040-A829-4BDFA4C3E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991742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730985-0117-B314-BF8A-E14AA37E6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1833"/>
            <a:ext cx="9144000" cy="2387600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8A4AFC7-06C0-22F9-2A26-E79ED9B1CE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568"/>
            <a:ext cx="9144000" cy="165523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B26289-FFE5-7A88-5592-0066122CE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848A4F-2FA4-D342-08D1-4F6CDC107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95E5B2-FD9A-7ACC-0945-3E2927ED0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77821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43D83F-712A-A009-2DAD-5ED8C4E6E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759C29-D19A-6D7C-AA55-02389E4A9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794BA3-213A-0A01-765F-E8F54DA41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CE6C02-F031-497B-80B2-A2CEE47B3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7549C9-0E90-BA62-D805-3F3EDE431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005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E79E7E-206C-18FB-4F4F-7DF6628FF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10267"/>
            <a:ext cx="10515600" cy="285326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B9F93E-C911-9F82-76E8-8029426FD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8934"/>
            <a:ext cx="10515600" cy="150071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7BFEAB-3323-0B59-F02D-57E705D8B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62382D-573F-72E3-ADE8-7E173A389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178961-55BD-E387-6D01-36F7BC73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05099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BC9ABA-76B2-70EB-44DE-119CA15F1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DDFA56-0724-BA9F-0CF5-BE3E0857BE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6684"/>
            <a:ext cx="5156200" cy="434974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A4EFDA-4DDC-E41D-1DFE-A483E4608D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6684"/>
            <a:ext cx="5156200" cy="434974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FBCD87-4FE2-7E10-E6CD-250B424AC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468B096-547C-B4B4-11D8-8D0D1FFA6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A9B2B07-57CB-8BB6-F534-AAEF61AA1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49351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B1AFCE-A06A-B716-9AF8-EB8019A6C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6185"/>
            <a:ext cx="10515600" cy="132503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D41FF7-6323-C23D-405A-8A2A1BE0F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0634"/>
            <a:ext cx="5158316" cy="82550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9151D3-8F74-7B94-6976-B56AA4E3BF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6133"/>
            <a:ext cx="5158316" cy="3683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E65BADB-CCA6-5E41-F500-49933BEDCF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0634"/>
            <a:ext cx="5183717" cy="82550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97C5B1F-6C4B-8C57-26D0-C949011308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6133"/>
            <a:ext cx="5183717" cy="3683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7D658CF-0E86-7C38-16B5-BAB27EABA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39F85D5-DCAA-3F5D-DEAD-1A5C0C243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A79C40C-0DBF-D30A-7C15-BFFDE01D2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3743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F83F46-D6BB-0AD7-FA59-795276DC3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1C28014-9E19-005A-0471-51D72E8CF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5CC7C48-9A28-6922-013F-524E7D768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969EC16-57E7-1C31-C385-892B8AD6E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61493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8B28A19-513E-C41E-0436-D27ABBAB0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DF3F407-D11C-070C-701E-390483506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D23204-48A2-D7E5-E82F-9CBE9D34B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412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54157-877E-8924-712F-3AED397FA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EF95F0-3F8C-9F25-EA93-799570882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8485"/>
            <a:ext cx="6172200" cy="48725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8010FA2-983E-2E2C-B2D4-4DE16C46C3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A292324-613A-9B44-02D5-EA56320BE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15DF2F5-42E3-ACBD-71C7-3B0211320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0629AC-2DED-452C-183B-0ACF73141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5269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594501-4B25-5C46-C631-066F64772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F23A9C2-A294-EF3C-EED7-D1EC7A842A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8485"/>
            <a:ext cx="6172200" cy="48725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BB1277C-E8AF-04E3-06BD-FCED7F791C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C8DF42-E0A2-DFE7-8296-43A4D3FC6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37ACFB-7DE7-524E-84AE-3A4F7FFC9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5B936D-C0D4-97BB-FBC6-9331236AF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4320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55B553-45FE-9E08-9C2E-8AD2BA591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DBAD7C7-DCE8-9D25-2148-2746A38FA2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E42F42-4515-4123-DDEB-36FBA3FF4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7E9FDC-1D5D-68D5-2DFF-3FFECF101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7D8E3B-C6B5-BB9F-9492-1C218F957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36450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BCAD565-FBEC-BD93-3A7D-DB0ED606D1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6185"/>
            <a:ext cx="2628900" cy="5810249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324FB26-4D5B-213D-C4FE-866B39C4A0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6185"/>
            <a:ext cx="7683500" cy="581024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D5FA8D-F629-C38B-37CE-1664AC1D3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2DFFC-0C73-9FC2-4ADF-FF41B3AAD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3AFAB5-0609-43DE-1CB6-30FD777E2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30865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E97A75-2FBE-C449-9E4E-63627E6B5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676B93-3CB1-96E4-CDF6-B47BCB0EF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4F9279-FDC2-CAA0-0047-C52545365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4A2E3D-1791-4453-E86A-A05D7396F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D79B10-DF9F-D974-C938-78873B03B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8864056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817D38-A06C-F44B-76B4-E6DFA69E9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1907492-030C-83E9-D631-A788B2AE1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32F404-FD93-DF89-BC02-54F7182D5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0BD458-F124-F259-DB04-926A527A7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35E0F5-786A-512C-CB54-155AFA9FD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3682574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36417D-FE33-79E3-B309-7E3242AB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1EED70-2567-5C75-8B4D-0B48C5EC66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630481-F42A-3951-B79D-581AB75941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8D9DE65-4633-6443-6987-46B8F875A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4E99D07-F49D-B1CF-A338-41BDA4F1F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15DD51-DD5C-7CF1-8C11-072BAB384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260667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1AB152-0257-7CC4-649B-7038619F4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F2D3B3-11EF-ABC3-AB43-B353152BC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EAF058-3FA2-721C-7484-0826B2DB2C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1207756-F7A4-4FE7-034A-C3474B36D8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11671FF-AD19-4156-93DB-5C7E5E51D8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52CAC2A-4453-28BE-BCA2-4D5A4D19B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DB96D26-4DCB-CA9C-76CF-952576C7E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42E948C-9665-D99D-0F29-6E7676E62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738803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43D408-3F05-2F44-2B4D-AA5DF405E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E3BDB8E-C920-EAC6-2575-4BD8A3EFD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62F98BC-41FC-7E14-4A49-97C2A3299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20E85-1203-5A35-7D38-141FC4305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750358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9115361-647A-BCFD-C99A-4F87233A9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07BA483-0A74-B28D-D00B-2B14E6964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BDF070-9E74-01C6-944D-E1F6681F5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960353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6807BD-4F03-E5A0-6F00-148FB7338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5A793C-AA76-9779-F5A3-D67ED1D48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F377E9-FE87-E216-B4F7-07E7B6DE4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ED06F0A-F7FE-3622-AFE9-B36CBF294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727059-BB32-B105-CAB1-A72C736CC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44A6B6-6876-3CD8-0E5E-8DEB8D958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996224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F8F53-5588-81F3-8FD5-452C93AD1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3473317-2362-D199-CE0C-7E103696A1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6FAF787-D68F-1BCB-7785-20E66241AD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C198F64-D891-7D8E-9394-C813073DD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68833C-3DD2-D985-34DC-03BD9040F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8B83C76-A9F2-5830-A401-90316170A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255010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5F49D4-326C-CC61-73F3-2D44E56F4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55063F9-256D-7FBE-38CB-B4B0F3DCF0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3FD972-5E03-D9ED-2DAB-89A3A0BFE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28C4DE-6112-60C9-5B89-2C98713B1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9B036D-E956-92CB-EA2B-41159E194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8419545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498242D-3EF8-4B3D-447B-077AF83639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BB9FFE6-CA48-7F2B-0D7C-1284AF2568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AE8D19-53F6-8DF9-9930-3595BDC96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B32E2D-DD41-9997-B962-1BEA3B72A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A3EB0E-FB43-32BA-FB11-CB4A39A3A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484181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D57125-C67E-41C4-55DB-14E00C058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2FCA6D2-3FB2-31F3-785B-F05DA4AF6F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09F317-98B9-2740-2769-9EC097037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4B0570-965B-7115-FC2D-2982E47B4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574C35-6057-35E9-3CE4-F89BF0F9F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4078448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D97C3-1B7F-5C9F-E63F-96F1A14B62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4" y="1092495"/>
            <a:ext cx="5391605" cy="715669"/>
          </a:xfrm>
        </p:spPr>
        <p:txBody>
          <a:bodyPr/>
          <a:lstStyle>
            <a:lvl1pPr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C8B51E2-FAFB-6EB4-638C-72A28E67F8E1}"/>
              </a:ext>
            </a:extLst>
          </p:cNvPr>
          <p:cNvSpPr/>
          <p:nvPr/>
        </p:nvSpPr>
        <p:spPr>
          <a:xfrm rot="16200000">
            <a:off x="3619500" y="-1714500"/>
            <a:ext cx="6858000" cy="10287000"/>
          </a:xfrm>
          <a:custGeom>
            <a:avLst/>
            <a:gdLst>
              <a:gd name="connsiteX0" fmla="*/ 6858000 w 6858000"/>
              <a:gd name="connsiteY0" fmla="*/ 6858000 h 10287000"/>
              <a:gd name="connsiteX1" fmla="*/ 6858000 w 6858000"/>
              <a:gd name="connsiteY1" fmla="*/ 10287000 h 10287000"/>
              <a:gd name="connsiteX2" fmla="*/ 3370139 w 6858000"/>
              <a:gd name="connsiteY2" fmla="*/ 10287000 h 10287000"/>
              <a:gd name="connsiteX3" fmla="*/ 0 w 6858000"/>
              <a:gd name="connsiteY3" fmla="*/ 6916861 h 10287000"/>
              <a:gd name="connsiteX4" fmla="*/ 0 w 6858000"/>
              <a:gd name="connsiteY4" fmla="*/ 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10287000">
                <a:moveTo>
                  <a:pt x="6858000" y="6858000"/>
                </a:moveTo>
                <a:lnTo>
                  <a:pt x="6858000" y="10287000"/>
                </a:lnTo>
                <a:lnTo>
                  <a:pt x="3370139" y="10287000"/>
                </a:lnTo>
                <a:lnTo>
                  <a:pt x="0" y="691686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2400">
              <a:solidFill>
                <a:schemeClr val="tx1"/>
              </a:solidFill>
            </a:endParaRP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D0EB7A7D-8D5E-F9FC-C8D3-285DE34876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1" y="3494989"/>
            <a:ext cx="3551239" cy="1274763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Optional additional information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D9F6842-DC6A-38D0-9815-9F77EC5535C5}"/>
              </a:ext>
            </a:extLst>
          </p:cNvPr>
          <p:cNvSpPr/>
          <p:nvPr userDrawn="1"/>
        </p:nvSpPr>
        <p:spPr>
          <a:xfrm rot="16200000">
            <a:off x="3619500" y="-1714500"/>
            <a:ext cx="6858000" cy="10287000"/>
          </a:xfrm>
          <a:custGeom>
            <a:avLst/>
            <a:gdLst>
              <a:gd name="connsiteX0" fmla="*/ 6858000 w 6858000"/>
              <a:gd name="connsiteY0" fmla="*/ 6858000 h 10287000"/>
              <a:gd name="connsiteX1" fmla="*/ 6858000 w 6858000"/>
              <a:gd name="connsiteY1" fmla="*/ 10287000 h 10287000"/>
              <a:gd name="connsiteX2" fmla="*/ 3370139 w 6858000"/>
              <a:gd name="connsiteY2" fmla="*/ 10287000 h 10287000"/>
              <a:gd name="connsiteX3" fmla="*/ 0 w 6858000"/>
              <a:gd name="connsiteY3" fmla="*/ 6916861 h 10287000"/>
              <a:gd name="connsiteX4" fmla="*/ 0 w 6858000"/>
              <a:gd name="connsiteY4" fmla="*/ 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10287000">
                <a:moveTo>
                  <a:pt x="6858000" y="6858000"/>
                </a:moveTo>
                <a:lnTo>
                  <a:pt x="6858000" y="10287000"/>
                </a:lnTo>
                <a:lnTo>
                  <a:pt x="3370139" y="10287000"/>
                </a:lnTo>
                <a:lnTo>
                  <a:pt x="0" y="691686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2400">
              <a:solidFill>
                <a:schemeClr val="tx1"/>
              </a:solidFill>
            </a:endParaRPr>
          </a:p>
        </p:txBody>
      </p:sp>
      <p:sp>
        <p:nvSpPr>
          <p:cNvPr id="4" name="Google Shape;117;p17">
            <a:extLst>
              <a:ext uri="{FF2B5EF4-FFF2-40B4-BE49-F238E27FC236}">
                <a16:creationId xmlns:a16="http://schemas.microsoft.com/office/drawing/2014/main" id="{6C5E176C-6BDA-C740-A243-8755AB2A91B0}"/>
              </a:ext>
            </a:extLst>
          </p:cNvPr>
          <p:cNvSpPr/>
          <p:nvPr userDrawn="1"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" name="Google Shape;118;p17">
            <a:extLst>
              <a:ext uri="{FF2B5EF4-FFF2-40B4-BE49-F238E27FC236}">
                <a16:creationId xmlns:a16="http://schemas.microsoft.com/office/drawing/2014/main" id="{A75BD9EA-A6A3-F1F7-3E61-CBCE79C0E574}"/>
              </a:ext>
            </a:extLst>
          </p:cNvPr>
          <p:cNvSpPr txBox="1">
            <a:spLocks/>
          </p:cNvSpPr>
          <p:nvPr userDrawn="1"/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SzPts val="275"/>
            </a:pPr>
            <a:fld id="{00000000-1234-1234-1234-123412341234}" type="slidenum">
              <a:rPr lang="fr" sz="1133" smtClean="0">
                <a:solidFill>
                  <a:srgbClr val="29193E"/>
                </a:solidFill>
                <a:latin typeface="Fira Sans "/>
              </a:rPr>
              <a:pPr algn="ctr">
                <a:lnSpc>
                  <a:spcPct val="80000"/>
                </a:lnSpc>
                <a:buSzPts val="275"/>
              </a:pPr>
              <a:t>‹N°›</a:t>
            </a:fld>
            <a:endParaRPr lang="fr" sz="1133">
              <a:solidFill>
                <a:srgbClr val="29193E"/>
              </a:solidFill>
              <a:latin typeface="Fira Sans "/>
            </a:endParaRPr>
          </a:p>
        </p:txBody>
      </p:sp>
    </p:spTree>
    <p:extLst>
      <p:ext uri="{BB962C8B-B14F-4D97-AF65-F5344CB8AC3E}">
        <p14:creationId xmlns:p14="http://schemas.microsoft.com/office/powerpoint/2010/main" val="2866051395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/Statement styl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er">
            <a:extLst>
              <a:ext uri="{FF2B5EF4-FFF2-40B4-BE49-F238E27FC236}">
                <a16:creationId xmlns:a16="http://schemas.microsoft.com/office/drawing/2014/main" id="{6953A8D2-20EB-4DFB-893E-8DCA6475DE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39450" y="-775597"/>
            <a:ext cx="9341700" cy="7755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– KEEP HERE FOR ACCESSIBILITY</a:t>
            </a:r>
            <a:endParaRPr lang="en-GB"/>
          </a:p>
        </p:txBody>
      </p:sp>
      <p:sp>
        <p:nvSpPr>
          <p:cNvPr id="21" name="Quote">
            <a:extLst>
              <a:ext uri="{FF2B5EF4-FFF2-40B4-BE49-F238E27FC236}">
                <a16:creationId xmlns:a16="http://schemas.microsoft.com/office/drawing/2014/main" id="{04EB49EF-74A2-4A31-99CF-80E2BAF35E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33901" y="2110706"/>
            <a:ext cx="8181699" cy="2636591"/>
          </a:xfrm>
        </p:spPr>
        <p:txBody>
          <a:bodyPr anchor="t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your quote here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CB9AD269-0E94-5F57-BE08-5E10A41EC965}"/>
              </a:ext>
            </a:extLst>
          </p:cNvPr>
          <p:cNvSpPr/>
          <p:nvPr userDrawn="1"/>
        </p:nvSpPr>
        <p:spPr>
          <a:xfrm rot="16200000">
            <a:off x="9067800" y="3733799"/>
            <a:ext cx="3124200" cy="31242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07B1A339-6C75-07F1-9C25-457A1585ABE5}"/>
              </a:ext>
            </a:extLst>
          </p:cNvPr>
          <p:cNvSpPr/>
          <p:nvPr userDrawn="1"/>
        </p:nvSpPr>
        <p:spPr>
          <a:xfrm rot="16200000">
            <a:off x="9067800" y="3748313"/>
            <a:ext cx="3124200" cy="31242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3" name="Google Shape;117;p17">
            <a:extLst>
              <a:ext uri="{FF2B5EF4-FFF2-40B4-BE49-F238E27FC236}">
                <a16:creationId xmlns:a16="http://schemas.microsoft.com/office/drawing/2014/main" id="{D4D23D8E-4175-C297-9D53-445C9F0AF8D3}"/>
              </a:ext>
            </a:extLst>
          </p:cNvPr>
          <p:cNvSpPr/>
          <p:nvPr userDrawn="1"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" name="Google Shape;118;p17">
            <a:extLst>
              <a:ext uri="{FF2B5EF4-FFF2-40B4-BE49-F238E27FC236}">
                <a16:creationId xmlns:a16="http://schemas.microsoft.com/office/drawing/2014/main" id="{7BB473DC-DFA0-35C0-CFC8-560F7753B701}"/>
              </a:ext>
            </a:extLst>
          </p:cNvPr>
          <p:cNvSpPr txBox="1">
            <a:spLocks/>
          </p:cNvSpPr>
          <p:nvPr userDrawn="1"/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SzPts val="275"/>
            </a:pPr>
            <a:fld id="{00000000-1234-1234-1234-123412341234}" type="slidenum">
              <a:rPr lang="fr" sz="1133" smtClean="0">
                <a:solidFill>
                  <a:srgbClr val="29193E"/>
                </a:solidFill>
                <a:latin typeface="Fira Sans "/>
              </a:rPr>
              <a:pPr algn="ctr">
                <a:lnSpc>
                  <a:spcPct val="80000"/>
                </a:lnSpc>
                <a:buSzPts val="275"/>
              </a:pPr>
              <a:t>‹N°›</a:t>
            </a:fld>
            <a:endParaRPr lang="fr" sz="1133">
              <a:solidFill>
                <a:srgbClr val="29193E"/>
              </a:solidFill>
              <a:latin typeface="Fira Sans "/>
            </a:endParaRPr>
          </a:p>
        </p:txBody>
      </p:sp>
    </p:spTree>
    <p:extLst>
      <p:ext uri="{BB962C8B-B14F-4D97-AF65-F5344CB8AC3E}">
        <p14:creationId xmlns:p14="http://schemas.microsoft.com/office/powerpoint/2010/main" val="4294760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600">
          <p15:clr>
            <a:srgbClr val="F26B43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Google Shape;117;p17">
            <a:extLst>
              <a:ext uri="{FF2B5EF4-FFF2-40B4-BE49-F238E27FC236}">
                <a16:creationId xmlns:a16="http://schemas.microsoft.com/office/drawing/2014/main" id="{76100553-E2F9-59F2-E27E-34B62023C290}"/>
              </a:ext>
            </a:extLst>
          </p:cNvPr>
          <p:cNvSpPr/>
          <p:nvPr userDrawn="1"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3" name="Google Shape;119;p17">
            <a:extLst>
              <a:ext uri="{FF2B5EF4-FFF2-40B4-BE49-F238E27FC236}">
                <a16:creationId xmlns:a16="http://schemas.microsoft.com/office/drawing/2014/main" id="{D40DB3E1-46F3-2D1A-9CDE-7BCD6A068B31}"/>
              </a:ext>
            </a:extLst>
          </p:cNvPr>
          <p:cNvPicPr preferRelativeResize="0"/>
          <p:nvPr userDrawn="1"/>
        </p:nvPicPr>
        <p:blipFill rotWithShape="1">
          <a:blip r:embed="rId1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22;p17">
            <a:extLst>
              <a:ext uri="{FF2B5EF4-FFF2-40B4-BE49-F238E27FC236}">
                <a16:creationId xmlns:a16="http://schemas.microsoft.com/office/drawing/2014/main" id="{17EF968C-D214-FBF9-1F4C-A61A9A998034}"/>
              </a:ext>
            </a:extLst>
          </p:cNvPr>
          <p:cNvSpPr txBox="1"/>
          <p:nvPr userDrawn="1"/>
        </p:nvSpPr>
        <p:spPr>
          <a:xfrm>
            <a:off x="7962900" y="6272200"/>
            <a:ext cx="2005959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marL="0" lvl="0" indent="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33" b="1" dirty="0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Prawa </a:t>
            </a:r>
            <a:r>
              <a:rPr lang="fr-FR" sz="933" b="1" dirty="0" err="1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autorskie</a:t>
            </a:r>
            <a:r>
              <a:rPr lang="fr-FR" sz="933" b="1" dirty="0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: </a:t>
            </a:r>
            <a:r>
              <a:rPr lang="fr-FR" sz="933" b="1" dirty="0" err="1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Biocodex</a:t>
            </a:r>
            <a:r>
              <a:rPr lang="fr-FR" sz="933" b="1" dirty="0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fr-FR" sz="933" b="1" dirty="0" err="1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Microbiota</a:t>
            </a:r>
            <a:r>
              <a:rPr lang="fr-FR" sz="933" b="1" dirty="0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 Institute i Ipsos </a:t>
            </a:r>
            <a:r>
              <a:rPr lang="fr-FR" sz="933" b="1" dirty="0" err="1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bva</a:t>
            </a:r>
            <a:r>
              <a:rPr lang="fr-FR" sz="933" b="1" dirty="0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 – </a:t>
            </a:r>
            <a:r>
              <a:rPr lang="fr-FR" sz="933" b="1" dirty="0" err="1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kwiecień</a:t>
            </a:r>
            <a:r>
              <a:rPr lang="fr-FR" sz="933" b="1" dirty="0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 2026 r.</a:t>
            </a:r>
          </a:p>
        </p:txBody>
      </p:sp>
      <p:sp>
        <p:nvSpPr>
          <p:cNvPr id="9" name="Google Shape;118;p17">
            <a:extLst>
              <a:ext uri="{FF2B5EF4-FFF2-40B4-BE49-F238E27FC236}">
                <a16:creationId xmlns:a16="http://schemas.microsoft.com/office/drawing/2014/main" id="{AA5D854D-C10A-DDF6-EF6D-E2D741768556}"/>
              </a:ext>
            </a:extLst>
          </p:cNvPr>
          <p:cNvSpPr txBox="1">
            <a:spLocks/>
          </p:cNvSpPr>
          <p:nvPr userDrawn="1"/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SzPts val="275"/>
            </a:pPr>
            <a:fld id="{00000000-1234-1234-1234-123412341234}" type="slidenum">
              <a:rPr lang="fr" sz="1133" smtClean="0">
                <a:solidFill>
                  <a:srgbClr val="29193E"/>
                </a:solidFill>
                <a:latin typeface="Fira Sans "/>
              </a:rPr>
              <a:pPr algn="ctr">
                <a:lnSpc>
                  <a:spcPct val="80000"/>
                </a:lnSpc>
                <a:buSzPts val="275"/>
              </a:pPr>
              <a:t>‹N°›</a:t>
            </a:fld>
            <a:endParaRPr lang="fr" sz="1133">
              <a:solidFill>
                <a:srgbClr val="29193E"/>
              </a:solidFill>
              <a:latin typeface="Fira Sans "/>
            </a:endParaRPr>
          </a:p>
        </p:txBody>
      </p:sp>
      <p:pic>
        <p:nvPicPr>
          <p:cNvPr id="10" name="Picture 3" descr="A blue and green logo&#10;&#10;AI-generated content may be incorrect.">
            <a:extLst>
              <a:ext uri="{FF2B5EF4-FFF2-40B4-BE49-F238E27FC236}">
                <a16:creationId xmlns:a16="http://schemas.microsoft.com/office/drawing/2014/main" id="{408B5EA1-9F23-9DCB-EF1E-65AC07F12A7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5466" y="6345236"/>
            <a:ext cx="523121" cy="32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057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481A8CA-526B-A5EA-23C9-BD88AB456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A26A50-1897-6424-E1E3-7A90149CE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EA6658-2793-5781-867A-9A3704B34C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362712-9A88-4B33-DA33-6FCCCD316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B03E8E-02B0-F1F1-8297-B8B4572F91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Google Shape;117;p17">
            <a:extLst>
              <a:ext uri="{FF2B5EF4-FFF2-40B4-BE49-F238E27FC236}">
                <a16:creationId xmlns:a16="http://schemas.microsoft.com/office/drawing/2014/main" id="{C3B5442F-91EC-992F-54C8-7835F0BDA4A2}"/>
              </a:ext>
            </a:extLst>
          </p:cNvPr>
          <p:cNvSpPr/>
          <p:nvPr userDrawn="1"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" name="Google Shape;118;p17">
            <a:extLst>
              <a:ext uri="{FF2B5EF4-FFF2-40B4-BE49-F238E27FC236}">
                <a16:creationId xmlns:a16="http://schemas.microsoft.com/office/drawing/2014/main" id="{B186CBEE-4D34-7A46-D51C-20F25871A60F}"/>
              </a:ext>
            </a:extLst>
          </p:cNvPr>
          <p:cNvSpPr txBox="1">
            <a:spLocks/>
          </p:cNvSpPr>
          <p:nvPr userDrawn="1"/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SzPts val="275"/>
            </a:pPr>
            <a:fld id="{00000000-1234-1234-1234-123412341234}" type="slidenum">
              <a:rPr lang="fr" sz="1133" smtClean="0">
                <a:solidFill>
                  <a:srgbClr val="29193E"/>
                </a:solidFill>
                <a:latin typeface="Fira Sans "/>
              </a:rPr>
              <a:pPr algn="ctr">
                <a:lnSpc>
                  <a:spcPct val="80000"/>
                </a:lnSpc>
                <a:buSzPts val="275"/>
              </a:pPr>
              <a:t>‹N°›</a:t>
            </a:fld>
            <a:endParaRPr lang="fr" sz="1133">
              <a:solidFill>
                <a:srgbClr val="29193E"/>
              </a:solidFill>
              <a:latin typeface="Fira Sans "/>
            </a:endParaRPr>
          </a:p>
        </p:txBody>
      </p:sp>
      <p:pic>
        <p:nvPicPr>
          <p:cNvPr id="9" name="Google Shape;119;p17">
            <a:extLst>
              <a:ext uri="{FF2B5EF4-FFF2-40B4-BE49-F238E27FC236}">
                <a16:creationId xmlns:a16="http://schemas.microsoft.com/office/drawing/2014/main" id="{726EFA9F-B793-2A99-74E1-822D74B55DE9}"/>
              </a:ext>
            </a:extLst>
          </p:cNvPr>
          <p:cNvPicPr preferRelativeResize="0"/>
          <p:nvPr userDrawn="1"/>
        </p:nvPicPr>
        <p:blipFill rotWithShape="1">
          <a:blip r:embed="rId1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2;p17">
            <a:extLst>
              <a:ext uri="{FF2B5EF4-FFF2-40B4-BE49-F238E27FC236}">
                <a16:creationId xmlns:a16="http://schemas.microsoft.com/office/drawing/2014/main" id="{E6BF298C-51C4-B1C1-6EF8-8F9740823AD1}"/>
              </a:ext>
            </a:extLst>
          </p:cNvPr>
          <p:cNvSpPr txBox="1"/>
          <p:nvPr userDrawn="1"/>
        </p:nvSpPr>
        <p:spPr>
          <a:xfrm>
            <a:off x="7994602" y="6272200"/>
            <a:ext cx="1974257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marL="0" lvl="0" indent="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33" b="1" dirty="0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Prawa </a:t>
            </a:r>
            <a:r>
              <a:rPr lang="fr-FR" sz="933" b="1" dirty="0" err="1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autorskie</a:t>
            </a:r>
            <a:r>
              <a:rPr lang="fr-FR" sz="933" b="1" dirty="0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: </a:t>
            </a:r>
            <a:r>
              <a:rPr lang="fr-FR" sz="933" b="1" dirty="0" err="1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Biocodex</a:t>
            </a:r>
            <a:r>
              <a:rPr lang="fr-FR" sz="933" b="1" dirty="0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fr-FR" sz="933" b="1" dirty="0" err="1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Microbiota</a:t>
            </a:r>
            <a:r>
              <a:rPr lang="fr-FR" sz="933" b="1" dirty="0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 Institute i Ipsos </a:t>
            </a:r>
            <a:r>
              <a:rPr lang="fr-FR" sz="933" b="1" dirty="0" err="1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bva</a:t>
            </a:r>
            <a:r>
              <a:rPr lang="fr-FR" sz="933" b="1" dirty="0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 – </a:t>
            </a:r>
            <a:r>
              <a:rPr lang="fr-FR" sz="933" b="1" dirty="0" err="1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kwiecień</a:t>
            </a:r>
            <a:r>
              <a:rPr lang="fr-FR" sz="933" b="1" dirty="0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 2026 r.</a:t>
            </a:r>
          </a:p>
        </p:txBody>
      </p:sp>
      <p:pic>
        <p:nvPicPr>
          <p:cNvPr id="12" name="Picture 3" descr="A blue and green logo&#10;&#10;AI-generated content may be incorrect.">
            <a:extLst>
              <a:ext uri="{FF2B5EF4-FFF2-40B4-BE49-F238E27FC236}">
                <a16:creationId xmlns:a16="http://schemas.microsoft.com/office/drawing/2014/main" id="{F12FEE5B-59DD-7722-BA5B-96062165382D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4801" y="6342406"/>
            <a:ext cx="523121" cy="32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66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12CABC8-878F-927B-E18A-279AD4114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FC6483-542C-8426-11FD-9150F756C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B8C524-BCFA-50DB-F643-44F3B9D86E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53FF5C-6995-465C-7EA8-977871E7B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0D398E-D7AC-E710-37F3-847A607F69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812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er">
            <a:extLst>
              <a:ext uri="{FF2B5EF4-FFF2-40B4-BE49-F238E27FC236}">
                <a16:creationId xmlns:a16="http://schemas.microsoft.com/office/drawing/2014/main" id="{451F5451-CC20-46A2-802F-F9D60C2A6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5"/>
            <a:ext cx="11299088" cy="715669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GB"/>
              <a:t>Short slide title</a:t>
            </a:r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41F54BE0-878D-4EDE-9290-206FC1548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0000" y="1808163"/>
            <a:ext cx="11299088" cy="38528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change the text styles on the slide master</a:t>
            </a:r>
          </a:p>
          <a:p>
            <a:pPr lvl="1"/>
            <a:r>
              <a:rPr lang="en-GB"/>
              <a:t>Text level 1</a:t>
            </a:r>
          </a:p>
          <a:p>
            <a:pPr lvl="2"/>
            <a:r>
              <a:rPr lang="en-GB"/>
              <a:t>Text level 2</a:t>
            </a:r>
          </a:p>
        </p:txBody>
      </p:sp>
      <p:sp>
        <p:nvSpPr>
          <p:cNvPr id="4" name="Google Shape;117;p17">
            <a:extLst>
              <a:ext uri="{FF2B5EF4-FFF2-40B4-BE49-F238E27FC236}">
                <a16:creationId xmlns:a16="http://schemas.microsoft.com/office/drawing/2014/main" id="{4B344DEF-5D34-86A9-B520-75F9C68D7B22}"/>
              </a:ext>
            </a:extLst>
          </p:cNvPr>
          <p:cNvSpPr/>
          <p:nvPr userDrawn="1"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7" name="Google Shape;119;p17">
            <a:extLst>
              <a:ext uri="{FF2B5EF4-FFF2-40B4-BE49-F238E27FC236}">
                <a16:creationId xmlns:a16="http://schemas.microsoft.com/office/drawing/2014/main" id="{86A83FA8-9EEC-1EE5-E816-1DAE1142FC14}"/>
              </a:ext>
            </a:extLst>
          </p:cNvPr>
          <p:cNvPicPr preferRelativeResize="0"/>
          <p:nvPr userDrawn="1"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0;p17">
            <a:extLst>
              <a:ext uri="{FF2B5EF4-FFF2-40B4-BE49-F238E27FC236}">
                <a16:creationId xmlns:a16="http://schemas.microsoft.com/office/drawing/2014/main" id="{3272CAA0-2DFE-703E-0FEE-5618A5039143}"/>
              </a:ext>
            </a:extLst>
          </p:cNvPr>
          <p:cNvPicPr preferRelativeResize="0"/>
          <p:nvPr userDrawn="1"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3545" y="6368401"/>
            <a:ext cx="268284" cy="24479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2;p17">
            <a:extLst>
              <a:ext uri="{FF2B5EF4-FFF2-40B4-BE49-F238E27FC236}">
                <a16:creationId xmlns:a16="http://schemas.microsoft.com/office/drawing/2014/main" id="{8A436EE9-F970-EFE9-09AB-1B522BD0CD6D}"/>
              </a:ext>
            </a:extLst>
          </p:cNvPr>
          <p:cNvSpPr txBox="1"/>
          <p:nvPr userDrawn="1"/>
        </p:nvSpPr>
        <p:spPr>
          <a:xfrm>
            <a:off x="8153400" y="6272200"/>
            <a:ext cx="1815459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marL="0" lvl="0" indent="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933" b="1" dirty="0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Copyright Biocodex  Institute et Ipsos  -  </a:t>
            </a:r>
            <a:r>
              <a:rPr lang="fr-FR" sz="933" b="1" dirty="0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March 2025</a:t>
            </a:r>
            <a:endParaRPr sz="933" dirty="0">
              <a:solidFill>
                <a:srgbClr val="29193E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85009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600" b="1" kern="1200" cap="none" spc="0" baseline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SzPct val="100000"/>
        <a:buFont typeface="Wingdings 2" panose="05020102010507070707" pitchFamily="18" charset="2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66693" indent="-266693" algn="l" defTabSz="914377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SzPct val="100000"/>
        <a:buFont typeface="Barlow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30223" indent="-260344" algn="l" defTabSz="914377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Font typeface="Barlow" panose="020B0604020202020204" pitchFamily="34" charset="0"/>
        <a:buChar char="‒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01" indent="-228594" algn="l" defTabSz="914377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62031" indent="-228594" algn="l" defTabSz="914377" rtl="0" eaLnBrk="1" latinLnBrk="0" hangingPunct="1">
        <a:lnSpc>
          <a:spcPct val="90000"/>
        </a:lnSpc>
        <a:spcBef>
          <a:spcPts val="500"/>
        </a:spcBef>
        <a:buFont typeface="Barlow" panose="020B0406020202030204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orient="horz" pos="436">
          <p15:clr>
            <a:srgbClr val="9FCC3B"/>
          </p15:clr>
        </p15:guide>
        <p15:guide id="23" pos="279">
          <p15:clr>
            <a:srgbClr val="9FCC3B"/>
          </p15:clr>
        </p15:guide>
        <p15:guide id="24" pos="7401">
          <p15:clr>
            <a:srgbClr val="9FCC3B"/>
          </p15:clr>
        </p15:guide>
        <p15:guide id="25" pos="2509">
          <p15:clr>
            <a:srgbClr val="5ACBF0"/>
          </p15:clr>
        </p15:guide>
        <p15:guide id="26" pos="2729">
          <p15:clr>
            <a:srgbClr val="5ACBF0"/>
          </p15:clr>
        </p15:guide>
        <p15:guide id="30" pos="4951">
          <p15:clr>
            <a:srgbClr val="5ACBF0"/>
          </p15:clr>
        </p15:guide>
        <p15:guide id="31" pos="5178">
          <p15:clr>
            <a:srgbClr val="5ACBF0"/>
          </p15:clr>
        </p15:guide>
        <p15:guide id="35" orient="horz" pos="3747">
          <p15:clr>
            <a:srgbClr val="9FCC3B"/>
          </p15:clr>
        </p15:guide>
        <p15:guide id="36" orient="horz" pos="3884">
          <p15:clr>
            <a:srgbClr val="000000"/>
          </p15:clr>
        </p15:guide>
        <p15:guide id="38" orient="horz" pos="913">
          <p15:clr>
            <a:srgbClr val="C35EA4"/>
          </p15:clr>
        </p15:guide>
        <p15:guide id="39" orient="horz" pos="1139">
          <p15:clr>
            <a:srgbClr val="5ACBF0"/>
          </p15:clr>
        </p15:guide>
        <p15:guide id="41" pos="1916">
          <p15:clr>
            <a:srgbClr val="F26B43"/>
          </p15:clr>
        </p15:guide>
        <p15:guide id="42" pos="2114">
          <p15:clr>
            <a:srgbClr val="F26B43"/>
          </p15:clr>
        </p15:guide>
        <p15:guide id="43" pos="3942">
          <p15:clr>
            <a:srgbClr val="F26B43"/>
          </p15:clr>
        </p15:guide>
        <p15:guide id="45" pos="3747">
          <p15:clr>
            <a:srgbClr val="F26B43"/>
          </p15:clr>
        </p15:guide>
        <p15:guide id="46" pos="5574">
          <p15:clr>
            <a:srgbClr val="F26B43"/>
          </p15:clr>
        </p15:guide>
        <p15:guide id="47" pos="5763">
          <p15:clr>
            <a:srgbClr val="F26B43"/>
          </p15:clr>
        </p15:guide>
        <p15:guide id="48" orient="horz" pos="142">
          <p15:clr>
            <a:srgbClr val="000000"/>
          </p15:clr>
        </p15:guide>
        <p15:guide id="49" orient="horz" pos="3566">
          <p15:clr>
            <a:srgbClr val="5ACBF0"/>
          </p15:clr>
        </p15:guide>
        <p15:guide id="50" orient="horz" pos="4166">
          <p15:clr>
            <a:srgbClr val="000000"/>
          </p15:clr>
        </p15:guide>
        <p15:guide id="51" pos="140">
          <p15:clr>
            <a:srgbClr val="000000"/>
          </p15:clr>
        </p15:guide>
        <p15:guide id="52" pos="7537">
          <p15:clr>
            <a:srgbClr val="0000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svg"/><Relationship Id="rId5" Type="http://schemas.openxmlformats.org/officeDocument/2006/relationships/chart" Target="../charts/chart2.xml"/><Relationship Id="rId4" Type="http://schemas.openxmlformats.org/officeDocument/2006/relationships/image" Target="../media/image2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chart" Target="../charts/chart3.xml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21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svg"/><Relationship Id="rId5" Type="http://schemas.openxmlformats.org/officeDocument/2006/relationships/image" Target="../media/image36.svg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23.sv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23.sv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0.png"/><Relationship Id="rId3" Type="http://schemas.openxmlformats.org/officeDocument/2006/relationships/chart" Target="../charts/chart9.xml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6.sv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5.png"/><Relationship Id="rId4" Type="http://schemas.openxmlformats.org/officeDocument/2006/relationships/chart" Target="../charts/chart10.xml"/><Relationship Id="rId9" Type="http://schemas.openxmlformats.org/officeDocument/2006/relationships/image" Target="../media/image29.png"/><Relationship Id="rId1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svg"/><Relationship Id="rId5" Type="http://schemas.openxmlformats.org/officeDocument/2006/relationships/image" Target="../media/image39.svg"/><Relationship Id="rId4" Type="http://schemas.openxmlformats.org/officeDocument/2006/relationships/chart" Target="../charts/char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svg"/><Relationship Id="rId4" Type="http://schemas.openxmlformats.org/officeDocument/2006/relationships/image" Target="../media/image23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36.sv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svg"/><Relationship Id="rId5" Type="http://schemas.openxmlformats.org/officeDocument/2006/relationships/image" Target="../media/image23.svg"/><Relationship Id="rId4" Type="http://schemas.openxmlformats.org/officeDocument/2006/relationships/chart" Target="../charts/chart1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chart" Target="../charts/chart19.xml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39.xml"/><Relationship Id="rId16" Type="http://schemas.openxmlformats.org/officeDocument/2006/relationships/image" Target="../media/image36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21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svg"/><Relationship Id="rId4" Type="http://schemas.openxmlformats.org/officeDocument/2006/relationships/image" Target="../media/image21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>
            <a:extLst>
              <a:ext uri="{FF2B5EF4-FFF2-40B4-BE49-F238E27FC236}">
                <a16:creationId xmlns:a16="http://schemas.microsoft.com/office/drawing/2014/main" id="{D3E99DD1-D67C-D9F6-7A9B-9577CC447BBF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6067" y="1381532"/>
            <a:ext cx="7279868" cy="4094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6;p13">
            <a:extLst>
              <a:ext uri="{FF2B5EF4-FFF2-40B4-BE49-F238E27FC236}">
                <a16:creationId xmlns:a16="http://schemas.microsoft.com/office/drawing/2014/main" id="{144D4213-0E06-CB59-4997-F40D8392CFB6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7913" y="6345235"/>
            <a:ext cx="1030431" cy="3235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0CE98D5-4405-0CF6-F483-0500DBC18A10}"/>
              </a:ext>
            </a:extLst>
          </p:cNvPr>
          <p:cNvSpPr txBox="1"/>
          <p:nvPr/>
        </p:nvSpPr>
        <p:spPr>
          <a:xfrm>
            <a:off x="5507368" y="4605247"/>
            <a:ext cx="2920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pl-PL" sz="1600" u="sng" dirty="0">
                <a:solidFill>
                  <a:srgbClr val="29193E"/>
                </a:solidFill>
                <a:latin typeface="Fira Sans"/>
              </a:rPr>
              <a:t>Czwarta fala</a:t>
            </a:r>
          </a:p>
        </p:txBody>
      </p:sp>
      <p:pic>
        <p:nvPicPr>
          <p:cNvPr id="7" name="Picture 3" descr="Niebiesko-zielone logo  Treści generowane przez sztuczną inteligencję mogą zawierać błędy.">
            <a:extLst>
              <a:ext uri="{FF2B5EF4-FFF2-40B4-BE49-F238E27FC236}">
                <a16:creationId xmlns:a16="http://schemas.microsoft.com/office/drawing/2014/main" id="{D6CC39F7-EA0D-11B6-142F-9D690AF8FCD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5466" y="6345236"/>
            <a:ext cx="523121" cy="32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257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193E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/>
          <p:cNvSpPr/>
          <p:nvPr/>
        </p:nvSpPr>
        <p:spPr>
          <a:xfrm>
            <a:off x="480000" y="734400"/>
            <a:ext cx="5376000" cy="515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0" name="Google Shape;220;p21"/>
          <p:cNvSpPr txBox="1"/>
          <p:nvPr/>
        </p:nvSpPr>
        <p:spPr>
          <a:xfrm>
            <a:off x="6816000" y="734400"/>
            <a:ext cx="4656000" cy="53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3333">
                <a:solidFill>
                  <a:srgbClr val="FFFFFF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Metody</a:t>
            </a:r>
          </a:p>
        </p:txBody>
      </p:sp>
      <p:sp>
        <p:nvSpPr>
          <p:cNvPr id="221" name="Google Shape;221;p21"/>
          <p:cNvSpPr txBox="1"/>
          <p:nvPr/>
        </p:nvSpPr>
        <p:spPr>
          <a:xfrm>
            <a:off x="720000" y="242067"/>
            <a:ext cx="109920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b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29193E"/>
              </a:solidFill>
              <a:latin typeface="Fira Sans ExtraBold"/>
              <a:ea typeface="Fira Sans ExtraBold"/>
              <a:cs typeface="Fira Sans ExtraBold"/>
              <a:sym typeface="Fira Sans ExtraBold"/>
            </a:endParaRPr>
          </a:p>
        </p:txBody>
      </p:sp>
      <p:sp>
        <p:nvSpPr>
          <p:cNvPr id="224" name="Google Shape;224;p21"/>
          <p:cNvSpPr/>
          <p:nvPr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  <a:defRPr/>
            </a:pPr>
            <a:endParaRPr lang="en-GB" sz="1867" b="1" kern="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buClr>
                <a:srgbClr val="000000"/>
              </a:buClr>
              <a:defRPr/>
            </a:pPr>
            <a:endParaRPr lang="en-GB" sz="1867" b="1" kern="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25" name="Google Shape;225;p21"/>
          <p:cNvSpPr txBox="1">
            <a:spLocks noGrp="1"/>
          </p:cNvSpPr>
          <p:nvPr>
            <p:ph type="sldNum" idx="12"/>
          </p:nvPr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lnSpc>
                <a:spcPct val="80000"/>
              </a:lnSpc>
              <a:buClr>
                <a:srgbClr val="000000"/>
              </a:buClr>
              <a:buSzPts val="275"/>
              <a:defRPr/>
            </a:pPr>
            <a:fld id="{00000000-1234-1234-1234-123412341234}" type="slidenum">
              <a:rPr lang="en-GB" sz="1133" kern="0">
                <a:solidFill>
                  <a:srgbClr val="29193E"/>
                </a:solidFill>
                <a:latin typeface="Arial"/>
                <a:cs typeface="Arial"/>
                <a:sym typeface="Arial"/>
              </a:rPr>
              <a:pPr algn="ctr" defTabSz="1219170">
                <a:lnSpc>
                  <a:spcPct val="80000"/>
                </a:lnSpc>
                <a:buClr>
                  <a:srgbClr val="000000"/>
                </a:buClr>
                <a:buSzPts val="275"/>
                <a:defRPr/>
              </a:pPr>
              <a:t>2</a:t>
            </a:fld>
            <a:endParaRPr lang="en-GB" sz="1133" kern="0" dirty="0">
              <a:solidFill>
                <a:srgbClr val="29193E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26" name="Google Shape;226;p2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1"/>
          <p:cNvSpPr txBox="1"/>
          <p:nvPr/>
        </p:nvSpPr>
        <p:spPr>
          <a:xfrm>
            <a:off x="8046721" y="6272200"/>
            <a:ext cx="1922139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algn="r" defTabSz="1219170">
              <a:lnSpc>
                <a:spcPct val="85000"/>
              </a:lnSpc>
              <a:buClr>
                <a:srgbClr val="000000"/>
              </a:buClr>
              <a:defRPr/>
            </a:pPr>
            <a:r>
              <a:rPr lang="pl-PL" sz="933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Prawa autorskie: Biocodex Microbiota Institute i Ipsos bva – kwiecień 2026 r.</a:t>
            </a:r>
          </a:p>
        </p:txBody>
      </p:sp>
      <p:pic>
        <p:nvPicPr>
          <p:cNvPr id="4" name="Google Shape;61;p14">
            <a:extLst>
              <a:ext uri="{FF2B5EF4-FFF2-40B4-BE49-F238E27FC236}">
                <a16:creationId xmlns:a16="http://schemas.microsoft.com/office/drawing/2014/main" id="{A0470325-ACE4-B5E8-10BE-67A3B3E4F152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000" y="969600"/>
            <a:ext cx="5376000" cy="515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5">
          <a:extLst>
            <a:ext uri="{FF2B5EF4-FFF2-40B4-BE49-F238E27FC236}">
              <a16:creationId xmlns:a16="http://schemas.microsoft.com/office/drawing/2014/main" id="{4EF176D2-E13A-D720-112B-12E9AE27C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Image 53">
            <a:extLst>
              <a:ext uri="{FF2B5EF4-FFF2-40B4-BE49-F238E27FC236}">
                <a16:creationId xmlns:a16="http://schemas.microsoft.com/office/drawing/2014/main" id="{B0A91838-7F76-61BF-FD79-A30AE7C721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13" y="718875"/>
            <a:ext cx="4982816" cy="3148421"/>
          </a:xfrm>
          <a:prstGeom prst="rect">
            <a:avLst/>
          </a:prstGeom>
        </p:spPr>
      </p:pic>
      <p:sp>
        <p:nvSpPr>
          <p:cNvPr id="55" name="Google Shape;66;p15">
            <a:extLst>
              <a:ext uri="{FF2B5EF4-FFF2-40B4-BE49-F238E27FC236}">
                <a16:creationId xmlns:a16="http://schemas.microsoft.com/office/drawing/2014/main" id="{A7DDF7A2-B994-F6CB-03FD-24295B93CED2}"/>
              </a:ext>
            </a:extLst>
          </p:cNvPr>
          <p:cNvSpPr txBox="1"/>
          <p:nvPr/>
        </p:nvSpPr>
        <p:spPr>
          <a:xfrm>
            <a:off x="672904" y="254443"/>
            <a:ext cx="7025013" cy="63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000" tIns="96000" rIns="96000" bIns="96000" anchor="b" anchorCtr="0">
            <a:noAutofit/>
          </a:bodyPr>
          <a:lstStyle/>
          <a:p>
            <a:pPr defTabSz="1219170"/>
            <a:r>
              <a:rPr lang="pl-PL" sz="1600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Metody</a:t>
            </a:r>
            <a:br>
              <a:rPr lang="pl-PL" sz="1600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</a:br>
            <a:endParaRPr lang="pl-PL" sz="1600" dirty="0">
              <a:solidFill>
                <a:srgbClr val="29193E"/>
              </a:solidFill>
              <a:latin typeface="Fira Sans ExtraBold"/>
              <a:ea typeface="Fira Sans ExtraBold"/>
              <a:cs typeface="Fira Sans ExtraBold"/>
              <a:sym typeface="Fira Sans ExtraBold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B03C8230-80E3-6689-E57B-2650036379B2}"/>
              </a:ext>
            </a:extLst>
          </p:cNvPr>
          <p:cNvSpPr txBox="1"/>
          <p:nvPr/>
        </p:nvSpPr>
        <p:spPr>
          <a:xfrm>
            <a:off x="5353882" y="1938737"/>
            <a:ext cx="631863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/>
            <a:r>
              <a:rPr lang="pl-PL" sz="1600" dirty="0">
                <a:solidFill>
                  <a:srgbClr val="29193E"/>
                </a:solidFill>
                <a:latin typeface="Fira Sans Light" panose="020B0403050000020004" pitchFamily="34" charset="0"/>
                <a:ea typeface="Fira Sans"/>
                <a:cs typeface="Fira Sans"/>
                <a:sym typeface="Fira Sans"/>
              </a:rPr>
              <a:t>Badanie „International Microbiota Observatory” przeprowadzono online w </a:t>
            </a:r>
            <a:r>
              <a:rPr lang="pl-PL" sz="1600" b="1" dirty="0">
                <a:solidFill>
                  <a:srgbClr val="29193E"/>
                </a:solidFill>
                <a:latin typeface="Fira Sans Light" panose="020B0403050000020004" pitchFamily="34" charset="0"/>
                <a:ea typeface="Fira Sans"/>
                <a:cs typeface="Fira Sans"/>
                <a:sym typeface="Fira Sans"/>
              </a:rPr>
              <a:t>11 krajach </a:t>
            </a:r>
            <a:r>
              <a:rPr lang="pl-PL" sz="1600" dirty="0">
                <a:solidFill>
                  <a:srgbClr val="29193E"/>
                </a:solidFill>
                <a:latin typeface="Fira Sans Light" panose="020B0403050000020004" pitchFamily="34" charset="0"/>
                <a:ea typeface="Fira Sans"/>
                <a:cs typeface="Fira Sans"/>
                <a:sym typeface="Fira Sans"/>
              </a:rPr>
              <a:t>w okresie od 3</a:t>
            </a:r>
            <a:r>
              <a:rPr lang="pl-PL" sz="1600" baseline="30000" dirty="0">
                <a:solidFill>
                  <a:srgbClr val="29193E"/>
                </a:solidFill>
                <a:latin typeface="Fira Sans Light" panose="020B0403050000020004" pitchFamily="34" charset="0"/>
                <a:ea typeface="Fira Sans"/>
                <a:cs typeface="Fira Sans"/>
                <a:sym typeface="Fira Sans"/>
              </a:rPr>
              <a:t> </a:t>
            </a:r>
            <a:r>
              <a:rPr lang="pl-PL" sz="1600" dirty="0">
                <a:solidFill>
                  <a:srgbClr val="29193E"/>
                </a:solidFill>
                <a:latin typeface="Fira Sans Light" panose="020B0403050000020004" pitchFamily="34" charset="0"/>
                <a:ea typeface="Fira Sans"/>
                <a:cs typeface="Fira Sans"/>
                <a:sym typeface="Fira Sans"/>
              </a:rPr>
              <a:t>lutego do 13</a:t>
            </a:r>
            <a:r>
              <a:rPr lang="pl-PL" sz="1600" baseline="30000" dirty="0">
                <a:solidFill>
                  <a:srgbClr val="29193E"/>
                </a:solidFill>
                <a:latin typeface="Fira Sans Light" panose="020B0403050000020004" pitchFamily="34" charset="0"/>
                <a:ea typeface="Fira Sans"/>
                <a:cs typeface="Fira Sans"/>
                <a:sym typeface="Fira Sans"/>
              </a:rPr>
              <a:t> </a:t>
            </a:r>
            <a:r>
              <a:rPr lang="pl-PL" sz="1600" dirty="0">
                <a:solidFill>
                  <a:srgbClr val="29193E"/>
                </a:solidFill>
                <a:latin typeface="Fira Sans Light" panose="020B0403050000020004" pitchFamily="34" charset="0"/>
                <a:ea typeface="Fira Sans"/>
                <a:cs typeface="Fira Sans"/>
                <a:sym typeface="Fira Sans"/>
              </a:rPr>
              <a:t>marca 2026 r. Reprezentatywność próby w poszczególnych krajach zapewniono dzięki zastosowaniu metody kwotowej uwzględniającej płeć, wiek, region i zawód respondentek.</a:t>
            </a:r>
          </a:p>
        </p:txBody>
      </p:sp>
      <p:pic>
        <p:nvPicPr>
          <p:cNvPr id="58" name="Image 57" descr="Une image contenant texte, clipart, graphique vectoriel  Description générée automatiquement">
            <a:extLst>
              <a:ext uri="{FF2B5EF4-FFF2-40B4-BE49-F238E27FC236}">
                <a16:creationId xmlns:a16="http://schemas.microsoft.com/office/drawing/2014/main" id="{D5C9414F-1FEB-5B81-F668-EC9E2486303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407" y="4361331"/>
            <a:ext cx="192000" cy="192000"/>
          </a:xfrm>
          <a:prstGeom prst="rect">
            <a:avLst/>
          </a:prstGeom>
        </p:spPr>
      </p:pic>
      <p:pic>
        <p:nvPicPr>
          <p:cNvPr id="59" name="Image 58" descr="Une image contenant texte, clipart  Description générée automatiquement">
            <a:extLst>
              <a:ext uri="{FF2B5EF4-FFF2-40B4-BE49-F238E27FC236}">
                <a16:creationId xmlns:a16="http://schemas.microsoft.com/office/drawing/2014/main" id="{718F9C5A-21C8-857C-532B-B204F11C851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407" y="5628743"/>
            <a:ext cx="192000" cy="192000"/>
          </a:xfrm>
          <a:prstGeom prst="rect">
            <a:avLst/>
          </a:prstGeom>
        </p:spPr>
      </p:pic>
      <p:pic>
        <p:nvPicPr>
          <p:cNvPr id="60" name="Image 59" descr="Une image contenant texte, clipart  Description générée automatiquement">
            <a:extLst>
              <a:ext uri="{FF2B5EF4-FFF2-40B4-BE49-F238E27FC236}">
                <a16:creationId xmlns:a16="http://schemas.microsoft.com/office/drawing/2014/main" id="{36700DAA-FF28-11C5-8778-8084D278478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407" y="4995037"/>
            <a:ext cx="192000" cy="192000"/>
          </a:xfrm>
          <a:prstGeom prst="rect">
            <a:avLst/>
          </a:prstGeom>
        </p:spPr>
      </p:pic>
      <p:pic>
        <p:nvPicPr>
          <p:cNvPr id="61" name="Image 60" descr="Une image contenant texte, clipart  Description générée automatiquement">
            <a:extLst>
              <a:ext uri="{FF2B5EF4-FFF2-40B4-BE49-F238E27FC236}">
                <a16:creationId xmlns:a16="http://schemas.microsoft.com/office/drawing/2014/main" id="{66C4F3BF-6854-8E3F-A5F2-D927894EE9C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407" y="5311891"/>
            <a:ext cx="192000" cy="192000"/>
          </a:xfrm>
          <a:prstGeom prst="rect">
            <a:avLst/>
          </a:prstGeom>
        </p:spPr>
      </p:pic>
      <p:pic>
        <p:nvPicPr>
          <p:cNvPr id="62" name="Image 61" descr="Une image contenant texte, clipart  Description générée automatiquement">
            <a:extLst>
              <a:ext uri="{FF2B5EF4-FFF2-40B4-BE49-F238E27FC236}">
                <a16:creationId xmlns:a16="http://schemas.microsoft.com/office/drawing/2014/main" id="{2FF9AB32-5B99-747E-DE22-F8D39B7D0D7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407" y="4678184"/>
            <a:ext cx="192000" cy="192000"/>
          </a:xfrm>
          <a:prstGeom prst="rect">
            <a:avLst/>
          </a:prstGeom>
        </p:spPr>
      </p:pic>
      <p:pic>
        <p:nvPicPr>
          <p:cNvPr id="63" name="Image 62" descr="Une image contenant texte, clipart  Description générée automatiquement">
            <a:extLst>
              <a:ext uri="{FF2B5EF4-FFF2-40B4-BE49-F238E27FC236}">
                <a16:creationId xmlns:a16="http://schemas.microsoft.com/office/drawing/2014/main" id="{AF0ED758-27E3-2A4E-2E38-B50931148DB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407" y="4044477"/>
            <a:ext cx="192000" cy="192000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24F39341-45A3-40F4-FB40-14ABED29E071}"/>
              </a:ext>
            </a:extLst>
          </p:cNvPr>
          <p:cNvSpPr txBox="1"/>
          <p:nvPr/>
        </p:nvSpPr>
        <p:spPr>
          <a:xfrm>
            <a:off x="1163001" y="3970378"/>
            <a:ext cx="2054099" cy="1897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spcBef>
                <a:spcPts val="400"/>
              </a:spcBef>
              <a:spcAft>
                <a:spcPts val="400"/>
              </a:spcAft>
            </a:pPr>
            <a:r>
              <a:rPr lang="pl-PL" sz="1400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USA (n=500) 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</a:pPr>
            <a:r>
              <a:rPr lang="pl-PL" sz="1400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Brazylia (n=500)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</a:pPr>
            <a:r>
              <a:rPr lang="pl-PL" sz="1400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Meksyk (n=1000)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</a:pPr>
            <a:r>
              <a:rPr lang="pl-PL" sz="1400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Francja (n=1000) 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</a:pPr>
            <a:r>
              <a:rPr lang="pl-PL" sz="1400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Portugalia (n=500)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</a:pPr>
            <a:r>
              <a:rPr lang="pl-PL" sz="1400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Chiny (n=1000)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88A92BBA-DCAE-C1C3-6CDB-2140C9235386}"/>
              </a:ext>
            </a:extLst>
          </p:cNvPr>
          <p:cNvSpPr txBox="1"/>
          <p:nvPr/>
        </p:nvSpPr>
        <p:spPr>
          <a:xfrm>
            <a:off x="3217771" y="5232753"/>
            <a:ext cx="1701439" cy="625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spcBef>
                <a:spcPts val="400"/>
              </a:spcBef>
              <a:spcAft>
                <a:spcPts val="400"/>
              </a:spcAft>
              <a:defRPr/>
            </a:pPr>
            <a:r>
              <a:rPr lang="pl-PL" sz="1400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Niemcy (n=500)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  <a:defRPr/>
            </a:pPr>
            <a:r>
              <a:rPr lang="pl-PL" sz="1400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Włochy (n=500)</a:t>
            </a: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D8F17794-505E-70B8-D83D-FC83B05D8C1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441" y="4044477"/>
            <a:ext cx="192000" cy="192000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450CBA8B-009F-6E15-2A1A-42583FB110B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441" y="4361331"/>
            <a:ext cx="192000" cy="192000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EC4C559A-6A56-1973-A98A-66704D525A52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441" y="4678184"/>
            <a:ext cx="192000" cy="192000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2" name="Image 71">
            <a:extLst>
              <a:ext uri="{FF2B5EF4-FFF2-40B4-BE49-F238E27FC236}">
                <a16:creationId xmlns:a16="http://schemas.microsoft.com/office/drawing/2014/main" id="{67F105F8-979B-C190-A10C-3FB771DDB58E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441" y="5311891"/>
            <a:ext cx="192000" cy="192000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6C56EBCC-063E-B5FF-4BB2-326587CB687D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441" y="5628743"/>
            <a:ext cx="192000" cy="192000"/>
          </a:xfrm>
          <a:prstGeom prst="rect">
            <a:avLst/>
          </a:prstGeom>
        </p:spPr>
      </p:pic>
      <p:sp>
        <p:nvSpPr>
          <p:cNvPr id="74" name="ZoneTexte 73">
            <a:extLst>
              <a:ext uri="{FF2B5EF4-FFF2-40B4-BE49-F238E27FC236}">
                <a16:creationId xmlns:a16="http://schemas.microsoft.com/office/drawing/2014/main" id="{A48525F8-B660-2A9F-EB58-976E97AF5514}"/>
              </a:ext>
            </a:extLst>
          </p:cNvPr>
          <p:cNvSpPr txBox="1"/>
          <p:nvPr/>
        </p:nvSpPr>
        <p:spPr>
          <a:xfrm>
            <a:off x="3217772" y="3965971"/>
            <a:ext cx="1719317" cy="943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spcBef>
                <a:spcPts val="400"/>
              </a:spcBef>
              <a:spcAft>
                <a:spcPts val="400"/>
              </a:spcAft>
              <a:defRPr/>
            </a:pPr>
            <a:r>
              <a:rPr lang="pl-PL" sz="1400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Polska (n=500)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  <a:defRPr/>
            </a:pPr>
            <a:r>
              <a:rPr lang="pl-PL" sz="1400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Finlandia (n=500)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  <a:defRPr/>
            </a:pPr>
            <a:r>
              <a:rPr lang="pl-PL" sz="1400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Wietnam (n=1000)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9B589D7-37C9-77FF-E446-292CF94915AF}"/>
              </a:ext>
            </a:extLst>
          </p:cNvPr>
          <p:cNvSpPr/>
          <p:nvPr/>
        </p:nvSpPr>
        <p:spPr>
          <a:xfrm>
            <a:off x="889564" y="3633337"/>
            <a:ext cx="2049217" cy="3890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pl-PL" sz="1400" b="1" dirty="0">
                <a:solidFill>
                  <a:srgbClr val="2A2344"/>
                </a:solidFill>
                <a:latin typeface="Fira Sans Light" panose="020B0403050000020004" pitchFamily="34" charset="0"/>
              </a:rPr>
              <a:t>Uczestnicy z 2023 roku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C7C98E9-26B4-F894-A97B-BDEC554748B8}"/>
              </a:ext>
            </a:extLst>
          </p:cNvPr>
          <p:cNvSpPr/>
          <p:nvPr/>
        </p:nvSpPr>
        <p:spPr>
          <a:xfrm>
            <a:off x="2815296" y="3655437"/>
            <a:ext cx="2054099" cy="3448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pl-PL" sz="1400" b="1" dirty="0">
                <a:solidFill>
                  <a:srgbClr val="2A2344"/>
                </a:solidFill>
                <a:latin typeface="Fira Sans Light" panose="020B0403050000020004" pitchFamily="34" charset="0"/>
              </a:rPr>
              <a:t>Uczestnicy z 2024 roku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0B47CA9-A965-3388-A713-CAF788E39815}"/>
              </a:ext>
            </a:extLst>
          </p:cNvPr>
          <p:cNvSpPr/>
          <p:nvPr/>
        </p:nvSpPr>
        <p:spPr>
          <a:xfrm>
            <a:off x="2797686" y="4878651"/>
            <a:ext cx="2054098" cy="3448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pl-PL" sz="1400" b="1" dirty="0">
                <a:solidFill>
                  <a:srgbClr val="2A2344"/>
                </a:solidFill>
                <a:latin typeface="Fira Sans Light" panose="020B0403050000020004" pitchFamily="34" charset="0"/>
              </a:rPr>
              <a:t>Uczestnicy z 2025 roku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19BE0669-E24E-FE5F-9D8E-AFA6C82C9CEC}"/>
              </a:ext>
            </a:extLst>
          </p:cNvPr>
          <p:cNvSpPr/>
          <p:nvPr/>
        </p:nvSpPr>
        <p:spPr>
          <a:xfrm>
            <a:off x="5353882" y="3523055"/>
            <a:ext cx="6318637" cy="2310259"/>
          </a:xfrm>
          <a:prstGeom prst="roundRect">
            <a:avLst/>
          </a:prstGeom>
          <a:noFill/>
          <a:ln>
            <a:solidFill>
              <a:srgbClr val="AEA2B8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3" name="Image 82">
            <a:extLst>
              <a:ext uri="{FF2B5EF4-FFF2-40B4-BE49-F238E27FC236}">
                <a16:creationId xmlns:a16="http://schemas.microsoft.com/office/drawing/2014/main" id="{02896198-DF08-7B35-4540-59BF361923D6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53881" y="803686"/>
            <a:ext cx="3398136" cy="1107996"/>
          </a:xfrm>
          <a:prstGeom prst="rect">
            <a:avLst/>
          </a:prstGeom>
        </p:spPr>
      </p:pic>
      <p:pic>
        <p:nvPicPr>
          <p:cNvPr id="84" name="Graphique 83" descr="Faire un zoom avant contour">
            <a:extLst>
              <a:ext uri="{FF2B5EF4-FFF2-40B4-BE49-F238E27FC236}">
                <a16:creationId xmlns:a16="http://schemas.microsoft.com/office/drawing/2014/main" id="{290C2DD1-736B-CF34-8887-BABCEF3D26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1596422">
            <a:off x="5423950" y="3608329"/>
            <a:ext cx="483260" cy="483260"/>
          </a:xfrm>
          <a:prstGeom prst="rect">
            <a:avLst/>
          </a:prstGeom>
        </p:spPr>
      </p:pic>
      <p:sp>
        <p:nvSpPr>
          <p:cNvPr id="86" name="ZoneTexte 85">
            <a:extLst>
              <a:ext uri="{FF2B5EF4-FFF2-40B4-BE49-F238E27FC236}">
                <a16:creationId xmlns:a16="http://schemas.microsoft.com/office/drawing/2014/main" id="{A216195A-48E7-5CDA-C466-4F4EC8233EA9}"/>
              </a:ext>
            </a:extLst>
          </p:cNvPr>
          <p:cNvSpPr txBox="1"/>
          <p:nvPr/>
        </p:nvSpPr>
        <p:spPr>
          <a:xfrm>
            <a:off x="5868071" y="3910802"/>
            <a:ext cx="53325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/>
            <a:r>
              <a:rPr lang="pl-PL" sz="1600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W całym raporcie wszystkie wyniki podano w procentach (%). Istotność statystyczna różnic między subpopulacjami oraz względem poprzedniej fali obliczono przy poziomie ufności wynoszącym 95%. W celu zwiększenia czytelności istotne różnice zaznaczono kolorami zielonym i pomarańczowym, a zmiany przedstawiono za pomocą strzałek.</a:t>
            </a:r>
          </a:p>
        </p:txBody>
      </p:sp>
      <p:sp>
        <p:nvSpPr>
          <p:cNvPr id="88" name="Ellipse 87">
            <a:extLst>
              <a:ext uri="{FF2B5EF4-FFF2-40B4-BE49-F238E27FC236}">
                <a16:creationId xmlns:a16="http://schemas.microsoft.com/office/drawing/2014/main" id="{8F79239C-ED36-41CC-8BE9-464719D34DDC}"/>
              </a:ext>
            </a:extLst>
          </p:cNvPr>
          <p:cNvSpPr/>
          <p:nvPr/>
        </p:nvSpPr>
        <p:spPr>
          <a:xfrm>
            <a:off x="6824827" y="5239891"/>
            <a:ext cx="144000" cy="144000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1EE67226-C00C-5D4C-12FB-EC7F3D60733B}"/>
              </a:ext>
            </a:extLst>
          </p:cNvPr>
          <p:cNvSpPr/>
          <p:nvPr/>
        </p:nvSpPr>
        <p:spPr>
          <a:xfrm>
            <a:off x="8160256" y="5232753"/>
            <a:ext cx="144000" cy="144000"/>
          </a:xfrm>
          <a:prstGeom prst="ellipse">
            <a:avLst/>
          </a:prstGeom>
          <a:solidFill>
            <a:srgbClr val="FFDA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90" name="Connecteur droit avec flèche 89">
            <a:extLst>
              <a:ext uri="{FF2B5EF4-FFF2-40B4-BE49-F238E27FC236}">
                <a16:creationId xmlns:a16="http://schemas.microsoft.com/office/drawing/2014/main" id="{7A4F94F3-A20E-19D7-C0C7-6615A4C98CB9}"/>
              </a:ext>
            </a:extLst>
          </p:cNvPr>
          <p:cNvCxnSpPr/>
          <p:nvPr/>
        </p:nvCxnSpPr>
        <p:spPr>
          <a:xfrm flipV="1">
            <a:off x="9200010" y="5423362"/>
            <a:ext cx="139200" cy="192000"/>
          </a:xfrm>
          <a:prstGeom prst="straightConnector1">
            <a:avLst/>
          </a:prstGeom>
          <a:ln>
            <a:solidFill>
              <a:srgbClr val="CAD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avec flèche 91">
            <a:extLst>
              <a:ext uri="{FF2B5EF4-FFF2-40B4-BE49-F238E27FC236}">
                <a16:creationId xmlns:a16="http://schemas.microsoft.com/office/drawing/2014/main" id="{B294BE2D-B019-9D8F-E8F4-93E4A2F4630B}"/>
              </a:ext>
            </a:extLst>
          </p:cNvPr>
          <p:cNvCxnSpPr>
            <a:cxnSpLocks/>
          </p:cNvCxnSpPr>
          <p:nvPr/>
        </p:nvCxnSpPr>
        <p:spPr>
          <a:xfrm>
            <a:off x="9407876" y="5436476"/>
            <a:ext cx="140260" cy="192267"/>
          </a:xfrm>
          <a:prstGeom prst="straightConnector1">
            <a:avLst/>
          </a:prstGeom>
          <a:ln>
            <a:solidFill>
              <a:srgbClr val="FFDA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2">
            <a:extLst>
              <a:ext uri="{FF2B5EF4-FFF2-40B4-BE49-F238E27FC236}">
                <a16:creationId xmlns:a16="http://schemas.microsoft.com/office/drawing/2014/main" id="{A3D56B5C-B692-2614-1A86-55AFB63C7A20}"/>
              </a:ext>
            </a:extLst>
          </p:cNvPr>
          <p:cNvSpPr txBox="1"/>
          <p:nvPr/>
        </p:nvSpPr>
        <p:spPr>
          <a:xfrm>
            <a:off x="5492849" y="1397647"/>
            <a:ext cx="96372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sz="1400" b="1" dirty="0">
                <a:solidFill>
                  <a:srgbClr val="29193E"/>
                </a:solidFill>
                <a:latin typeface="Fira Sans Black" panose="020B0A03050000020004" pitchFamily="34" charset="0"/>
                <a:ea typeface="Fira Sans"/>
                <a:cs typeface="Fira Sans"/>
                <a:sym typeface="Fira Sans"/>
              </a:rPr>
              <a:t>krajów</a:t>
            </a:r>
          </a:p>
        </p:txBody>
      </p:sp>
      <p:sp>
        <p:nvSpPr>
          <p:cNvPr id="3" name="ZoneTexte 4">
            <a:extLst>
              <a:ext uri="{FF2B5EF4-FFF2-40B4-BE49-F238E27FC236}">
                <a16:creationId xmlns:a16="http://schemas.microsoft.com/office/drawing/2014/main" id="{6B0F002C-C428-440D-5A90-FC31182D6218}"/>
              </a:ext>
            </a:extLst>
          </p:cNvPr>
          <p:cNvSpPr txBox="1"/>
          <p:nvPr/>
        </p:nvSpPr>
        <p:spPr>
          <a:xfrm>
            <a:off x="6824827" y="1397647"/>
            <a:ext cx="122982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sz="1400" dirty="0">
                <a:solidFill>
                  <a:srgbClr val="29193E"/>
                </a:solidFill>
                <a:latin typeface="Fira Sans Black" panose="020B0A03050000020004" pitchFamily="34" charset="0"/>
                <a:ea typeface="Fira Sans"/>
                <a:cs typeface="Fira Sans"/>
                <a:sym typeface="Fira Sans"/>
              </a:rPr>
              <a:t>respondentek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47BBC50-4205-1796-E8F9-4C073A71B029}"/>
              </a:ext>
            </a:extLst>
          </p:cNvPr>
          <p:cNvSpPr txBox="1"/>
          <p:nvPr/>
        </p:nvSpPr>
        <p:spPr>
          <a:xfrm>
            <a:off x="6860271" y="851158"/>
            <a:ext cx="1169826" cy="499018"/>
          </a:xfrm>
          <a:prstGeom prst="rect">
            <a:avLst/>
          </a:prstGeom>
          <a:solidFill>
            <a:schemeClr val="bg1"/>
          </a:solidFill>
        </p:spPr>
        <p:txBody>
          <a:bodyPr wrap="none" lIns="180000" tIns="108000" rIns="180000" bIns="0" rtlCol="0" anchor="t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dirty="0">
                <a:solidFill>
                  <a:srgbClr val="9E3289"/>
                </a:solidFill>
                <a:latin typeface="Fira Sans Black" panose="020B0A03050000020004" pitchFamily="34" charset="0"/>
                <a:ea typeface="Fira Sans"/>
                <a:cs typeface="Fira Sans"/>
                <a:sym typeface="Fira Sans"/>
              </a:rPr>
              <a:t>7500</a:t>
            </a:r>
            <a:endParaRPr lang="pl-PL" sz="1400" dirty="0">
              <a:solidFill>
                <a:srgbClr val="9E3289"/>
              </a:solidFill>
              <a:latin typeface="Fira Sans Black" panose="020B0A03050000020004" pitchFamily="34" charset="0"/>
              <a:ea typeface="Fira Sans"/>
              <a:cs typeface="Fira Sans"/>
              <a:sym typeface="Fira Sans"/>
            </a:endParaRPr>
          </a:p>
        </p:txBody>
      </p:sp>
    </p:spTree>
    <p:extLst>
      <p:ext uri="{BB962C8B-B14F-4D97-AF65-F5344CB8AC3E}">
        <p14:creationId xmlns:p14="http://schemas.microsoft.com/office/powerpoint/2010/main" val="404335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193E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/>
          <p:cNvSpPr/>
          <p:nvPr/>
        </p:nvSpPr>
        <p:spPr>
          <a:xfrm>
            <a:off x="480000" y="734400"/>
            <a:ext cx="5376000" cy="5154000"/>
          </a:xfrm>
          <a:prstGeom prst="rect">
            <a:avLst/>
          </a:prstGeom>
          <a:solidFill>
            <a:srgbClr val="F1E1D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0" name="Google Shape;220;p21"/>
          <p:cNvSpPr txBox="1"/>
          <p:nvPr/>
        </p:nvSpPr>
        <p:spPr>
          <a:xfrm>
            <a:off x="7180016" y="734400"/>
            <a:ext cx="4291984" cy="53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3333" dirty="0">
                <a:solidFill>
                  <a:srgbClr val="FFFFFF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Koncentracja na mikrobiomie pochwy</a:t>
            </a:r>
          </a:p>
        </p:txBody>
      </p:sp>
      <p:sp>
        <p:nvSpPr>
          <p:cNvPr id="221" name="Google Shape;221;p21"/>
          <p:cNvSpPr txBox="1"/>
          <p:nvPr/>
        </p:nvSpPr>
        <p:spPr>
          <a:xfrm>
            <a:off x="720000" y="242067"/>
            <a:ext cx="109920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b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29193E"/>
              </a:solidFill>
              <a:latin typeface="Fira Sans ExtraBold"/>
              <a:ea typeface="Fira Sans ExtraBold"/>
              <a:cs typeface="Fira Sans ExtraBold"/>
              <a:sym typeface="Fira Sans ExtraBold"/>
            </a:endParaRPr>
          </a:p>
        </p:txBody>
      </p:sp>
      <p:sp>
        <p:nvSpPr>
          <p:cNvPr id="224" name="Google Shape;224;p21"/>
          <p:cNvSpPr/>
          <p:nvPr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  <a:defRPr/>
            </a:pPr>
            <a:endParaRPr lang="en-GB" sz="1867" b="1" kern="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buClr>
                <a:srgbClr val="000000"/>
              </a:buClr>
              <a:defRPr/>
            </a:pPr>
            <a:endParaRPr lang="en-GB" sz="1867" b="1" kern="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25" name="Google Shape;225;p21"/>
          <p:cNvSpPr txBox="1">
            <a:spLocks noGrp="1"/>
          </p:cNvSpPr>
          <p:nvPr>
            <p:ph type="sldNum" idx="12"/>
          </p:nvPr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lnSpc>
                <a:spcPct val="80000"/>
              </a:lnSpc>
              <a:buClr>
                <a:srgbClr val="000000"/>
              </a:buClr>
              <a:buSzPts val="275"/>
              <a:defRPr/>
            </a:pPr>
            <a:fld id="{00000000-1234-1234-1234-123412341234}" type="slidenum">
              <a:rPr lang="en-GB" sz="1133" kern="0">
                <a:solidFill>
                  <a:srgbClr val="29193E"/>
                </a:solidFill>
                <a:latin typeface="Arial"/>
                <a:cs typeface="Arial"/>
                <a:sym typeface="Arial"/>
              </a:rPr>
              <a:pPr algn="ctr" defTabSz="1219170">
                <a:lnSpc>
                  <a:spcPct val="80000"/>
                </a:lnSpc>
                <a:buClr>
                  <a:srgbClr val="000000"/>
                </a:buClr>
                <a:buSzPts val="275"/>
                <a:defRPr/>
              </a:pPr>
              <a:t>4</a:t>
            </a:fld>
            <a:endParaRPr lang="en-GB" sz="1133" kern="0" dirty="0">
              <a:solidFill>
                <a:srgbClr val="29193E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26" name="Google Shape;226;p2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1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3545" y="6368401"/>
            <a:ext cx="268284" cy="2447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5DCCD3F-2B25-A8EE-50A3-2A15637743A9}"/>
              </a:ext>
            </a:extLst>
          </p:cNvPr>
          <p:cNvSpPr/>
          <p:nvPr/>
        </p:nvSpPr>
        <p:spPr>
          <a:xfrm>
            <a:off x="1804019" y="2755591"/>
            <a:ext cx="2993581" cy="4559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pl-PL" sz="2400">
                <a:solidFill>
                  <a:srgbClr val="FFFFFF"/>
                </a:solidFill>
                <a:latin typeface="Arial"/>
              </a:rPr>
              <a:t>Visuel à changer</a:t>
            </a:r>
          </a:p>
        </p:txBody>
      </p:sp>
      <p:pic>
        <p:nvPicPr>
          <p:cNvPr id="5" name="Image 4" descr="Une image contenant moisissure  Description générée automatiquement">
            <a:extLst>
              <a:ext uri="{FF2B5EF4-FFF2-40B4-BE49-F238E27FC236}">
                <a16:creationId xmlns:a16="http://schemas.microsoft.com/office/drawing/2014/main" id="{1913D6DD-8201-8152-1C4C-945316FF5DE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203" y="968400"/>
            <a:ext cx="5375997" cy="5155200"/>
          </a:xfrm>
          <a:prstGeom prst="rect">
            <a:avLst/>
          </a:prstGeom>
        </p:spPr>
      </p:pic>
      <p:sp>
        <p:nvSpPr>
          <p:cNvPr id="3" name="Google Shape;228;p21">
            <a:extLst>
              <a:ext uri="{FF2B5EF4-FFF2-40B4-BE49-F238E27FC236}">
                <a16:creationId xmlns:a16="http://schemas.microsoft.com/office/drawing/2014/main" id="{30B3D1F0-DBC8-4876-B888-FB6D167F4E0D}"/>
              </a:ext>
            </a:extLst>
          </p:cNvPr>
          <p:cNvSpPr txBox="1"/>
          <p:nvPr/>
        </p:nvSpPr>
        <p:spPr>
          <a:xfrm>
            <a:off x="8094922" y="6272200"/>
            <a:ext cx="1873937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algn="r" defTabSz="1219170">
              <a:lnSpc>
                <a:spcPct val="85000"/>
              </a:lnSpc>
              <a:buClr>
                <a:srgbClr val="000000"/>
              </a:buClr>
              <a:defRPr/>
            </a:pPr>
            <a:r>
              <a:rPr lang="pl-PL" sz="933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Prawa autorskie: Biocodex Microbiota Institute i Ipsos bva – kwiecień 2026 r.</a:t>
            </a:r>
          </a:p>
        </p:txBody>
      </p:sp>
    </p:spTree>
    <p:extLst>
      <p:ext uri="{BB962C8B-B14F-4D97-AF65-F5344CB8AC3E}">
        <p14:creationId xmlns:p14="http://schemas.microsoft.com/office/powerpoint/2010/main" val="2789775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34E6525F-0295-BD36-E64A-33DBF9DD1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59D6E7F6-F5CF-99C2-2124-1C1B977D7A91}"/>
              </a:ext>
            </a:extLst>
          </p:cNvPr>
          <p:cNvGraphicFramePr/>
          <p:nvPr/>
        </p:nvGraphicFramePr>
        <p:xfrm>
          <a:off x="1471345" y="1825996"/>
          <a:ext cx="4936999" cy="3907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F7533216-96D3-65E8-F7C8-6F8691F40E27}"/>
              </a:ext>
            </a:extLst>
          </p:cNvPr>
          <p:cNvSpPr txBox="1"/>
          <p:nvPr/>
        </p:nvSpPr>
        <p:spPr>
          <a:xfrm>
            <a:off x="719999" y="239591"/>
            <a:ext cx="10819495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Ponad 3/4 kobiet zna różnicę między pochwą a sromem. Osoby borykające się z problemami zdrowotnymi są jeszcze lepiej poinformowane. </a:t>
            </a:r>
          </a:p>
        </p:txBody>
      </p:sp>
      <p:sp>
        <p:nvSpPr>
          <p:cNvPr id="116" name="Google Shape;116;p17">
            <a:extLst>
              <a:ext uri="{FF2B5EF4-FFF2-40B4-BE49-F238E27FC236}">
                <a16:creationId xmlns:a16="http://schemas.microsoft.com/office/drawing/2014/main" id="{339E06BC-F8F3-4665-565F-DA9E6AFFA3E2}"/>
              </a:ext>
            </a:extLst>
          </p:cNvPr>
          <p:cNvSpPr txBox="1"/>
          <p:nvPr/>
        </p:nvSpPr>
        <p:spPr>
          <a:xfrm>
            <a:off x="720000" y="1082276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Czy znasz różnicę między pochwą a sromem?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6B6ED1C7-F93B-1613-721F-003AF443B340}"/>
              </a:ext>
            </a:extLst>
          </p:cNvPr>
          <p:cNvSpPr>
            <a:spLocks noChangeAspect="1"/>
          </p:cNvSpPr>
          <p:nvPr/>
        </p:nvSpPr>
        <p:spPr>
          <a:xfrm>
            <a:off x="2374868" y="2217399"/>
            <a:ext cx="3129952" cy="3124228"/>
          </a:xfrm>
          <a:prstGeom prst="arc">
            <a:avLst>
              <a:gd name="adj1" fmla="val 16183939"/>
              <a:gd name="adj2" fmla="val 11409168"/>
            </a:avLst>
          </a:prstGeom>
          <a:noFill/>
          <a:ln w="28575">
            <a:solidFill>
              <a:srgbClr val="B51A7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srgbClr val="222223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C53A60-B5CA-A992-0601-230FDD198427}"/>
              </a:ext>
            </a:extLst>
          </p:cNvPr>
          <p:cNvSpPr/>
          <p:nvPr/>
        </p:nvSpPr>
        <p:spPr>
          <a:xfrm>
            <a:off x="5571461" y="2760750"/>
            <a:ext cx="49715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pl-PL" sz="3200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78% </a:t>
            </a:r>
            <a:r>
              <a:rPr lang="pl-PL" sz="1400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zna różnicę między pochwą a sromem</a:t>
            </a:r>
          </a:p>
        </p:txBody>
      </p:sp>
      <p:pic>
        <p:nvPicPr>
          <p:cNvPr id="18" name="Graphique 17" descr="Faire un zoom avant contour">
            <a:extLst>
              <a:ext uri="{FF2B5EF4-FFF2-40B4-BE49-F238E27FC236}">
                <a16:creationId xmlns:a16="http://schemas.microsoft.com/office/drawing/2014/main" id="{547EA0D1-6518-08E3-8553-DE478D55F0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1802" y="3500774"/>
            <a:ext cx="483260" cy="48326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719CE42-ED7C-9775-6AF2-C24A2F8E88C0}"/>
              </a:ext>
            </a:extLst>
          </p:cNvPr>
          <p:cNvSpPr/>
          <p:nvPr/>
        </p:nvSpPr>
        <p:spPr>
          <a:xfrm>
            <a:off x="5713161" y="3494259"/>
            <a:ext cx="5291391" cy="2208503"/>
          </a:xfrm>
          <a:prstGeom prst="rect">
            <a:avLst/>
          </a:prstGeom>
          <a:noFill/>
          <a:ln w="9525">
            <a:solidFill>
              <a:srgbClr val="B51A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7" name="Graphique 16">
            <a:extLst>
              <a:ext uri="{FF2B5EF4-FFF2-40B4-BE49-F238E27FC236}">
                <a16:creationId xmlns:a16="http://schemas.microsoft.com/office/drawing/2014/main" id="{797C8E67-E616-D84B-CF37-C17A4DE1EF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9765233"/>
              </p:ext>
            </p:extLst>
          </p:nvPr>
        </p:nvGraphicFramePr>
        <p:xfrm>
          <a:off x="6098689" y="3656189"/>
          <a:ext cx="3560488" cy="1565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0F71F1B5-8505-4FA3-4761-D4752DA1ACD3}"/>
              </a:ext>
            </a:extLst>
          </p:cNvPr>
          <p:cNvGraphicFramePr>
            <a:graphicFrameLocks noGrp="1"/>
          </p:cNvGraphicFramePr>
          <p:nvPr/>
        </p:nvGraphicFramePr>
        <p:xfrm>
          <a:off x="6993946" y="5972789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21" name="Ellipse 20">
            <a:extLst>
              <a:ext uri="{FF2B5EF4-FFF2-40B4-BE49-F238E27FC236}">
                <a16:creationId xmlns:a16="http://schemas.microsoft.com/office/drawing/2014/main" id="{24E9D5F3-F88C-21EE-68E5-D5447A93B5EF}"/>
              </a:ext>
            </a:extLst>
          </p:cNvPr>
          <p:cNvSpPr/>
          <p:nvPr/>
        </p:nvSpPr>
        <p:spPr>
          <a:xfrm>
            <a:off x="7095068" y="6106233"/>
            <a:ext cx="144000" cy="141532"/>
          </a:xfrm>
          <a:prstGeom prst="ellipse">
            <a:avLst/>
          </a:prstGeom>
          <a:solidFill>
            <a:srgbClr val="CED6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EBB36B53-74C9-113A-7E4E-C2C886EA465D}"/>
              </a:ext>
            </a:extLst>
          </p:cNvPr>
          <p:cNvSpPr/>
          <p:nvPr/>
        </p:nvSpPr>
        <p:spPr>
          <a:xfrm>
            <a:off x="9448423" y="6106233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19" name="Graphique 18" descr="Globe terrestre : Europe et Afrique">
            <a:extLst>
              <a:ext uri="{FF2B5EF4-FFF2-40B4-BE49-F238E27FC236}">
                <a16:creationId xmlns:a16="http://schemas.microsoft.com/office/drawing/2014/main" id="{C1EFCF67-9A13-5600-2826-75BEC205F5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83" y="1030744"/>
            <a:ext cx="568443" cy="568443"/>
          </a:xfrm>
          <a:prstGeom prst="rect">
            <a:avLst/>
          </a:prstGeom>
        </p:spPr>
      </p:pic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319EAAAE-9F26-830E-E35B-F62EC31E13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233056"/>
              </p:ext>
            </p:extLst>
          </p:nvPr>
        </p:nvGraphicFramePr>
        <p:xfrm>
          <a:off x="699756" y="4035198"/>
          <a:ext cx="1963389" cy="1433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3389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35828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Tak, oczywiście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  <a:tr h="35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Tak, w pewnym stopniu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0375483"/>
                  </a:ext>
                </a:extLst>
              </a:tr>
              <a:tr h="35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Nie, nie do końca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6494004"/>
                  </a:ext>
                </a:extLst>
              </a:tr>
              <a:tr h="35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cap="none" noProof="0" dirty="0">
                          <a:solidFill>
                            <a:srgbClr val="29193E"/>
                          </a:solidFill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Nie, w ogóle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6913971"/>
                  </a:ext>
                </a:extLst>
              </a:tr>
            </a:tbl>
          </a:graphicData>
        </a:graphic>
      </p:graphicFrame>
      <p:sp>
        <p:nvSpPr>
          <p:cNvPr id="24" name="Ellipse 23">
            <a:extLst>
              <a:ext uri="{FF2B5EF4-FFF2-40B4-BE49-F238E27FC236}">
                <a16:creationId xmlns:a16="http://schemas.microsoft.com/office/drawing/2014/main" id="{B1F54E43-2BE7-8706-0085-10BAFE66995A}"/>
              </a:ext>
            </a:extLst>
          </p:cNvPr>
          <p:cNvSpPr/>
          <p:nvPr/>
        </p:nvSpPr>
        <p:spPr>
          <a:xfrm>
            <a:off x="531020" y="4129619"/>
            <a:ext cx="192000" cy="192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AD1CDBDC-C1CC-71FC-E91E-FFC3C2EAD62D}"/>
              </a:ext>
            </a:extLst>
          </p:cNvPr>
          <p:cNvSpPr/>
          <p:nvPr/>
        </p:nvSpPr>
        <p:spPr>
          <a:xfrm>
            <a:off x="531020" y="4838667"/>
            <a:ext cx="192000" cy="192000"/>
          </a:xfrm>
          <a:prstGeom prst="ellipse">
            <a:avLst/>
          </a:prstGeom>
          <a:solidFill>
            <a:srgbClr val="7F6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1B1FDC9F-B131-C621-DC50-277E0E414CC4}"/>
              </a:ext>
            </a:extLst>
          </p:cNvPr>
          <p:cNvSpPr/>
          <p:nvPr/>
        </p:nvSpPr>
        <p:spPr>
          <a:xfrm>
            <a:off x="531020" y="4484143"/>
            <a:ext cx="192000" cy="192000"/>
          </a:xfrm>
          <a:prstGeom prst="ellipse">
            <a:avLst/>
          </a:prstGeom>
          <a:solidFill>
            <a:srgbClr val="D6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8A562A2B-3FA2-0F3C-F7F1-263A0F1F21FD}"/>
              </a:ext>
            </a:extLst>
          </p:cNvPr>
          <p:cNvSpPr/>
          <p:nvPr/>
        </p:nvSpPr>
        <p:spPr>
          <a:xfrm>
            <a:off x="531020" y="5193191"/>
            <a:ext cx="192000" cy="192000"/>
          </a:xfrm>
          <a:prstGeom prst="ellipse">
            <a:avLst/>
          </a:prstGeom>
          <a:solidFill>
            <a:srgbClr val="291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972B992-3F10-C821-3EBA-F0743E4D31F5}"/>
              </a:ext>
            </a:extLst>
          </p:cNvPr>
          <p:cNvCxnSpPr/>
          <p:nvPr/>
        </p:nvCxnSpPr>
        <p:spPr>
          <a:xfrm>
            <a:off x="9762315" y="3750612"/>
            <a:ext cx="0" cy="1152000"/>
          </a:xfrm>
          <a:prstGeom prst="line">
            <a:avLst/>
          </a:prstGeom>
          <a:ln>
            <a:gradFill>
              <a:gsLst>
                <a:gs pos="62000">
                  <a:srgbClr val="3B2C4D"/>
                </a:gs>
                <a:gs pos="37000">
                  <a:srgbClr val="3B2C4D"/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Google Shape;116;p17">
            <a:extLst>
              <a:ext uri="{FF2B5EF4-FFF2-40B4-BE49-F238E27FC236}">
                <a16:creationId xmlns:a16="http://schemas.microsoft.com/office/drawing/2014/main" id="{11BDA130-CABC-F57D-002A-741E7ABF41A9}"/>
              </a:ext>
            </a:extLst>
          </p:cNvPr>
          <p:cNvSpPr txBox="1"/>
          <p:nvPr/>
        </p:nvSpPr>
        <p:spPr>
          <a:xfrm>
            <a:off x="9832257" y="4676143"/>
            <a:ext cx="1087295" cy="292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pl-PL" sz="1067" dirty="0">
                <a:solidFill>
                  <a:srgbClr val="171141"/>
                </a:solidFill>
                <a:latin typeface="Fira Sans" panose="020B0503050000020004" pitchFamily="34" charset="0"/>
                <a:sym typeface="Fira Sans"/>
              </a:rPr>
              <a:t>Co najmniej jeden problem zdrowotny</a:t>
            </a:r>
          </a:p>
        </p:txBody>
      </p:sp>
      <p:grpSp>
        <p:nvGrpSpPr>
          <p:cNvPr id="31" name="Group 616">
            <a:extLst>
              <a:ext uri="{FF2B5EF4-FFF2-40B4-BE49-F238E27FC236}">
                <a16:creationId xmlns:a16="http://schemas.microsoft.com/office/drawing/2014/main" id="{ED458138-87F8-8B13-2257-59F4DEA3CDEA}"/>
              </a:ext>
            </a:extLst>
          </p:cNvPr>
          <p:cNvGrpSpPr>
            <a:grpSpLocks noChangeAspect="1"/>
          </p:cNvGrpSpPr>
          <p:nvPr/>
        </p:nvGrpSpPr>
        <p:grpSpPr>
          <a:xfrm>
            <a:off x="10088642" y="4233254"/>
            <a:ext cx="486444" cy="345723"/>
            <a:chOff x="2042518" y="1008064"/>
            <a:chExt cx="444500" cy="315913"/>
          </a:xfrm>
          <a:noFill/>
        </p:grpSpPr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4FCE0A68-5258-4355-C0BF-42F9485676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7C6A1D12-8711-9B6B-9142-35D5953FE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D9D6089E-B1DE-755B-C3D5-9EBA6B30E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EA8A7FB4-511B-71BD-B966-932B3E953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AFD92351-27BA-DF50-CF77-BE8D98FF5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8" name="Google Shape;116;p17">
            <a:extLst>
              <a:ext uri="{FF2B5EF4-FFF2-40B4-BE49-F238E27FC236}">
                <a16:creationId xmlns:a16="http://schemas.microsoft.com/office/drawing/2014/main" id="{C610869B-B31C-B77D-54C1-7B671D790CD2}"/>
              </a:ext>
            </a:extLst>
          </p:cNvPr>
          <p:cNvSpPr txBox="1"/>
          <p:nvPr/>
        </p:nvSpPr>
        <p:spPr>
          <a:xfrm>
            <a:off x="9789083" y="3875007"/>
            <a:ext cx="1087297" cy="292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pl-PL" sz="1600" b="1" dirty="0">
                <a:solidFill>
                  <a:srgbClr val="CAD300"/>
                </a:solidFill>
                <a:latin typeface="Fira Sans" panose="020B0503050000020004" pitchFamily="34" charset="0"/>
                <a:sym typeface="Fira Sans"/>
              </a:rPr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4259870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BA3E2492-7435-E162-2FE2-9B4D1E00E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56D5F5-65E7-AFCB-64FF-2DA1C49C1638}"/>
              </a:ext>
            </a:extLst>
          </p:cNvPr>
          <p:cNvSpPr/>
          <p:nvPr/>
        </p:nvSpPr>
        <p:spPr>
          <a:xfrm>
            <a:off x="133351" y="2611364"/>
            <a:ext cx="838200" cy="3171259"/>
          </a:xfrm>
          <a:prstGeom prst="rect">
            <a:avLst/>
          </a:prstGeom>
          <a:solidFill>
            <a:srgbClr val="F2E9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srgbClr val="FFFFFF"/>
              </a:solidFill>
              <a:latin typeface="Arial"/>
            </a:endParaRPr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D765A7D0-1208-A139-367B-D29A44A492A0}"/>
              </a:ext>
            </a:extLst>
          </p:cNvPr>
          <p:cNvGraphicFramePr/>
          <p:nvPr/>
        </p:nvGraphicFramePr>
        <p:xfrm>
          <a:off x="-209552" y="2386741"/>
          <a:ext cx="12767655" cy="3072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0A5C5531-6AA7-F8BB-EF6F-70479D54E744}"/>
              </a:ext>
            </a:extLst>
          </p:cNvPr>
          <p:cNvGraphicFramePr>
            <a:graphicFrameLocks noGrp="1"/>
          </p:cNvGraphicFramePr>
          <p:nvPr/>
        </p:nvGraphicFramePr>
        <p:xfrm>
          <a:off x="450119" y="2274784"/>
          <a:ext cx="1753084" cy="44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308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Tak, oczywiście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C1DFFB0D-5FBA-3906-F050-E4BC8F915D57}"/>
              </a:ext>
            </a:extLst>
          </p:cNvPr>
          <p:cNvSpPr txBox="1"/>
          <p:nvPr/>
        </p:nvSpPr>
        <p:spPr>
          <a:xfrm>
            <a:off x="731400" y="237787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l-PL" sz="2133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Poziom wiedzy na temat anatomii okolic intymnych kobiet jest wyższy w Brazylii, Francji, Portugalii i Polsce. Niemki mają mniejszą wiedzę na ten temat.  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A291D57-3DD3-3EA3-5B39-3B98DD9CCB59}"/>
              </a:ext>
            </a:extLst>
          </p:cNvPr>
          <p:cNvSpPr/>
          <p:nvPr/>
        </p:nvSpPr>
        <p:spPr>
          <a:xfrm>
            <a:off x="183736" y="2379137"/>
            <a:ext cx="240000" cy="240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0D32E59C-6F42-0F25-39DB-BE32BAEDCC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414024"/>
              </p:ext>
            </p:extLst>
          </p:nvPr>
        </p:nvGraphicFramePr>
        <p:xfrm>
          <a:off x="323" y="1904599"/>
          <a:ext cx="1592004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 </a:t>
                      </a:r>
                      <a:r>
                        <a:rPr lang="pl-PL" sz="2000" b="1" i="0" u="none" strike="noStrike" cap="none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–</a:t>
                      </a:r>
                      <a:r>
                        <a:rPr lang="fr-FR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 </a:t>
                      </a:r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8C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0A919DBF-7D29-36DC-A96F-F64D3476C0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494140"/>
              </p:ext>
            </p:extLst>
          </p:nvPr>
        </p:nvGraphicFramePr>
        <p:xfrm>
          <a:off x="1110905" y="6219740"/>
          <a:ext cx="4752146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073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76073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25" name="Ellipse 24">
            <a:extLst>
              <a:ext uri="{FF2B5EF4-FFF2-40B4-BE49-F238E27FC236}">
                <a16:creationId xmlns:a16="http://schemas.microsoft.com/office/drawing/2014/main" id="{8BEF54FB-4539-63CB-4569-3B63E3D53A95}"/>
              </a:ext>
            </a:extLst>
          </p:cNvPr>
          <p:cNvSpPr/>
          <p:nvPr/>
        </p:nvSpPr>
        <p:spPr>
          <a:xfrm>
            <a:off x="1212028" y="6364974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D982DF6B-E9EB-2DDF-89CA-B41613F4DEA4}"/>
              </a:ext>
            </a:extLst>
          </p:cNvPr>
          <p:cNvSpPr/>
          <p:nvPr/>
        </p:nvSpPr>
        <p:spPr>
          <a:xfrm>
            <a:off x="3565383" y="6364974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7D645A0A-5E15-21A4-A20A-CFBCD86C16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267279"/>
              </p:ext>
            </p:extLst>
          </p:nvPr>
        </p:nvGraphicFramePr>
        <p:xfrm>
          <a:off x="202005" y="5273066"/>
          <a:ext cx="11989996" cy="5095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5741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829383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810241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803864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823001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03864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35761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2510272801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829383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810240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829383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  <a:gridCol w="734723">
                  <a:extLst>
                    <a:ext uri="{9D8B030D-6E8A-4147-A177-3AD203B41FA5}">
                      <a16:colId xmlns:a16="http://schemas.microsoft.com/office/drawing/2014/main" val="3951204735"/>
                    </a:ext>
                  </a:extLst>
                </a:gridCol>
              </a:tblGrid>
              <a:tr h="50955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noProof="0" dirty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USA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AMERYKA ŁACIŃSKA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Brazylia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Meksyk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Francja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Niemcy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Włochy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spc="-4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Polska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Finlandia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AZJA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2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Wietnam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</a:tbl>
          </a:graphicData>
        </a:graphic>
      </p:graphicFrame>
      <p:pic>
        <p:nvPicPr>
          <p:cNvPr id="23" name="Image 22" descr="Une image contenant texte, clipart, graphique vectoriel  Description générée automatiquement">
            <a:extLst>
              <a:ext uri="{FF2B5EF4-FFF2-40B4-BE49-F238E27FC236}">
                <a16:creationId xmlns:a16="http://schemas.microsoft.com/office/drawing/2014/main" id="{2D44AB93-0145-C2FC-6CED-91413FB4506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87" y="5697674"/>
            <a:ext cx="290876" cy="290876"/>
          </a:xfrm>
          <a:prstGeom prst="rect">
            <a:avLst/>
          </a:prstGeom>
        </p:spPr>
      </p:pic>
      <p:pic>
        <p:nvPicPr>
          <p:cNvPr id="27" name="Image 26" descr="Une image contenant texte, clipart  Description générée automatiquement">
            <a:extLst>
              <a:ext uri="{FF2B5EF4-FFF2-40B4-BE49-F238E27FC236}">
                <a16:creationId xmlns:a16="http://schemas.microsoft.com/office/drawing/2014/main" id="{99397830-0940-AFF3-ED6A-43867F17C1E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4825" y="5708665"/>
            <a:ext cx="290876" cy="290876"/>
          </a:xfrm>
          <a:prstGeom prst="rect">
            <a:avLst/>
          </a:prstGeom>
        </p:spPr>
      </p:pic>
      <p:pic>
        <p:nvPicPr>
          <p:cNvPr id="28" name="Image 27" descr="Une image contenant texte, clipart  Description générée automatiquement">
            <a:extLst>
              <a:ext uri="{FF2B5EF4-FFF2-40B4-BE49-F238E27FC236}">
                <a16:creationId xmlns:a16="http://schemas.microsoft.com/office/drawing/2014/main" id="{9B78A2D2-E7CA-E463-1A94-E92F9C67B86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9816" y="5697674"/>
            <a:ext cx="290876" cy="290876"/>
          </a:xfrm>
          <a:prstGeom prst="rect">
            <a:avLst/>
          </a:prstGeom>
        </p:spPr>
      </p:pic>
      <p:pic>
        <p:nvPicPr>
          <p:cNvPr id="30" name="Image 29" descr="Une image contenant texte, clipart  Description générée automatiquement">
            <a:extLst>
              <a:ext uri="{FF2B5EF4-FFF2-40B4-BE49-F238E27FC236}">
                <a16:creationId xmlns:a16="http://schemas.microsoft.com/office/drawing/2014/main" id="{4DD0E1FA-8B14-EF1C-F1D2-4BC45715D4E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6803" y="5716435"/>
            <a:ext cx="290876" cy="290876"/>
          </a:xfrm>
          <a:prstGeom prst="rect">
            <a:avLst/>
          </a:prstGeom>
        </p:spPr>
      </p:pic>
      <p:pic>
        <p:nvPicPr>
          <p:cNvPr id="31" name="Image 30" descr="Une image contenant texte, clipart  Description générée automatiquement">
            <a:extLst>
              <a:ext uri="{FF2B5EF4-FFF2-40B4-BE49-F238E27FC236}">
                <a16:creationId xmlns:a16="http://schemas.microsoft.com/office/drawing/2014/main" id="{1D4D59A0-4B70-9615-F33C-D4A70D30506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2923" y="5697674"/>
            <a:ext cx="290876" cy="290876"/>
          </a:xfrm>
          <a:prstGeom prst="rect">
            <a:avLst/>
          </a:prstGeom>
        </p:spPr>
      </p:pic>
      <p:pic>
        <p:nvPicPr>
          <p:cNvPr id="32" name="Image 31" descr="Une image contenant texte, clipart  Description générée automatiquement">
            <a:extLst>
              <a:ext uri="{FF2B5EF4-FFF2-40B4-BE49-F238E27FC236}">
                <a16:creationId xmlns:a16="http://schemas.microsoft.com/office/drawing/2014/main" id="{4004E780-A7C3-855F-F076-44D8B4100CF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8540" y="5697674"/>
            <a:ext cx="290876" cy="29087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BEEC857-7A10-F33F-DA3A-BF4E7AAEA1E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8189" y="5725276"/>
            <a:ext cx="273192" cy="273192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3EACA66-C801-3A6A-0116-A4F787259B3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8890" y="5724354"/>
            <a:ext cx="275037" cy="275037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DAA4A69-C501-C5B2-354A-131F6E64D213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41842" y="5714283"/>
            <a:ext cx="279639" cy="279639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69373BD3-3691-208B-EBCA-DF4D0A84EA1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4945" y="5681971"/>
            <a:ext cx="300960" cy="300960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87470AB7-413B-F4B7-7801-363742AC5604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503" y="5703621"/>
            <a:ext cx="300960" cy="300960"/>
          </a:xfrm>
          <a:prstGeom prst="rect">
            <a:avLst/>
          </a:prstGeom>
        </p:spPr>
      </p:pic>
      <p:pic>
        <p:nvPicPr>
          <p:cNvPr id="10" name="Graphique 9" descr="Faire un zoom avant contour">
            <a:extLst>
              <a:ext uri="{FF2B5EF4-FFF2-40B4-BE49-F238E27FC236}">
                <a16:creationId xmlns:a16="http://schemas.microsoft.com/office/drawing/2014/main" id="{72735DD5-3316-E3E0-A55F-9DFE558C6A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596422">
            <a:off x="92625" y="1018110"/>
            <a:ext cx="483260" cy="483260"/>
          </a:xfrm>
          <a:prstGeom prst="rect">
            <a:avLst/>
          </a:prstGeom>
        </p:spPr>
      </p:pic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E5D6CDBD-0E0B-9A16-2F60-9F180EB3469D}"/>
              </a:ext>
            </a:extLst>
          </p:cNvPr>
          <p:cNvSpPr txBox="1"/>
          <p:nvPr/>
        </p:nvSpPr>
        <p:spPr>
          <a:xfrm>
            <a:off x="731400" y="107740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Czy znasz różnicę między pochwą a sromem?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</p:spTree>
    <p:extLst>
      <p:ext uri="{BB962C8B-B14F-4D97-AF65-F5344CB8AC3E}">
        <p14:creationId xmlns:p14="http://schemas.microsoft.com/office/powerpoint/2010/main" val="2773825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DD4033D0-E9D8-9B28-0081-D4EED0DF2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E40C0A5-6EF0-D508-BB93-1842720C1C6F}"/>
              </a:ext>
            </a:extLst>
          </p:cNvPr>
          <p:cNvSpPr/>
          <p:nvPr/>
        </p:nvSpPr>
        <p:spPr>
          <a:xfrm>
            <a:off x="133350" y="2611366"/>
            <a:ext cx="1844305" cy="3403381"/>
          </a:xfrm>
          <a:prstGeom prst="rect">
            <a:avLst/>
          </a:prstGeom>
          <a:solidFill>
            <a:srgbClr val="F2E9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6C47278F-632B-17CC-5B28-AC39A7D5BF83}"/>
              </a:ext>
            </a:extLst>
          </p:cNvPr>
          <p:cNvGraphicFramePr/>
          <p:nvPr/>
        </p:nvGraphicFramePr>
        <p:xfrm>
          <a:off x="-209552" y="2386741"/>
          <a:ext cx="12767655" cy="3072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BDA3A54F-9DFB-EF7E-CE6E-80203923D2CF}"/>
              </a:ext>
            </a:extLst>
          </p:cNvPr>
          <p:cNvSpPr txBox="1"/>
          <p:nvPr/>
        </p:nvSpPr>
        <p:spPr>
          <a:xfrm>
            <a:off x="731400" y="209403"/>
            <a:ext cx="10389171" cy="538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l-PL" sz="2133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Kobiety z problemami zdrowotnymi częściej niż przeciętna populacja znają różnicę między pochwą a sromem.</a:t>
            </a:r>
          </a:p>
        </p:txBody>
      </p:sp>
      <p:grpSp>
        <p:nvGrpSpPr>
          <p:cNvPr id="5" name="Group 616">
            <a:extLst>
              <a:ext uri="{FF2B5EF4-FFF2-40B4-BE49-F238E27FC236}">
                <a16:creationId xmlns:a16="http://schemas.microsoft.com/office/drawing/2014/main" id="{0B5D3C8C-69D1-11CD-4E85-34953571F373}"/>
              </a:ext>
            </a:extLst>
          </p:cNvPr>
          <p:cNvGrpSpPr>
            <a:grpSpLocks noChangeAspect="1"/>
          </p:cNvGrpSpPr>
          <p:nvPr/>
        </p:nvGrpSpPr>
        <p:grpSpPr>
          <a:xfrm>
            <a:off x="11460600" y="179885"/>
            <a:ext cx="588597" cy="418324"/>
            <a:chOff x="2042518" y="1008064"/>
            <a:chExt cx="444500" cy="315913"/>
          </a:xfrm>
          <a:noFill/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07B3C1BE-32F9-5EB7-7B86-36AD88AA3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21C53759-213F-2CB4-7337-B83D743D7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C1FDF7AB-E862-188B-D7A7-6F5DC3357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5C48BF16-B697-A4C6-57C2-D1210FC2F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F66ADD14-28DB-FE1D-D75C-EEDFD86B7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D280A125-D446-473F-BA74-7D414E8F27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383265"/>
              </p:ext>
            </p:extLst>
          </p:nvPr>
        </p:nvGraphicFramePr>
        <p:xfrm>
          <a:off x="202010" y="5268241"/>
          <a:ext cx="11989991" cy="655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0369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1054283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923167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944099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900332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845965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945125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912837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937845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944099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937847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875323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noProof="0" dirty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cap="small" spc="-30" baseline="0" noProof="0" dirty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Co najmniej jeden problem zdrowotny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układu oddechowego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układu krążenia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Cukrzyca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układu pokarmowego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</a:t>
                      </a:r>
                      <a:endParaRPr lang="fr-FR" sz="1000" b="0" u="none" strike="noStrike" spc="-30" baseline="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układu moczowo-płciowego i nerek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neurologiczne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Choroba autoimmuno</a:t>
                      </a:r>
                      <a:r>
                        <a:rPr lang="fr-FR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-</a:t>
                      </a:r>
                      <a:r>
                        <a:rPr lang="pl-PL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logiczna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kości i stawów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zdrowia psychicznego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Nowotwór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1" u="none" strike="noStrike" noProof="0" dirty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Baza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 dirty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 dirty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180762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523CF985-AF92-B5BF-AE59-3351B89CA062}"/>
              </a:ext>
            </a:extLst>
          </p:cNvPr>
          <p:cNvGraphicFramePr>
            <a:graphicFrameLocks noGrp="1"/>
          </p:cNvGraphicFramePr>
          <p:nvPr/>
        </p:nvGraphicFramePr>
        <p:xfrm>
          <a:off x="450119" y="2274784"/>
          <a:ext cx="1753084" cy="44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308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Tak, oczywiście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2" name="Ellipse 11">
            <a:extLst>
              <a:ext uri="{FF2B5EF4-FFF2-40B4-BE49-F238E27FC236}">
                <a16:creationId xmlns:a16="http://schemas.microsoft.com/office/drawing/2014/main" id="{6979B7EF-9A36-26D5-B384-95DF2355F0C4}"/>
              </a:ext>
            </a:extLst>
          </p:cNvPr>
          <p:cNvSpPr/>
          <p:nvPr/>
        </p:nvSpPr>
        <p:spPr>
          <a:xfrm>
            <a:off x="183736" y="2379137"/>
            <a:ext cx="240000" cy="240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4D7B18B-EE9D-2E9C-963B-78420B73CA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218192"/>
              </p:ext>
            </p:extLst>
          </p:nvPr>
        </p:nvGraphicFramePr>
        <p:xfrm>
          <a:off x="323" y="1904599"/>
          <a:ext cx="1592004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 </a:t>
                      </a:r>
                      <a:r>
                        <a:rPr lang="pl-PL" sz="2000" b="1" i="0" u="none" strike="noStrike" cap="none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–</a:t>
                      </a:r>
                      <a:r>
                        <a:rPr lang="fr-FR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 </a:t>
                      </a:r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8C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20" name="Graphique 19" descr="Faire un zoom avant contour">
            <a:extLst>
              <a:ext uri="{FF2B5EF4-FFF2-40B4-BE49-F238E27FC236}">
                <a16:creationId xmlns:a16="http://schemas.microsoft.com/office/drawing/2014/main" id="{B5A4A1A4-CE22-1D9B-B72E-E797C4C4FF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96422">
            <a:off x="92625" y="1018110"/>
            <a:ext cx="483260" cy="48326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E72E659-83BF-25D5-D299-0ABB18A618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66859"/>
              </p:ext>
            </p:extLst>
          </p:nvPr>
        </p:nvGraphicFramePr>
        <p:xfrm>
          <a:off x="4017078" y="6212480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 porównaniu z osobami z co najmniej jednym problemem zdrowotnym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niżej w porównaniu z osobami z co najmniej jednym problemem zdrowotnym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9" name="Ellipse 8">
            <a:extLst>
              <a:ext uri="{FF2B5EF4-FFF2-40B4-BE49-F238E27FC236}">
                <a16:creationId xmlns:a16="http://schemas.microsoft.com/office/drawing/2014/main" id="{162E8B60-7DB5-601C-6317-73BF5D7CBAD9}"/>
              </a:ext>
            </a:extLst>
          </p:cNvPr>
          <p:cNvSpPr/>
          <p:nvPr/>
        </p:nvSpPr>
        <p:spPr>
          <a:xfrm>
            <a:off x="4088677" y="6364974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D22ED03-E25A-CE55-0EC1-D4EAA155829D}"/>
              </a:ext>
            </a:extLst>
          </p:cNvPr>
          <p:cNvSpPr/>
          <p:nvPr/>
        </p:nvSpPr>
        <p:spPr>
          <a:xfrm>
            <a:off x="6084599" y="6364974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AD6C55F5-1B65-8DFA-35AF-77664EA608A6}"/>
              </a:ext>
            </a:extLst>
          </p:cNvPr>
          <p:cNvGraphicFramePr>
            <a:graphicFrameLocks noGrp="1"/>
          </p:cNvGraphicFramePr>
          <p:nvPr/>
        </p:nvGraphicFramePr>
        <p:xfrm>
          <a:off x="727852" y="6212480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6" name="Ellipse 15">
            <a:extLst>
              <a:ext uri="{FF2B5EF4-FFF2-40B4-BE49-F238E27FC236}">
                <a16:creationId xmlns:a16="http://schemas.microsoft.com/office/drawing/2014/main" id="{9B9FB1EA-0870-05E8-E69A-7DB28A5230D9}"/>
              </a:ext>
            </a:extLst>
          </p:cNvPr>
          <p:cNvSpPr/>
          <p:nvPr/>
        </p:nvSpPr>
        <p:spPr>
          <a:xfrm>
            <a:off x="726515" y="6364974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BDB80F9-3263-34B6-FEA1-1166B9B3E05F}"/>
              </a:ext>
            </a:extLst>
          </p:cNvPr>
          <p:cNvSpPr/>
          <p:nvPr/>
        </p:nvSpPr>
        <p:spPr>
          <a:xfrm>
            <a:off x="2092755" y="6364974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8" name="Google Shape;116;p17">
            <a:extLst>
              <a:ext uri="{FF2B5EF4-FFF2-40B4-BE49-F238E27FC236}">
                <a16:creationId xmlns:a16="http://schemas.microsoft.com/office/drawing/2014/main" id="{D218FBE3-837E-39DC-8CC4-024A0001C479}"/>
              </a:ext>
            </a:extLst>
          </p:cNvPr>
          <p:cNvSpPr txBox="1"/>
          <p:nvPr/>
        </p:nvSpPr>
        <p:spPr>
          <a:xfrm>
            <a:off x="731400" y="107740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Czy znasz różnicę między pochwą a sromem?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</p:spTree>
    <p:extLst>
      <p:ext uri="{BB962C8B-B14F-4D97-AF65-F5344CB8AC3E}">
        <p14:creationId xmlns:p14="http://schemas.microsoft.com/office/powerpoint/2010/main" val="2096079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193E"/>
        </a:solid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78041F33-E155-9A5D-3DB6-CF741F8D4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>
            <a:extLst>
              <a:ext uri="{FF2B5EF4-FFF2-40B4-BE49-F238E27FC236}">
                <a16:creationId xmlns:a16="http://schemas.microsoft.com/office/drawing/2014/main" id="{EB31FE2E-7BF7-DA10-3A7B-E84ECDC0F77C}"/>
              </a:ext>
            </a:extLst>
          </p:cNvPr>
          <p:cNvSpPr/>
          <p:nvPr/>
        </p:nvSpPr>
        <p:spPr>
          <a:xfrm>
            <a:off x="480000" y="734400"/>
            <a:ext cx="5376000" cy="5154000"/>
          </a:xfrm>
          <a:prstGeom prst="rect">
            <a:avLst/>
          </a:prstGeom>
          <a:solidFill>
            <a:srgbClr val="F1E1D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0" name="Google Shape;220;p21">
            <a:extLst>
              <a:ext uri="{FF2B5EF4-FFF2-40B4-BE49-F238E27FC236}">
                <a16:creationId xmlns:a16="http://schemas.microsoft.com/office/drawing/2014/main" id="{2F389615-3358-9332-213B-65639138F065}"/>
              </a:ext>
            </a:extLst>
          </p:cNvPr>
          <p:cNvSpPr txBox="1"/>
          <p:nvPr/>
        </p:nvSpPr>
        <p:spPr>
          <a:xfrm>
            <a:off x="6815828" y="616800"/>
            <a:ext cx="4656000" cy="53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ctr" anchorCtr="0">
            <a:noAutofit/>
          </a:bodyPr>
          <a:lstStyle/>
          <a:p>
            <a:pPr algn="just" defTabSz="1219170">
              <a:lnSpc>
                <a:spcPct val="110000"/>
              </a:lnSpc>
              <a:defRPr/>
            </a:pPr>
            <a:r>
              <a:rPr lang="pl-PL" sz="1467" u="sng" dirty="0">
                <a:solidFill>
                  <a:srgbClr val="FFFFFF"/>
                </a:solidFill>
                <a:latin typeface="Fira Sans" panose="020B0503050000020004" pitchFamily="34" charset="0"/>
                <a:ea typeface="Calibri" panose="020F0502020204030204" pitchFamily="34" charset="0"/>
              </a:rPr>
              <a:t>Tekst wyświetlany respondentkom:</a:t>
            </a:r>
          </a:p>
          <a:p>
            <a:pPr algn="just" defTabSz="1219170">
              <a:lnSpc>
                <a:spcPct val="110000"/>
              </a:lnSpc>
              <a:defRPr/>
            </a:pPr>
            <a:endParaRPr lang="en-GB" sz="1467" dirty="0">
              <a:solidFill>
                <a:srgbClr val="FFFFFF"/>
              </a:solidFill>
              <a:latin typeface="Fira Sans" panose="020B0503050000020004" pitchFamily="34" charset="0"/>
              <a:ea typeface="Calibri" panose="020F0502020204030204" pitchFamily="34" charset="0"/>
            </a:endParaRPr>
          </a:p>
          <a:p>
            <a:pPr algn="just" defTabSz="1219170">
              <a:lnSpc>
                <a:spcPct val="110000"/>
              </a:lnSpc>
              <a:defRPr/>
            </a:pPr>
            <a:r>
              <a:rPr lang="pl-PL" sz="1467" dirty="0">
                <a:solidFill>
                  <a:srgbClr val="FFFFFF"/>
                </a:solidFill>
                <a:latin typeface="Fira Sans" panose="020B0503050000020004" pitchFamily="34" charset="0"/>
                <a:ea typeface="Calibri" panose="020F0502020204030204" pitchFamily="34" charset="0"/>
              </a:rPr>
              <a:t>W kolejnych pytaniach omówimy mikrobiom pochwy, znany również jako flora pochwy. Przeczytaj przed udzieleniem odpowiedzi na kolejne pytania. </a:t>
            </a:r>
          </a:p>
          <a:p>
            <a:pPr algn="just" defTabSz="1219170">
              <a:lnSpc>
                <a:spcPct val="110000"/>
              </a:lnSpc>
              <a:defRPr/>
            </a:pPr>
            <a:r>
              <a:rPr lang="pl-PL" sz="1467" dirty="0">
                <a:solidFill>
                  <a:srgbClr val="FFFFFF"/>
                </a:solidFill>
                <a:latin typeface="Fira Sans" panose="020B0503050000020004" pitchFamily="34" charset="0"/>
                <a:ea typeface="Calibri" panose="020F0502020204030204" pitchFamily="34" charset="0"/>
              </a:rPr>
              <a:t>Wiele osób mówi „pochwa”, podczas gdy zwykle mają na myśli srom. Srom to zewnętrzna, widoczna część narządów płciowych – wargi sromowe, łechtaczka, ujście pochwy i ujście cewki moczowej. Pochwa jest wewnątrz – to rozciągliwa rurka, która łączy srom z szyjką macicy i macicą. Pochwa umożliwia stosunek płciowy i poród. Odprowadza również krew miesiączkową.</a:t>
            </a:r>
          </a:p>
          <a:p>
            <a:pPr algn="just" defTabSz="1219170">
              <a:lnSpc>
                <a:spcPct val="110000"/>
              </a:lnSpc>
              <a:defRPr/>
            </a:pPr>
            <a:endParaRPr lang="en-GB" sz="1467" dirty="0">
              <a:solidFill>
                <a:srgbClr val="FFFFFF"/>
              </a:solidFill>
              <a:latin typeface="Fira Sans" panose="020B0503050000020004" pitchFamily="34" charset="0"/>
              <a:ea typeface="Calibri" panose="020F0502020204030204" pitchFamily="34" charset="0"/>
            </a:endParaRPr>
          </a:p>
        </p:txBody>
      </p:sp>
      <p:sp>
        <p:nvSpPr>
          <p:cNvPr id="221" name="Google Shape;221;p21">
            <a:extLst>
              <a:ext uri="{FF2B5EF4-FFF2-40B4-BE49-F238E27FC236}">
                <a16:creationId xmlns:a16="http://schemas.microsoft.com/office/drawing/2014/main" id="{F1D4AB8B-CDD7-85CB-219B-7778DBB7D330}"/>
              </a:ext>
            </a:extLst>
          </p:cNvPr>
          <p:cNvSpPr txBox="1"/>
          <p:nvPr/>
        </p:nvSpPr>
        <p:spPr>
          <a:xfrm>
            <a:off x="720000" y="242067"/>
            <a:ext cx="109920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b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29193E"/>
              </a:solidFill>
              <a:latin typeface="Fira Sans ExtraBold"/>
              <a:ea typeface="Fira Sans ExtraBold"/>
              <a:cs typeface="Fira Sans ExtraBold"/>
              <a:sym typeface="Fira Sans ExtraBold"/>
            </a:endParaRPr>
          </a:p>
        </p:txBody>
      </p:sp>
      <p:sp>
        <p:nvSpPr>
          <p:cNvPr id="224" name="Google Shape;224;p21">
            <a:extLst>
              <a:ext uri="{FF2B5EF4-FFF2-40B4-BE49-F238E27FC236}">
                <a16:creationId xmlns:a16="http://schemas.microsoft.com/office/drawing/2014/main" id="{B34849F5-5673-930F-3BF5-B34D9C05C308}"/>
              </a:ext>
            </a:extLst>
          </p:cNvPr>
          <p:cNvSpPr/>
          <p:nvPr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  <a:defRPr/>
            </a:pPr>
            <a:endParaRPr lang="en-GB" sz="1867" b="1" kern="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buClr>
                <a:srgbClr val="000000"/>
              </a:buClr>
              <a:defRPr/>
            </a:pPr>
            <a:endParaRPr lang="en-GB" sz="1867" b="1" kern="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25" name="Google Shape;225;p21">
            <a:extLst>
              <a:ext uri="{FF2B5EF4-FFF2-40B4-BE49-F238E27FC236}">
                <a16:creationId xmlns:a16="http://schemas.microsoft.com/office/drawing/2014/main" id="{A37D9E55-2B4B-D3BE-E7B3-5AAFC5C53FA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lnSpc>
                <a:spcPct val="80000"/>
              </a:lnSpc>
              <a:buClr>
                <a:srgbClr val="000000"/>
              </a:buClr>
              <a:buSzPts val="275"/>
              <a:defRPr/>
            </a:pPr>
            <a:fld id="{00000000-1234-1234-1234-123412341234}" type="slidenum">
              <a:rPr lang="en-GB" sz="1133" kern="0">
                <a:solidFill>
                  <a:srgbClr val="29193E"/>
                </a:solidFill>
                <a:latin typeface="Arial"/>
                <a:cs typeface="Arial"/>
                <a:sym typeface="Arial"/>
              </a:rPr>
              <a:pPr algn="ctr" defTabSz="1219170">
                <a:lnSpc>
                  <a:spcPct val="80000"/>
                </a:lnSpc>
                <a:buClr>
                  <a:srgbClr val="000000"/>
                </a:buClr>
                <a:buSzPts val="275"/>
                <a:defRPr/>
              </a:pPr>
              <a:t>8</a:t>
            </a:fld>
            <a:endParaRPr lang="en-GB" sz="1133" kern="0">
              <a:solidFill>
                <a:srgbClr val="29193E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26" name="Google Shape;226;p21">
            <a:extLst>
              <a:ext uri="{FF2B5EF4-FFF2-40B4-BE49-F238E27FC236}">
                <a16:creationId xmlns:a16="http://schemas.microsoft.com/office/drawing/2014/main" id="{7FC0F1EC-7009-894C-3DB5-440791D5A39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1">
            <a:extLst>
              <a:ext uri="{FF2B5EF4-FFF2-40B4-BE49-F238E27FC236}">
                <a16:creationId xmlns:a16="http://schemas.microsoft.com/office/drawing/2014/main" id="{2372B5E0-D4F2-3764-E482-70FB4E8110AD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3545" y="6368401"/>
            <a:ext cx="268284" cy="24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D386B7-DD24-85DF-5A0A-88B2D635BBD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000" y="969600"/>
            <a:ext cx="5565123" cy="5155200"/>
          </a:xfrm>
          <a:prstGeom prst="rect">
            <a:avLst/>
          </a:prstGeom>
        </p:spPr>
      </p:pic>
      <p:sp>
        <p:nvSpPr>
          <p:cNvPr id="2" name="Google Shape;228;p21">
            <a:extLst>
              <a:ext uri="{FF2B5EF4-FFF2-40B4-BE49-F238E27FC236}">
                <a16:creationId xmlns:a16="http://schemas.microsoft.com/office/drawing/2014/main" id="{91FD2B44-1D9B-BA26-01E1-EAD3039B4B98}"/>
              </a:ext>
            </a:extLst>
          </p:cNvPr>
          <p:cNvSpPr txBox="1"/>
          <p:nvPr/>
        </p:nvSpPr>
        <p:spPr>
          <a:xfrm>
            <a:off x="8094922" y="6272200"/>
            <a:ext cx="1873937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algn="r" defTabSz="1219170">
              <a:lnSpc>
                <a:spcPct val="85000"/>
              </a:lnSpc>
              <a:buClr>
                <a:srgbClr val="000000"/>
              </a:buClr>
              <a:defRPr/>
            </a:pPr>
            <a:r>
              <a:rPr lang="pl-PL" sz="933" b="1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Prawa autorskie: Biocodex Microbiota Institute i Ipsos bva – kwiecień 2026 r.</a:t>
            </a:r>
          </a:p>
        </p:txBody>
      </p:sp>
    </p:spTree>
    <p:extLst>
      <p:ext uri="{BB962C8B-B14F-4D97-AF65-F5344CB8AC3E}">
        <p14:creationId xmlns:p14="http://schemas.microsoft.com/office/powerpoint/2010/main" val="3368589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4D6D0457-8E7D-2956-875C-2A8EFFAEB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>
            <a:extLst>
              <a:ext uri="{FF2B5EF4-FFF2-40B4-BE49-F238E27FC236}">
                <a16:creationId xmlns:a16="http://schemas.microsoft.com/office/drawing/2014/main" id="{93F23F95-A32D-133C-99BB-2EF0EC406DF4}"/>
              </a:ext>
            </a:extLst>
          </p:cNvPr>
          <p:cNvSpPr txBox="1"/>
          <p:nvPr/>
        </p:nvSpPr>
        <p:spPr>
          <a:xfrm>
            <a:off x="720000" y="208889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Ponad połowa kobiet wie, czym jest mikrobiom pochwy. Tylko mniejszość ma jednak dokładną wiedzę na ten temat.</a:t>
            </a:r>
          </a:p>
        </p:txBody>
      </p:sp>
      <p:sp>
        <p:nvSpPr>
          <p:cNvPr id="147" name="Google Shape;147;p19">
            <a:extLst>
              <a:ext uri="{FF2B5EF4-FFF2-40B4-BE49-F238E27FC236}">
                <a16:creationId xmlns:a16="http://schemas.microsoft.com/office/drawing/2014/main" id="{9C548C3A-764F-D1C6-5137-7FFEB82A6102}"/>
              </a:ext>
            </a:extLst>
          </p:cNvPr>
          <p:cNvSpPr txBox="1"/>
          <p:nvPr/>
        </p:nvSpPr>
        <p:spPr>
          <a:xfrm>
            <a:off x="720000" y="107310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A konkretniej, czy kiedykolwiek spotkałaś się z następującymi pojęciami?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  <p:sp>
        <p:nvSpPr>
          <p:cNvPr id="161" name="Google Shape;161;p19">
            <a:extLst>
              <a:ext uri="{FF2B5EF4-FFF2-40B4-BE49-F238E27FC236}">
                <a16:creationId xmlns:a16="http://schemas.microsoft.com/office/drawing/2014/main" id="{11DC2FF6-39F8-B73C-6719-741CD03F8560}"/>
              </a:ext>
            </a:extLst>
          </p:cNvPr>
          <p:cNvSpPr/>
          <p:nvPr/>
        </p:nvSpPr>
        <p:spPr>
          <a:xfrm>
            <a:off x="720001" y="1943048"/>
            <a:ext cx="2112100" cy="384000"/>
          </a:xfrm>
          <a:prstGeom prst="rect">
            <a:avLst/>
          </a:prstGeom>
          <a:solidFill>
            <a:srgbClr val="A59DAE"/>
          </a:solidFill>
          <a:ln>
            <a:noFill/>
          </a:ln>
        </p:spPr>
        <p:txBody>
          <a:bodyPr spcFirstLastPara="1" wrap="square" lIns="120000" tIns="0" rIns="120000" bIns="0" anchor="ctr" anchorCtr="0">
            <a:noAutofit/>
          </a:bodyPr>
          <a:lstStyle/>
          <a:p>
            <a:pPr defTabSz="1219170">
              <a:defRPr/>
            </a:pPr>
            <a:r>
              <a:rPr lang="pl-PL" sz="1600" b="1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Mikrobiom pochwy</a:t>
            </a:r>
          </a:p>
        </p:txBody>
      </p:sp>
      <p:pic>
        <p:nvPicPr>
          <p:cNvPr id="5" name="Graphique 4" descr="Globe terrestre : Europe et Afrique">
            <a:extLst>
              <a:ext uri="{FF2B5EF4-FFF2-40B4-BE49-F238E27FC236}">
                <a16:creationId xmlns:a16="http://schemas.microsoft.com/office/drawing/2014/main" id="{0055871F-16D7-8738-D755-FF7820EE98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83" y="1021572"/>
            <a:ext cx="568443" cy="568443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BA027074-5423-86FF-A5EF-30819B2673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84132"/>
              </p:ext>
            </p:extLst>
          </p:nvPr>
        </p:nvGraphicFramePr>
        <p:xfrm>
          <a:off x="617125" y="4233891"/>
          <a:ext cx="3719864" cy="1221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986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36712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 – i wiem dokładnie, co to jest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  <a:tr h="36712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Tak, ale nie wiem dokładnie, co to jest 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0375483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cap="none" noProof="0" dirty="0">
                          <a:solidFill>
                            <a:srgbClr val="29193E"/>
                          </a:solidFill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Nie, nigdy nie słyszałam o mikrobiocie ani mikrobiomie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6494004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E2616BF6-D776-76FF-EA3F-CD302CC5D9D6}"/>
              </a:ext>
            </a:extLst>
          </p:cNvPr>
          <p:cNvSpPr/>
          <p:nvPr/>
        </p:nvSpPr>
        <p:spPr>
          <a:xfrm>
            <a:off x="496357" y="4326149"/>
            <a:ext cx="192000" cy="192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EAFD9CD3-278A-CFB7-EFFD-D63915063B0F}"/>
              </a:ext>
            </a:extLst>
          </p:cNvPr>
          <p:cNvSpPr/>
          <p:nvPr/>
        </p:nvSpPr>
        <p:spPr>
          <a:xfrm>
            <a:off x="496357" y="4677693"/>
            <a:ext cx="192000" cy="192000"/>
          </a:xfrm>
          <a:prstGeom prst="ellipse">
            <a:avLst/>
          </a:prstGeom>
          <a:solidFill>
            <a:srgbClr val="D6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25B54759-66AC-BCF8-4D39-E7623B6DCACD}"/>
              </a:ext>
            </a:extLst>
          </p:cNvPr>
          <p:cNvSpPr/>
          <p:nvPr/>
        </p:nvSpPr>
        <p:spPr>
          <a:xfrm>
            <a:off x="496357" y="5021636"/>
            <a:ext cx="192000" cy="192000"/>
          </a:xfrm>
          <a:prstGeom prst="ellipse">
            <a:avLst/>
          </a:prstGeom>
          <a:solidFill>
            <a:srgbClr val="3B2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id="{CE57DC7F-7EF4-9898-5482-FA2546D3A644}"/>
              </a:ext>
            </a:extLst>
          </p:cNvPr>
          <p:cNvGraphicFramePr/>
          <p:nvPr/>
        </p:nvGraphicFramePr>
        <p:xfrm>
          <a:off x="2573643" y="2007364"/>
          <a:ext cx="4939200" cy="390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Arc 15">
            <a:extLst>
              <a:ext uri="{FF2B5EF4-FFF2-40B4-BE49-F238E27FC236}">
                <a16:creationId xmlns:a16="http://schemas.microsoft.com/office/drawing/2014/main" id="{BA25A420-7F65-E2D6-FC99-50898870B061}"/>
              </a:ext>
            </a:extLst>
          </p:cNvPr>
          <p:cNvSpPr>
            <a:spLocks noChangeAspect="1"/>
          </p:cNvSpPr>
          <p:nvPr/>
        </p:nvSpPr>
        <p:spPr>
          <a:xfrm>
            <a:off x="3449393" y="2382065"/>
            <a:ext cx="3187700" cy="3157799"/>
          </a:xfrm>
          <a:prstGeom prst="arc">
            <a:avLst>
              <a:gd name="adj1" fmla="val 16169337"/>
              <a:gd name="adj2" fmla="val 6730237"/>
            </a:avLst>
          </a:prstGeom>
          <a:noFill/>
          <a:ln w="28575">
            <a:solidFill>
              <a:srgbClr val="B51A7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srgbClr val="222223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F335BF0-219E-47DB-4976-7B5D3BC5C289}"/>
              </a:ext>
            </a:extLst>
          </p:cNvPr>
          <p:cNvSpPr/>
          <p:nvPr/>
        </p:nvSpPr>
        <p:spPr>
          <a:xfrm>
            <a:off x="6695035" y="3059685"/>
            <a:ext cx="477676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667" dirty="0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56% </a:t>
            </a:r>
            <a:r>
              <a:rPr lang="pl-PL" sz="1333" dirty="0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słyszało już o mikrobiomie</a:t>
            </a:r>
          </a:p>
        </p:txBody>
      </p:sp>
      <p:pic>
        <p:nvPicPr>
          <p:cNvPr id="18" name="Graphique 17" descr="Profil femelle contour">
            <a:extLst>
              <a:ext uri="{FF2B5EF4-FFF2-40B4-BE49-F238E27FC236}">
                <a16:creationId xmlns:a16="http://schemas.microsoft.com/office/drawing/2014/main" id="{5AF50116-38FB-7BCD-1153-819CBF9631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pic>
        <p:nvPicPr>
          <p:cNvPr id="7" name="Graphique 6" descr="Faire un zoom avant contour">
            <a:extLst>
              <a:ext uri="{FF2B5EF4-FFF2-40B4-BE49-F238E27FC236}">
                <a16:creationId xmlns:a16="http://schemas.microsoft.com/office/drawing/2014/main" id="{BCFD55BB-24E8-41DE-44D0-07FF805C96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2702" y="3771957"/>
            <a:ext cx="483260" cy="48326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213CE6-B47F-6687-EDE1-94287E75002B}"/>
              </a:ext>
            </a:extLst>
          </p:cNvPr>
          <p:cNvSpPr/>
          <p:nvPr/>
        </p:nvSpPr>
        <p:spPr>
          <a:xfrm>
            <a:off x="6814061" y="3765442"/>
            <a:ext cx="4209544" cy="2208503"/>
          </a:xfrm>
          <a:prstGeom prst="rect">
            <a:avLst/>
          </a:prstGeom>
          <a:noFill/>
          <a:ln w="9525">
            <a:solidFill>
              <a:srgbClr val="B51A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10081F5F-CC63-0647-755A-CA8E03684F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5781586"/>
              </p:ext>
            </p:extLst>
          </p:nvPr>
        </p:nvGraphicFramePr>
        <p:xfrm>
          <a:off x="6988098" y="4161909"/>
          <a:ext cx="3960913" cy="1565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86C1D372-55A6-6A4E-44E2-4E8C6EE3F0EB}"/>
              </a:ext>
            </a:extLst>
          </p:cNvPr>
          <p:cNvSpPr/>
          <p:nvPr/>
        </p:nvSpPr>
        <p:spPr>
          <a:xfrm>
            <a:off x="6733935" y="3462752"/>
            <a:ext cx="3400665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b="1" i="1" dirty="0">
                <a:solidFill>
                  <a:prstClr val="white">
                    <a:lumMod val="65000"/>
                  </a:prstClr>
                </a:solidFill>
                <a:latin typeface="Fira Sans" panose="020B0503050000020004" pitchFamily="34" charset="0"/>
                <a:cs typeface="Calibri Light" panose="020F0302020204030204" pitchFamily="34" charset="0"/>
                <a:sym typeface="Arial"/>
              </a:rPr>
              <a:t>+ 2 punkty w porównaniu z rokiem 2025</a:t>
            </a:r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CC3193B9-FCF4-1890-A2F6-C9370C7C722C}"/>
              </a:ext>
            </a:extLst>
          </p:cNvPr>
          <p:cNvCxnSpPr/>
          <p:nvPr/>
        </p:nvCxnSpPr>
        <p:spPr>
          <a:xfrm flipV="1">
            <a:off x="5949455" y="4788935"/>
            <a:ext cx="192000" cy="192000"/>
          </a:xfrm>
          <a:prstGeom prst="straightConnector1">
            <a:avLst/>
          </a:prstGeom>
          <a:ln>
            <a:solidFill>
              <a:srgbClr val="CAD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608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A0AFF79A-1014-9155-FF59-926356F8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A5E5A621-EABB-1741-97E8-FD7F00495C17}"/>
              </a:ext>
            </a:extLst>
          </p:cNvPr>
          <p:cNvSpPr txBox="1"/>
          <p:nvPr/>
        </p:nvSpPr>
        <p:spPr>
          <a:xfrm>
            <a:off x="720000" y="13944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Kobiety nadal są dobrze poinformowane na temat kluczowych aspektów mikrobiomu pochwy, choć w niektórych kwestiach odnotowano spadek w porównaniu z wynikami z ubiegłego roku.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8D9048A5-CA4D-D53C-C9AA-713C4B302E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4348831"/>
              </p:ext>
            </p:extLst>
          </p:nvPr>
        </p:nvGraphicFramePr>
        <p:xfrm>
          <a:off x="3314577" y="2379761"/>
          <a:ext cx="5564725" cy="3545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D180028-990C-51CF-6BDA-854FF0EE1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1632147"/>
              </p:ext>
            </p:extLst>
          </p:nvPr>
        </p:nvGraphicFramePr>
        <p:xfrm>
          <a:off x="0" y="2337565"/>
          <a:ext cx="4225731" cy="34611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2573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55612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Antybiotyki mogą zmieniać mikrobiom pochwy 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8048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b="1" i="1" noProof="0" dirty="0">
                          <a:solidFill>
                            <a:srgbClr val="B51A78"/>
                          </a:solidFill>
                          <a:latin typeface="Fira Sans" panose="020B0503050000020004" pitchFamily="34" charset="0"/>
                          <a:ea typeface="+mn-ea"/>
                          <a:cs typeface="Arial"/>
                          <a:sym typeface="Arial"/>
                        </a:rPr>
                        <a:t>* </a:t>
                      </a:r>
                      <a:r>
                        <a:rPr lang="pl-PL" sz="1300" b="0" i="0" u="none" strike="noStrike" cap="non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Suchość pochwy / odwodnienie mogą wynikać z zaburzeń równowagi mikrobiomu pochwy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300" b="0" i="0" u="none" strike="noStrike" noProof="0" dirty="0">
                        <a:solidFill>
                          <a:srgbClr val="29193E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015144"/>
                  </a:ext>
                </a:extLst>
              </a:tr>
              <a:tr h="55612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Mikrobiom pochwy działa jak bariera, chroniąc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przed patogennymi mikroorganizmami**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26847"/>
                  </a:ext>
                </a:extLst>
              </a:tr>
              <a:tr h="55612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Każda kobieta ma mikrobiom pochwy, który różni się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od mikrobiomu innych kobiet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55612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Pochwa ma zdolność samooczyszczania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1551864"/>
                  </a:ext>
                </a:extLst>
              </a:tr>
              <a:tr h="55612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Od wieku dziecięcego do menopauzy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mikrobiom pochwy kobiety pozostaje taki sam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864360"/>
                  </a:ext>
                </a:extLst>
              </a:tr>
            </a:tbl>
          </a:graphicData>
        </a:graphic>
      </p:graphicFrame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50FD4F3D-70D5-CC19-C23F-C4AB7895BF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208224"/>
              </p:ext>
            </p:extLst>
          </p:nvPr>
        </p:nvGraphicFramePr>
        <p:xfrm>
          <a:off x="9433998" y="2392000"/>
          <a:ext cx="617821" cy="34170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782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56950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600" b="0" i="0" u="none" strike="noStrike" cap="small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31</a:t>
                      </a:r>
                    </a:p>
                  </a:txBody>
                  <a:tcPr marL="12700" marR="12700" marT="127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6950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35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56950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36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56950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36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6887000"/>
                  </a:ext>
                </a:extLst>
              </a:tr>
              <a:tr h="56950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43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8131104"/>
                  </a:ext>
                </a:extLst>
              </a:tr>
              <a:tr h="56950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600" b="0" i="0" u="none" strike="noStrike" cap="small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44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3439536"/>
                  </a:ext>
                </a:extLst>
              </a:tr>
            </a:tbl>
          </a:graphicData>
        </a:graphic>
      </p:graphicFrame>
      <p:sp>
        <p:nvSpPr>
          <p:cNvPr id="30" name="Rectangle 29">
            <a:extLst>
              <a:ext uri="{FF2B5EF4-FFF2-40B4-BE49-F238E27FC236}">
                <a16:creationId xmlns:a16="http://schemas.microsoft.com/office/drawing/2014/main" id="{DC8905F8-0A04-FE7B-87EB-91454B81200A}"/>
              </a:ext>
            </a:extLst>
          </p:cNvPr>
          <p:cNvSpPr/>
          <p:nvPr/>
        </p:nvSpPr>
        <p:spPr>
          <a:xfrm>
            <a:off x="8798769" y="1901791"/>
            <a:ext cx="1888281" cy="4555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lnSpc>
                <a:spcPct val="110000"/>
              </a:lnSpc>
              <a:defRPr/>
            </a:pPr>
            <a:r>
              <a:rPr lang="pl-PL" sz="1100" i="1" dirty="0">
                <a:solidFill>
                  <a:srgbClr val="3B2B4D"/>
                </a:solidFill>
                <a:latin typeface="Fira Sans ExtraBold" panose="020B0903050000020004" pitchFamily="34" charset="0"/>
              </a:rPr>
              <a:t>Niepoprawne odpowiedzi / </a:t>
            </a:r>
          </a:p>
          <a:p>
            <a:pPr algn="ctr" defTabSz="1219170">
              <a:lnSpc>
                <a:spcPct val="110000"/>
              </a:lnSpc>
              <a:defRPr/>
            </a:pPr>
            <a:r>
              <a:rPr lang="pl-PL" sz="1100" i="1" dirty="0">
                <a:solidFill>
                  <a:srgbClr val="3B2B4D"/>
                </a:solidFill>
                <a:latin typeface="Fira Sans ExtraBold" panose="020B0903050000020004" pitchFamily="34" charset="0"/>
              </a:rPr>
              <a:t>odpowiedzi „Nie wiem”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48444C3-42CA-532D-7367-542DD5318E8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2322" y="2559020"/>
            <a:ext cx="265843" cy="24767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D1A2818-FE48-BB5E-9736-8C391F1682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4078" y="4238161"/>
            <a:ext cx="265843" cy="24767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0A25341-0FE5-2AC8-B697-EE370E2CF29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9921" y="5369441"/>
            <a:ext cx="265843" cy="24767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B527252-F1B2-0E80-D757-504AF0BD3E6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284" y="3687485"/>
            <a:ext cx="265843" cy="247675"/>
          </a:xfrm>
          <a:prstGeom prst="rect">
            <a:avLst/>
          </a:prstGeom>
        </p:spPr>
      </p:pic>
      <p:sp>
        <p:nvSpPr>
          <p:cNvPr id="9" name="Google Shape;116;p17">
            <a:extLst>
              <a:ext uri="{FF2B5EF4-FFF2-40B4-BE49-F238E27FC236}">
                <a16:creationId xmlns:a16="http://schemas.microsoft.com/office/drawing/2014/main" id="{F42A52CD-EE3B-B32C-1B9A-0D87EB31343D}"/>
              </a:ext>
            </a:extLst>
          </p:cNvPr>
          <p:cNvSpPr txBox="1"/>
          <p:nvPr/>
        </p:nvSpPr>
        <p:spPr>
          <a:xfrm>
            <a:off x="720000" y="110060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Zdecyduj, czy poniższe stwierdzenia są PRAWDZIWE czy FAŁSZYWE. Jeśli nie masz pewności, odpowiedz „Nie wiem”. 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5530072-FDB1-7BE7-D1CA-EBC9DCFF332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9362" y="4809596"/>
            <a:ext cx="265843" cy="247675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8F473B6-FD90-2515-30EC-AADC653B72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507311"/>
              </p:ext>
            </p:extLst>
          </p:nvPr>
        </p:nvGraphicFramePr>
        <p:xfrm>
          <a:off x="4537246" y="5918739"/>
          <a:ext cx="4342056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352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171047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  <a:gridCol w="1723657">
                  <a:extLst>
                    <a:ext uri="{9D8B030D-6E8A-4147-A177-3AD203B41FA5}">
                      <a16:colId xmlns:a16="http://schemas.microsoft.com/office/drawing/2014/main" val="2108411334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Prawda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Fałsz 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Nie wiem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82810833-F39A-0460-0652-4C3F5CC56A38}"/>
              </a:ext>
            </a:extLst>
          </p:cNvPr>
          <p:cNvSpPr/>
          <p:nvPr/>
        </p:nvSpPr>
        <p:spPr>
          <a:xfrm>
            <a:off x="4742555" y="6032571"/>
            <a:ext cx="192000" cy="192000"/>
          </a:xfrm>
          <a:prstGeom prst="ellipse">
            <a:avLst/>
          </a:prstGeom>
          <a:solidFill>
            <a:srgbClr val="E7C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2E5DE41-96C0-94C7-2041-529CB02A0356}"/>
              </a:ext>
            </a:extLst>
          </p:cNvPr>
          <p:cNvSpPr/>
          <p:nvPr/>
        </p:nvSpPr>
        <p:spPr>
          <a:xfrm>
            <a:off x="6075205" y="6032571"/>
            <a:ext cx="192000" cy="192000"/>
          </a:xfrm>
          <a:prstGeom prst="ellipse">
            <a:avLst/>
          </a:prstGeom>
          <a:solidFill>
            <a:srgbClr val="FFDA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B7E6AE8-0F9E-7C38-F561-256C3D1D7F49}"/>
              </a:ext>
            </a:extLst>
          </p:cNvPr>
          <p:cNvSpPr/>
          <p:nvPr/>
        </p:nvSpPr>
        <p:spPr>
          <a:xfrm>
            <a:off x="7407855" y="6032571"/>
            <a:ext cx="192000" cy="192000"/>
          </a:xfrm>
          <a:prstGeom prst="ellipse">
            <a:avLst/>
          </a:prstGeom>
          <a:solidFill>
            <a:srgbClr val="EAD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6" name="Graphique 5" descr="Globe terrestre : Europe et Afrique">
            <a:extLst>
              <a:ext uri="{FF2B5EF4-FFF2-40B4-BE49-F238E27FC236}">
                <a16:creationId xmlns:a16="http://schemas.microsoft.com/office/drawing/2014/main" id="{0A55F8CF-DFAD-1B84-DD6E-0161D440BF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83" y="1049072"/>
            <a:ext cx="568443" cy="56844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2D14FD0-0908-4DDF-2DB6-3A6FC5A04D4C}"/>
              </a:ext>
            </a:extLst>
          </p:cNvPr>
          <p:cNvSpPr txBox="1"/>
          <p:nvPr/>
        </p:nvSpPr>
        <p:spPr>
          <a:xfrm>
            <a:off x="5578430" y="2091162"/>
            <a:ext cx="1497779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pl-PL" sz="1067" i="1" dirty="0">
                <a:solidFill>
                  <a:srgbClr val="92D050"/>
                </a:solidFill>
                <a:latin typeface="Fira Sans" panose="020B0503050000020004" pitchFamily="34" charset="0"/>
              </a:rPr>
              <a:t>Poprawna odpowiedź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AB9DDB1-17A2-31B7-FF05-B670B0712E8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07528" y="2056000"/>
            <a:ext cx="360648" cy="336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701BA96-74F0-7D91-5DD1-D27A0B145986}"/>
              </a:ext>
            </a:extLst>
          </p:cNvPr>
          <p:cNvSpPr txBox="1"/>
          <p:nvPr/>
        </p:nvSpPr>
        <p:spPr>
          <a:xfrm>
            <a:off x="0" y="6595183"/>
            <a:ext cx="8483144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pl-PL" sz="1067" b="1" dirty="0">
                <a:solidFill>
                  <a:srgbClr val="29193E"/>
                </a:solidFill>
                <a:latin typeface="Fira Sans Condensed Thin" panose="020B0303050000020004" pitchFamily="34" charset="0"/>
                <a:ea typeface="Fira Sans ExtraBold"/>
                <a:cs typeface="Fira Sans ExtraBold"/>
                <a:sym typeface="Fira Sans ExtraBold"/>
              </a:rPr>
              <a:t>** Dla tego punktu podano następującą definicję: organizm chorobotwórczy to organizm, który jest zdolny do wywoływania chorób u żywiciela (osoby).</a:t>
            </a:r>
          </a:p>
        </p:txBody>
      </p:sp>
      <p:pic>
        <p:nvPicPr>
          <p:cNvPr id="4" name="Graphique 3" descr="Profil femelle contour">
            <a:extLst>
              <a:ext uri="{FF2B5EF4-FFF2-40B4-BE49-F238E27FC236}">
                <a16:creationId xmlns:a16="http://schemas.microsoft.com/office/drawing/2014/main" id="{B0BC178A-6F0C-53D7-B526-971E924C09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sp>
        <p:nvSpPr>
          <p:cNvPr id="14" name="Google Shape;115;p17">
            <a:extLst>
              <a:ext uri="{FF2B5EF4-FFF2-40B4-BE49-F238E27FC236}">
                <a16:creationId xmlns:a16="http://schemas.microsoft.com/office/drawing/2014/main" id="{B63FE4A0-6221-F108-3C8E-632346E10420}"/>
              </a:ext>
            </a:extLst>
          </p:cNvPr>
          <p:cNvSpPr txBox="1"/>
          <p:nvPr/>
        </p:nvSpPr>
        <p:spPr>
          <a:xfrm>
            <a:off x="11031743" y="649731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(1/2)</a:t>
            </a: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B366D960-C3FE-8F78-CD07-5EF488135B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78757"/>
              </p:ext>
            </p:extLst>
          </p:nvPr>
        </p:nvGraphicFramePr>
        <p:xfrm>
          <a:off x="10695893" y="1796277"/>
          <a:ext cx="1228725" cy="40212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8725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</a:tblGrid>
              <a:tr h="619748">
                <a:tc>
                  <a:txBody>
                    <a:bodyPr/>
                    <a:lstStyle/>
                    <a:p>
                      <a:pPr algn="ctr"/>
                      <a:r>
                        <a:rPr lang="pl-PL" sz="900" b="1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Przypomnienie</a:t>
                      </a:r>
                      <a:r>
                        <a:rPr lang="fr-FR" sz="900" b="1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pl-PL" sz="900" b="1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2025</a:t>
                      </a:r>
                    </a:p>
                    <a:p>
                      <a:pPr algn="ctr"/>
                      <a:r>
                        <a:rPr lang="pl-PL" sz="1000" b="1" i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% odpowiedzi niepoprawnych / </a:t>
                      </a:r>
                      <a:endParaRPr lang="fr-FR" sz="1000" b="1" i="1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ctr"/>
                      <a:r>
                        <a:rPr lang="pl-PL" sz="1000" b="1" i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„nie wiem”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517505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400" b="0" i="0" u="none" strike="noStrike" cap="small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28</a:t>
                      </a:r>
                    </a:p>
                  </a:txBody>
                  <a:tcPr marL="12700" marR="12700" marT="127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0914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200" b="0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Nowość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576804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400" b="0" i="0" u="none" strike="noStrike" cap="small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34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362164"/>
                  </a:ext>
                </a:extLst>
              </a:tr>
              <a:tr h="54445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400" b="0" i="0" u="none" strike="noStrike" cap="small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34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641438"/>
                  </a:ext>
                </a:extLst>
              </a:tr>
              <a:tr h="576804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400" b="0" i="0" u="none" strike="noStrike" cap="small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034341"/>
                  </a:ext>
                </a:extLst>
              </a:tr>
              <a:tr h="576804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400" b="0" i="0" u="none" strike="noStrike" cap="small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40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34466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F720438-0F8B-18CB-DB69-9564E7E793D8}"/>
              </a:ext>
            </a:extLst>
          </p:cNvPr>
          <p:cNvSpPr/>
          <p:nvPr/>
        </p:nvSpPr>
        <p:spPr>
          <a:xfrm>
            <a:off x="589179" y="1633357"/>
            <a:ext cx="12967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200" b="1" i="1" dirty="0">
                <a:solidFill>
                  <a:srgbClr val="B51A78"/>
                </a:solidFill>
                <a:latin typeface="Fira Sans" panose="020B0503050000020004" pitchFamily="34" charset="0"/>
                <a:cs typeface="Arial"/>
                <a:sym typeface="Arial"/>
              </a:rPr>
              <a:t>* Nowa pozycja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D256A7AE-F6C6-0C8A-ACE8-29E161E61C5F}"/>
              </a:ext>
            </a:extLst>
          </p:cNvPr>
          <p:cNvCxnSpPr>
            <a:cxnSpLocks/>
          </p:cNvCxnSpPr>
          <p:nvPr/>
        </p:nvCxnSpPr>
        <p:spPr>
          <a:xfrm rot="900000">
            <a:off x="6319997" y="2602199"/>
            <a:ext cx="192865" cy="18813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age 31">
            <a:extLst>
              <a:ext uri="{FF2B5EF4-FFF2-40B4-BE49-F238E27FC236}">
                <a16:creationId xmlns:a16="http://schemas.microsoft.com/office/drawing/2014/main" id="{9449A161-32C7-121D-8E20-6BBE2BAB50C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4078" y="3129019"/>
            <a:ext cx="265843" cy="2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9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97F28CDF-1305-8B2F-4268-821C04580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Graphique 22">
            <a:extLst>
              <a:ext uri="{FF2B5EF4-FFF2-40B4-BE49-F238E27FC236}">
                <a16:creationId xmlns:a16="http://schemas.microsoft.com/office/drawing/2014/main" id="{D3BFAEBD-4E59-5D47-5F4F-683ED908E2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4415452"/>
              </p:ext>
            </p:extLst>
          </p:nvPr>
        </p:nvGraphicFramePr>
        <p:xfrm>
          <a:off x="3362202" y="2379761"/>
          <a:ext cx="5564725" cy="3545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70FA513-F699-6696-6818-47C0CF7535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295839"/>
              </p:ext>
            </p:extLst>
          </p:nvPr>
        </p:nvGraphicFramePr>
        <p:xfrm>
          <a:off x="4562187" y="5887535"/>
          <a:ext cx="4342056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352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171047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  <a:gridCol w="1723657">
                  <a:extLst>
                    <a:ext uri="{9D8B030D-6E8A-4147-A177-3AD203B41FA5}">
                      <a16:colId xmlns:a16="http://schemas.microsoft.com/office/drawing/2014/main" val="2108411334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Prawda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Fałsz 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Nie wiem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F1AB40C8-7F8C-FD4B-45B3-0D4D4B2A459A}"/>
              </a:ext>
            </a:extLst>
          </p:cNvPr>
          <p:cNvSpPr/>
          <p:nvPr/>
        </p:nvSpPr>
        <p:spPr>
          <a:xfrm>
            <a:off x="4751680" y="5999531"/>
            <a:ext cx="192000" cy="192000"/>
          </a:xfrm>
          <a:prstGeom prst="ellipse">
            <a:avLst/>
          </a:prstGeom>
          <a:solidFill>
            <a:srgbClr val="E7C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2A1D2BD-9A35-F6AA-BE6A-A2CF295AA6C3}"/>
              </a:ext>
            </a:extLst>
          </p:cNvPr>
          <p:cNvSpPr/>
          <p:nvPr/>
        </p:nvSpPr>
        <p:spPr>
          <a:xfrm>
            <a:off x="6100146" y="6001367"/>
            <a:ext cx="192000" cy="192000"/>
          </a:xfrm>
          <a:prstGeom prst="ellipse">
            <a:avLst/>
          </a:prstGeom>
          <a:solidFill>
            <a:srgbClr val="FFDA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A27A4D0A-BDC1-B3D5-82D8-AB3411EF19C8}"/>
              </a:ext>
            </a:extLst>
          </p:cNvPr>
          <p:cNvSpPr/>
          <p:nvPr/>
        </p:nvSpPr>
        <p:spPr>
          <a:xfrm>
            <a:off x="7396131" y="5999531"/>
            <a:ext cx="192000" cy="192000"/>
          </a:xfrm>
          <a:prstGeom prst="ellipse">
            <a:avLst/>
          </a:prstGeom>
          <a:solidFill>
            <a:srgbClr val="EAD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666A8DBE-99AF-85C5-92EF-F59520446AF7}"/>
              </a:ext>
            </a:extLst>
          </p:cNvPr>
          <p:cNvSpPr txBox="1"/>
          <p:nvPr/>
        </p:nvSpPr>
        <p:spPr>
          <a:xfrm>
            <a:off x="720000" y="4621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Ponadto kobiety mają mniejszą świadomość tego, w jaki sposób mikrobiom jelitowy, sposób porodu oraz tabletki estrogenowo-progestagenowe wpływają na mikrobiom pochwy.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2D02434-A15D-5FD4-0E41-18159550DF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109928"/>
              </p:ext>
            </p:extLst>
          </p:nvPr>
        </p:nvGraphicFramePr>
        <p:xfrm>
          <a:off x="0" y="2416393"/>
          <a:ext cx="4273356" cy="33497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73356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66995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300" b="1" i="1" noProof="0" dirty="0">
                          <a:solidFill>
                            <a:srgbClr val="B51A78"/>
                          </a:solidFill>
                          <a:latin typeface="Fira Sans" panose="020B0503050000020004" pitchFamily="34" charset="0"/>
                          <a:ea typeface="+mn-ea"/>
                          <a:cs typeface="Arial"/>
                          <a:sym typeface="Arial"/>
                        </a:rPr>
                        <a:t>* </a:t>
                      </a:r>
                      <a:r>
                        <a:rPr lang="pl-PL" sz="1300" b="0" i="0" u="none" strike="noStrike" cap="non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Stosowanie probiotyków jest pomocne w przypadku bakteryjnego zapalenia pochwy, kandydozy i zapalenia pęcherza moczowego.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6995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Palenie nie ma wpływu na mikrobiom pochwy 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8759478"/>
                  </a:ext>
                </a:extLst>
              </a:tr>
              <a:tr h="66995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Mikrobiom jelitowy wpływa na mikrobiom pochwy 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26847"/>
                  </a:ext>
                </a:extLst>
              </a:tr>
              <a:tr h="66995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Sposób porodu </a:t>
                      </a:r>
                      <a:r>
                        <a:rPr kumimoji="0" lang="pl-PL" sz="11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(poród naturalny lub cesarskie cięcie) </a:t>
                      </a: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mógłby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mieć wpływ na mikrobiom jelitowy noworodka 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1551864"/>
                  </a:ext>
                </a:extLst>
              </a:tr>
              <a:tr h="66995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Tabletki estrogenowo-progestagenowe mogą chronić mikrobiom pochwy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309471"/>
                  </a:ext>
                </a:extLst>
              </a:tr>
            </a:tbl>
          </a:graphicData>
        </a:graphic>
      </p:graphicFrame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2C4A7D22-3B31-0AE1-899D-B92C535833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522142"/>
              </p:ext>
            </p:extLst>
          </p:nvPr>
        </p:nvGraphicFramePr>
        <p:xfrm>
          <a:off x="9536178" y="2416393"/>
          <a:ext cx="617821" cy="32960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782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659211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44</a:t>
                      </a:r>
                    </a:p>
                  </a:txBody>
                  <a:tcPr marL="12700" marR="12700" marT="127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59211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50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8689587"/>
                  </a:ext>
                </a:extLst>
              </a:tr>
              <a:tr h="659211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55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659211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63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659211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600" b="0" i="0" u="none" strike="noStrike" cap="small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79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6887000"/>
                  </a:ext>
                </a:extLst>
              </a:tr>
            </a:tbl>
          </a:graphicData>
        </a:graphic>
      </p:graphicFrame>
      <p:sp>
        <p:nvSpPr>
          <p:cNvPr id="30" name="Rectangle 29">
            <a:extLst>
              <a:ext uri="{FF2B5EF4-FFF2-40B4-BE49-F238E27FC236}">
                <a16:creationId xmlns:a16="http://schemas.microsoft.com/office/drawing/2014/main" id="{D34780F4-58F6-6869-79EE-8DFEA895CFA3}"/>
              </a:ext>
            </a:extLst>
          </p:cNvPr>
          <p:cNvSpPr/>
          <p:nvPr/>
        </p:nvSpPr>
        <p:spPr>
          <a:xfrm>
            <a:off x="8856122" y="1910171"/>
            <a:ext cx="1907128" cy="4555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lnSpc>
                <a:spcPct val="110000"/>
              </a:lnSpc>
              <a:defRPr/>
            </a:pPr>
            <a:r>
              <a:rPr lang="pl-PL" sz="1100" i="1" dirty="0">
                <a:solidFill>
                  <a:srgbClr val="3B2B4D"/>
                </a:solidFill>
                <a:latin typeface="Fira Sans ExtraBold" panose="020B0903050000020004" pitchFamily="34" charset="0"/>
              </a:rPr>
              <a:t>Niepoprawne odpowiedzi / </a:t>
            </a:r>
          </a:p>
          <a:p>
            <a:pPr algn="ctr" defTabSz="1219170">
              <a:lnSpc>
                <a:spcPct val="110000"/>
              </a:lnSpc>
              <a:defRPr/>
            </a:pPr>
            <a:r>
              <a:rPr lang="pl-PL" sz="1100" i="1" dirty="0">
                <a:solidFill>
                  <a:srgbClr val="3B2B4D"/>
                </a:solidFill>
                <a:latin typeface="Fira Sans ExtraBold" panose="020B0903050000020004" pitchFamily="34" charset="0"/>
              </a:rPr>
              <a:t>odpowiedzi „Nie wiem”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0390F81-F22A-CF8E-673F-C70BAC0A65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3478" y="2627451"/>
            <a:ext cx="265843" cy="24767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E31F0BC-3495-9B29-CC3B-BE05F08250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4523" y="3305163"/>
            <a:ext cx="265843" cy="24767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3BB98CF-0652-0696-8984-7FE9743E19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3062" y="3987081"/>
            <a:ext cx="265843" cy="247675"/>
          </a:xfrm>
          <a:prstGeom prst="rect">
            <a:avLst/>
          </a:prstGeom>
        </p:spPr>
      </p:pic>
      <p:sp>
        <p:nvSpPr>
          <p:cNvPr id="9" name="Google Shape;116;p17">
            <a:extLst>
              <a:ext uri="{FF2B5EF4-FFF2-40B4-BE49-F238E27FC236}">
                <a16:creationId xmlns:a16="http://schemas.microsoft.com/office/drawing/2014/main" id="{C3B5F38E-1FE0-6238-2880-B2644A3CE4F3}"/>
              </a:ext>
            </a:extLst>
          </p:cNvPr>
          <p:cNvSpPr txBox="1"/>
          <p:nvPr/>
        </p:nvSpPr>
        <p:spPr>
          <a:xfrm>
            <a:off x="720000" y="1073107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Zdecyduj, czy poniższe stwierdzenia są PRAWDZIWE czy FAŁSZYWE. Jeśli nie masz pewności, odpowiedz „Nie wiem”. 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6E24E42-65D1-3304-4D9C-675D2E12624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9825" y="5303548"/>
            <a:ext cx="265843" cy="247675"/>
          </a:xfrm>
          <a:prstGeom prst="rect">
            <a:avLst/>
          </a:prstGeom>
        </p:spPr>
      </p:pic>
      <p:pic>
        <p:nvPicPr>
          <p:cNvPr id="6" name="Graphique 5" descr="Globe terrestre : Europe et Afrique">
            <a:extLst>
              <a:ext uri="{FF2B5EF4-FFF2-40B4-BE49-F238E27FC236}">
                <a16:creationId xmlns:a16="http://schemas.microsoft.com/office/drawing/2014/main" id="{F1D22F66-4FD4-AC1F-F0C6-7B2DAC3293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83" y="1021575"/>
            <a:ext cx="568443" cy="56844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6E1670C-34F1-BB1B-1BF5-73E0CF009417}"/>
              </a:ext>
            </a:extLst>
          </p:cNvPr>
          <p:cNvSpPr txBox="1"/>
          <p:nvPr/>
        </p:nvSpPr>
        <p:spPr>
          <a:xfrm>
            <a:off x="5706170" y="2048965"/>
            <a:ext cx="1497779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pl-PL" sz="1067" i="1">
                <a:solidFill>
                  <a:srgbClr val="92D050"/>
                </a:solidFill>
                <a:latin typeface="Fira Sans" panose="020B0503050000020004" pitchFamily="34" charset="0"/>
              </a:rPr>
              <a:t>Poprawna odpowiedź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51996B5-AEAD-7427-8E73-53BC53AF32E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5267" y="2013803"/>
            <a:ext cx="360648" cy="336000"/>
          </a:xfrm>
          <a:prstGeom prst="rect">
            <a:avLst/>
          </a:prstGeom>
        </p:spPr>
      </p:pic>
      <p:pic>
        <p:nvPicPr>
          <p:cNvPr id="2" name="Graphique 1" descr="Profil femelle contour">
            <a:extLst>
              <a:ext uri="{FF2B5EF4-FFF2-40B4-BE49-F238E27FC236}">
                <a16:creationId xmlns:a16="http://schemas.microsoft.com/office/drawing/2014/main" id="{21A26744-9C20-49E0-BFD7-379F86B207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sp>
        <p:nvSpPr>
          <p:cNvPr id="4" name="Google Shape;115;p17">
            <a:extLst>
              <a:ext uri="{FF2B5EF4-FFF2-40B4-BE49-F238E27FC236}">
                <a16:creationId xmlns:a16="http://schemas.microsoft.com/office/drawing/2014/main" id="{2B3946E1-24F4-2C94-1800-9ADAC12F4081}"/>
              </a:ext>
            </a:extLst>
          </p:cNvPr>
          <p:cNvSpPr txBox="1"/>
          <p:nvPr/>
        </p:nvSpPr>
        <p:spPr>
          <a:xfrm>
            <a:off x="11031743" y="649731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(2/2)</a:t>
            </a: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8F8EE4A8-DD28-5FAF-C124-30A3CF5664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588095"/>
              </p:ext>
            </p:extLst>
          </p:nvPr>
        </p:nvGraphicFramePr>
        <p:xfrm>
          <a:off x="10763250" y="1777411"/>
          <a:ext cx="1266825" cy="39475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6825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</a:tblGrid>
              <a:tr h="627791">
                <a:tc>
                  <a:txBody>
                    <a:bodyPr/>
                    <a:lstStyle/>
                    <a:p>
                      <a:pPr algn="ctr"/>
                      <a:r>
                        <a:rPr lang="pl-PL" sz="1000" b="1" i="1" u="none" strike="noStrike" cap="non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Przypomnienie</a:t>
                      </a:r>
                      <a:r>
                        <a:rPr lang="fr-FR" sz="1000" b="1" i="1" u="none" strike="noStrike" cap="non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 </a:t>
                      </a:r>
                      <a:r>
                        <a:rPr lang="pl-PL" sz="1000" b="1" i="1" u="none" strike="noStrike" cap="non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2025</a:t>
                      </a:r>
                    </a:p>
                    <a:p>
                      <a:pPr algn="ctr"/>
                      <a:r>
                        <a:rPr lang="pl-PL" sz="1000" b="1" i="1" u="none" strike="noStrike" cap="non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odpowiedzi niepoprawnych / „nie wiem”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60819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200" b="0" i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Nowość</a:t>
                      </a:r>
                    </a:p>
                  </a:txBody>
                  <a:tcPr marL="12700" marR="12700" marT="127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71589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400" b="0" i="0" u="none" strike="noStrike" cap="small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45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67788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400" b="0" i="0" u="none" strike="noStrike" cap="small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55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362164"/>
                  </a:ext>
                </a:extLst>
              </a:tr>
              <a:tr h="639872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400" b="0" i="0" u="none" strike="noStrike" cap="small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59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641438"/>
                  </a:ext>
                </a:extLst>
              </a:tr>
              <a:tr h="67788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400" b="0" i="0" u="none" strike="noStrike" cap="small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78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034341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B4DAE166-8A82-74B0-E83C-653611ED84EE}"/>
              </a:ext>
            </a:extLst>
          </p:cNvPr>
          <p:cNvSpPr/>
          <p:nvPr/>
        </p:nvSpPr>
        <p:spPr>
          <a:xfrm>
            <a:off x="616939" y="1665393"/>
            <a:ext cx="13166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200" b="1" i="1" dirty="0">
                <a:solidFill>
                  <a:srgbClr val="B51A78"/>
                </a:solidFill>
                <a:latin typeface="Fira Sans" panose="020B0503050000020004" pitchFamily="34" charset="0"/>
                <a:cs typeface="Arial"/>
                <a:sym typeface="Arial"/>
              </a:rPr>
              <a:t>* Nowa pozycja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A79FAB57-6C0C-D534-7E51-5649D318B919}"/>
              </a:ext>
            </a:extLst>
          </p:cNvPr>
          <p:cNvCxnSpPr>
            <a:cxnSpLocks/>
          </p:cNvCxnSpPr>
          <p:nvPr/>
        </p:nvCxnSpPr>
        <p:spPr>
          <a:xfrm rot="900000">
            <a:off x="5609552" y="4650765"/>
            <a:ext cx="192865" cy="18813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B6BDACF5-CC3C-A997-F818-1AFC29B27F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9749" y="4646541"/>
            <a:ext cx="265843" cy="247675"/>
          </a:xfrm>
          <a:prstGeom prst="rect">
            <a:avLst/>
          </a:prstGeom>
        </p:spPr>
      </p:pic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FF372803-52FB-57E1-EEA8-00A78E718A42}"/>
              </a:ext>
            </a:extLst>
          </p:cNvPr>
          <p:cNvCxnSpPr>
            <a:cxnSpLocks/>
          </p:cNvCxnSpPr>
          <p:nvPr/>
        </p:nvCxnSpPr>
        <p:spPr>
          <a:xfrm rot="900000">
            <a:off x="6485314" y="3326917"/>
            <a:ext cx="192865" cy="18813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7578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/>
          <p:nvPr/>
        </p:nvSpPr>
        <p:spPr>
          <a:xfrm>
            <a:off x="720000" y="26246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l-PL" sz="2133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Kobiety z Francji i Stanów Zjednoczonych mają najmniejszą wiedzę na temat mikrobiomu pochwy.</a:t>
            </a:r>
          </a:p>
        </p:txBody>
      </p:sp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AAFD559D-14E2-566D-9E88-B7006EA53EBC}"/>
              </a:ext>
            </a:extLst>
          </p:cNvPr>
          <p:cNvSpPr txBox="1"/>
          <p:nvPr/>
        </p:nvSpPr>
        <p:spPr>
          <a:xfrm>
            <a:off x="720000" y="1063940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Zdecyduj, czy poniższe stwierdzenia są PRAWDZIWE czy FAŁSZYWE. Jeśli nie masz pewności, odpowiedz „Nie wiem”.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085094F-6C1B-A31D-BFAE-46DBAB5E33AD}"/>
              </a:ext>
            </a:extLst>
          </p:cNvPr>
          <p:cNvSpPr/>
          <p:nvPr/>
        </p:nvSpPr>
        <p:spPr>
          <a:xfrm>
            <a:off x="630242" y="2668770"/>
            <a:ext cx="2600173" cy="2600173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1" name="Graphique 20">
            <a:extLst>
              <a:ext uri="{FF2B5EF4-FFF2-40B4-BE49-F238E27FC236}">
                <a16:creationId xmlns:a16="http://schemas.microsoft.com/office/drawing/2014/main" id="{525DDA7F-1611-173B-2033-C57782FE6A1A}"/>
              </a:ext>
            </a:extLst>
          </p:cNvPr>
          <p:cNvGraphicFramePr/>
          <p:nvPr/>
        </p:nvGraphicFramePr>
        <p:xfrm>
          <a:off x="-404974" y="2453819"/>
          <a:ext cx="4826411" cy="3217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Ellipse 21">
            <a:extLst>
              <a:ext uri="{FF2B5EF4-FFF2-40B4-BE49-F238E27FC236}">
                <a16:creationId xmlns:a16="http://schemas.microsoft.com/office/drawing/2014/main" id="{BC72C8B5-C99B-76EE-EA45-BAE40137920E}"/>
              </a:ext>
            </a:extLst>
          </p:cNvPr>
          <p:cNvSpPr/>
          <p:nvPr/>
        </p:nvSpPr>
        <p:spPr>
          <a:xfrm>
            <a:off x="998262" y="3030525"/>
            <a:ext cx="1873625" cy="1873625"/>
          </a:xfrm>
          <a:prstGeom prst="ellipse">
            <a:avLst/>
          </a:prstGeom>
          <a:solidFill>
            <a:srgbClr val="AEA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11669D3-45E1-36DE-A61F-5DE318AA4482}"/>
              </a:ext>
            </a:extLst>
          </p:cNvPr>
          <p:cNvSpPr txBox="1"/>
          <p:nvPr/>
        </p:nvSpPr>
        <p:spPr>
          <a:xfrm>
            <a:off x="868259" y="3538782"/>
            <a:ext cx="2130847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pl-PL" sz="4267" b="1">
                <a:solidFill>
                  <a:srgbClr val="3B2B4D"/>
                </a:solidFill>
                <a:latin typeface="Fira Sans" panose="020B0503050000020004" pitchFamily="34" charset="0"/>
                <a:cs typeface="Calibri" panose="020F0502020204030204" pitchFamily="34" charset="0"/>
              </a:rPr>
              <a:t>5,8/11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08079192-CEBA-C2EF-D85C-450B28BB7360}"/>
              </a:ext>
            </a:extLst>
          </p:cNvPr>
          <p:cNvGraphicFramePr>
            <a:graphicFrameLocks noGrp="1"/>
          </p:cNvGraphicFramePr>
          <p:nvPr/>
        </p:nvGraphicFramePr>
        <p:xfrm>
          <a:off x="5195531" y="5946252"/>
          <a:ext cx="2342591" cy="6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31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  <a:tr h="312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0650888"/>
                  </a:ext>
                </a:extLst>
              </a:tr>
            </a:tbl>
          </a:graphicData>
        </a:graphic>
      </p:graphicFrame>
      <p:sp>
        <p:nvSpPr>
          <p:cNvPr id="13" name="Ellipse 12">
            <a:extLst>
              <a:ext uri="{FF2B5EF4-FFF2-40B4-BE49-F238E27FC236}">
                <a16:creationId xmlns:a16="http://schemas.microsoft.com/office/drawing/2014/main" id="{6F33ED30-16DC-07B5-1253-1E4893EF638E}"/>
              </a:ext>
            </a:extLst>
          </p:cNvPr>
          <p:cNvSpPr/>
          <p:nvPr/>
        </p:nvSpPr>
        <p:spPr>
          <a:xfrm>
            <a:off x="5237899" y="5997456"/>
            <a:ext cx="192000" cy="192000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4EED335-7185-84EA-A1AC-E31DC8B721FA}"/>
              </a:ext>
            </a:extLst>
          </p:cNvPr>
          <p:cNvSpPr/>
          <p:nvPr/>
        </p:nvSpPr>
        <p:spPr>
          <a:xfrm>
            <a:off x="5232743" y="6299250"/>
            <a:ext cx="192000" cy="192000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3120BA-B7CC-47C4-8C2A-67B51F912DCE}"/>
              </a:ext>
            </a:extLst>
          </p:cNvPr>
          <p:cNvSpPr/>
          <p:nvPr/>
        </p:nvSpPr>
        <p:spPr>
          <a:xfrm>
            <a:off x="-664253" y="5513273"/>
            <a:ext cx="5230821" cy="7856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r>
              <a:rPr lang="pl-PL" sz="1867" dirty="0">
                <a:solidFill>
                  <a:srgbClr val="7F6F91"/>
                </a:solidFill>
                <a:latin typeface="Fira Sans ExtraBold"/>
              </a:rPr>
              <a:t>Średnia liczba </a:t>
            </a:r>
          </a:p>
          <a:p>
            <a:pPr algn="ctr" defTabSz="1219170">
              <a:buClr>
                <a:srgbClr val="000000"/>
              </a:buClr>
              <a:defRPr/>
            </a:pPr>
            <a:r>
              <a:rPr lang="pl-PL" sz="1867" dirty="0">
                <a:solidFill>
                  <a:srgbClr val="7F6F91"/>
                </a:solidFill>
                <a:latin typeface="Fira Sans ExtraBold"/>
              </a:rPr>
              <a:t>poprawnych odpowiedzi</a:t>
            </a:r>
          </a:p>
        </p:txBody>
      </p:sp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id="{C0D26FF7-9F1C-8873-CB31-0CDEF463EB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4573678"/>
              </p:ext>
            </p:extLst>
          </p:nvPr>
        </p:nvGraphicFramePr>
        <p:xfrm>
          <a:off x="3609422" y="1197107"/>
          <a:ext cx="8814084" cy="445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Image 5" descr="Une image contenant texte, clipart, graphique vectoriel  Description générée automatiquement">
            <a:extLst>
              <a:ext uri="{FF2B5EF4-FFF2-40B4-BE49-F238E27FC236}">
                <a16:creationId xmlns:a16="http://schemas.microsoft.com/office/drawing/2014/main" id="{E5609E01-25E9-433A-536B-857FB7D4596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1541" y="5013118"/>
            <a:ext cx="290876" cy="290876"/>
          </a:xfrm>
          <a:prstGeom prst="rect">
            <a:avLst/>
          </a:prstGeom>
        </p:spPr>
      </p:pic>
      <p:pic>
        <p:nvPicPr>
          <p:cNvPr id="7" name="Image 6" descr="Une image contenant texte, clipart  Description générée automatiquement">
            <a:extLst>
              <a:ext uri="{FF2B5EF4-FFF2-40B4-BE49-F238E27FC236}">
                <a16:creationId xmlns:a16="http://schemas.microsoft.com/office/drawing/2014/main" id="{B5E58CC0-D0CB-6833-75CD-CEDD6BE7794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357" y="5008739"/>
            <a:ext cx="290876" cy="290876"/>
          </a:xfrm>
          <a:prstGeom prst="rect">
            <a:avLst/>
          </a:prstGeom>
        </p:spPr>
      </p:pic>
      <p:pic>
        <p:nvPicPr>
          <p:cNvPr id="8" name="Image 7" descr="Une image contenant texte, clipart  Description générée automatiquement">
            <a:extLst>
              <a:ext uri="{FF2B5EF4-FFF2-40B4-BE49-F238E27FC236}">
                <a16:creationId xmlns:a16="http://schemas.microsoft.com/office/drawing/2014/main" id="{AED85310-ACD1-AB8B-3012-553CFA42E42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2227" y="5004138"/>
            <a:ext cx="290876" cy="290876"/>
          </a:xfrm>
          <a:prstGeom prst="rect">
            <a:avLst/>
          </a:prstGeom>
        </p:spPr>
      </p:pic>
      <p:pic>
        <p:nvPicPr>
          <p:cNvPr id="9" name="Image 8" descr="Une image contenant texte, clipart  Description générée automatiquement">
            <a:extLst>
              <a:ext uri="{FF2B5EF4-FFF2-40B4-BE49-F238E27FC236}">
                <a16:creationId xmlns:a16="http://schemas.microsoft.com/office/drawing/2014/main" id="{2F1C43ED-703E-FD28-A29D-0A32098FB0B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8719" y="5013118"/>
            <a:ext cx="290876" cy="290876"/>
          </a:xfrm>
          <a:prstGeom prst="rect">
            <a:avLst/>
          </a:prstGeom>
        </p:spPr>
      </p:pic>
      <p:pic>
        <p:nvPicPr>
          <p:cNvPr id="12" name="Image 11" descr="Une image contenant texte, clipart  Description générée automatiquement">
            <a:extLst>
              <a:ext uri="{FF2B5EF4-FFF2-40B4-BE49-F238E27FC236}">
                <a16:creationId xmlns:a16="http://schemas.microsoft.com/office/drawing/2014/main" id="{02453352-223D-DC71-8C50-6817F84BAC1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6343" y="5013118"/>
            <a:ext cx="290876" cy="290876"/>
          </a:xfrm>
          <a:prstGeom prst="rect">
            <a:avLst/>
          </a:prstGeom>
        </p:spPr>
      </p:pic>
      <p:pic>
        <p:nvPicPr>
          <p:cNvPr id="18" name="Image 17" descr="Une image contenant texte, clipart  Description générée automatiquement">
            <a:extLst>
              <a:ext uri="{FF2B5EF4-FFF2-40B4-BE49-F238E27FC236}">
                <a16:creationId xmlns:a16="http://schemas.microsoft.com/office/drawing/2014/main" id="{FAEBF717-0156-0229-E528-B0360F5A481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4198" y="4997886"/>
            <a:ext cx="290876" cy="29087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4533F99-45A6-03FE-075A-D7B50F04F505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4410" y="5013724"/>
            <a:ext cx="275037" cy="275037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45BF929-5E39-46F4-E959-F6135FDC2E3D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88863" y="5013725"/>
            <a:ext cx="279639" cy="279639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EF7050E8-6C4D-3A72-263A-A32B85730E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651865"/>
              </p:ext>
            </p:extLst>
          </p:nvPr>
        </p:nvGraphicFramePr>
        <p:xfrm>
          <a:off x="4064988" y="4557920"/>
          <a:ext cx="8070741" cy="5095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2981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581464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581465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550203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606473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543951">
                  <a:extLst>
                    <a:ext uri="{9D8B030D-6E8A-4147-A177-3AD203B41FA5}">
                      <a16:colId xmlns:a16="http://schemas.microsoft.com/office/drawing/2014/main" val="205154160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575213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593969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562707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  <a:gridCol w="612727">
                  <a:extLst>
                    <a:ext uri="{9D8B030D-6E8A-4147-A177-3AD203B41FA5}">
                      <a16:colId xmlns:a16="http://schemas.microsoft.com/office/drawing/2014/main" val="3951204735"/>
                    </a:ext>
                  </a:extLst>
                </a:gridCol>
              </a:tblGrid>
              <a:tr h="509557">
                <a:tc>
                  <a:txBody>
                    <a:bodyPr/>
                    <a:lstStyle/>
                    <a:p>
                      <a:pPr algn="ctr"/>
                      <a:r>
                        <a:rPr lang="pl-PL" sz="11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USA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strike="noStrike" spc="-2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AMERYKA ŁACIŃSKA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Brazylia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Meksyk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Francja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Niemcy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Włochy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Portugalia</a:t>
                      </a:r>
                      <a:endParaRPr lang="pl-PL" sz="1100" u="none" strike="noStrike" spc="-30" baseline="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Polska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Finlandia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AZJA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Wietnam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</a:tbl>
          </a:graphicData>
        </a:graphic>
      </p:graphicFrame>
      <p:pic>
        <p:nvPicPr>
          <p:cNvPr id="35" name="Image 34">
            <a:extLst>
              <a:ext uri="{FF2B5EF4-FFF2-40B4-BE49-F238E27FC236}">
                <a16:creationId xmlns:a16="http://schemas.microsoft.com/office/drawing/2014/main" id="{B597DD98-393E-08F9-6790-F41D880A1D18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5259" y="5013724"/>
            <a:ext cx="273192" cy="273192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B330986-BBA4-4847-D3EC-C973B207E390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1059" y="5008739"/>
            <a:ext cx="300960" cy="300960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176815D-2AD8-1EB6-94C8-0B00B0128C54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5831" y="4998655"/>
            <a:ext cx="300960" cy="300960"/>
          </a:xfrm>
          <a:prstGeom prst="rect">
            <a:avLst/>
          </a:prstGeom>
        </p:spPr>
      </p:pic>
      <p:pic>
        <p:nvPicPr>
          <p:cNvPr id="16" name="Graphique 15" descr="Faire un zoom avant contour">
            <a:extLst>
              <a:ext uri="{FF2B5EF4-FFF2-40B4-BE49-F238E27FC236}">
                <a16:creationId xmlns:a16="http://schemas.microsoft.com/office/drawing/2014/main" id="{5E676FA1-F4A2-98AD-84F0-113C3A8CEC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1596422">
            <a:off x="92625" y="977273"/>
            <a:ext cx="483260" cy="483260"/>
          </a:xfrm>
          <a:prstGeom prst="rect">
            <a:avLst/>
          </a:prstGeom>
        </p:spPr>
      </p:pic>
      <p:pic>
        <p:nvPicPr>
          <p:cNvPr id="26" name="Graphique 25" descr="Profil femelle contour">
            <a:extLst>
              <a:ext uri="{FF2B5EF4-FFF2-40B4-BE49-F238E27FC236}">
                <a16:creationId xmlns:a16="http://schemas.microsoft.com/office/drawing/2014/main" id="{92AD123B-52C3-E8A4-9529-E7F090B74D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7423C82-769E-0D66-E3FF-794001E91405}"/>
              </a:ext>
            </a:extLst>
          </p:cNvPr>
          <p:cNvGraphicFramePr>
            <a:graphicFrameLocks noGrp="1"/>
          </p:cNvGraphicFramePr>
          <p:nvPr/>
        </p:nvGraphicFramePr>
        <p:xfrm>
          <a:off x="3514581" y="5399195"/>
          <a:ext cx="8677421" cy="2452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8495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491625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665364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28436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565151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36192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578495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493463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565151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615949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  <a:gridCol w="628005">
                  <a:extLst>
                    <a:ext uri="{9D8B030D-6E8A-4147-A177-3AD203B41FA5}">
                      <a16:colId xmlns:a16="http://schemas.microsoft.com/office/drawing/2014/main" val="2795675535"/>
                    </a:ext>
                  </a:extLst>
                </a:gridCol>
                <a:gridCol w="578495">
                  <a:extLst>
                    <a:ext uri="{9D8B030D-6E8A-4147-A177-3AD203B41FA5}">
                      <a16:colId xmlns:a16="http://schemas.microsoft.com/office/drawing/2014/main" val="3886853328"/>
                    </a:ext>
                  </a:extLst>
                </a:gridCol>
              </a:tblGrid>
              <a:tr h="245263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1" u="none" strike="noStrike" noProof="0" dirty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Baza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1824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 dirty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180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8439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6A73710A-9D88-9C56-8236-8739918E4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EFB3C7B-AE58-D664-0F50-D07B064EC3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323352"/>
              </p:ext>
            </p:extLst>
          </p:nvPr>
        </p:nvGraphicFramePr>
        <p:xfrm>
          <a:off x="107541" y="1849417"/>
          <a:ext cx="11976924" cy="42626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26159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528449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403577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668174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16384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755773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528784">
                  <a:extLst>
                    <a:ext uri="{9D8B030D-6E8A-4147-A177-3AD203B41FA5}">
                      <a16:colId xmlns:a16="http://schemas.microsoft.com/office/drawing/2014/main" val="3060668378"/>
                    </a:ext>
                  </a:extLst>
                </a:gridCol>
                <a:gridCol w="706122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578436">
                  <a:extLst>
                    <a:ext uri="{9D8B030D-6E8A-4147-A177-3AD203B41FA5}">
                      <a16:colId xmlns:a16="http://schemas.microsoft.com/office/drawing/2014/main" val="3226420846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1746826009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1229174868"/>
                    </a:ext>
                  </a:extLst>
                </a:gridCol>
                <a:gridCol w="526427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627244">
                  <a:extLst>
                    <a:ext uri="{9D8B030D-6E8A-4147-A177-3AD203B41FA5}">
                      <a16:colId xmlns:a16="http://schemas.microsoft.com/office/drawing/2014/main" val="3651223238"/>
                    </a:ext>
                  </a:extLst>
                </a:gridCol>
              </a:tblGrid>
              <a:tr h="416804">
                <a:tc>
                  <a:txBody>
                    <a:bodyPr/>
                    <a:lstStyle/>
                    <a:p>
                      <a:pPr algn="l" rtl="0" fontAlgn="ctr"/>
                      <a:endParaRPr lang="en-GB" sz="12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spc="-30" baseline="0" noProof="0" dirty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1D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USA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AMERYKA</a:t>
                      </a:r>
                      <a:r>
                        <a:rPr lang="pl-PL" sz="100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pl-PL" sz="1000" b="1" u="none" strike="noStrike" kern="1200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ŁACIŃSKA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Brazylia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Meksyk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Francja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Niemcy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spc="-30" baseline="0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Włochy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Polska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Finlandia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AZJA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Wietnam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2646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1" u="none" strike="noStrike" cap="none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Baza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900" b="0" i="1" u="none" strike="noStrike" cap="none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2700010"/>
                  </a:ext>
                </a:extLst>
              </a:tr>
              <a:tr h="60322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Antybiotyki mogą zmieniać mikrobiom pochwy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0322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Suchość pochwy / odwodnienie mogą wynikać z zaburzeń równowagi mikrobiomu pochwy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60322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Mikrobiom pochwy działa jak bariera, chroniąc przed patogennymi mikroorganizmami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60322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Każda kobieta ma mikrobiom pochwy, który różni się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od mikrobiomu innych kobiet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60322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Pochwa ma zdolność samooczyszczania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 dirty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9584496"/>
                  </a:ext>
                </a:extLst>
              </a:tr>
              <a:tr h="60322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Od wieku dziecięcego do menopauzy mikrobiom pochwy kobiety pozostaje taki sam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 dirty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6296654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FE0354E-DCB0-83AA-18CD-249B0715D5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486159"/>
              </p:ext>
            </p:extLst>
          </p:nvPr>
        </p:nvGraphicFramePr>
        <p:xfrm>
          <a:off x="893044" y="6257255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C47E1DE9-223D-E9BB-988A-E8AC7F5B9143}"/>
              </a:ext>
            </a:extLst>
          </p:cNvPr>
          <p:cNvSpPr/>
          <p:nvPr/>
        </p:nvSpPr>
        <p:spPr>
          <a:xfrm>
            <a:off x="965592" y="6402489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B10F51B-70F0-C2C6-10D9-BE414018D4FE}"/>
              </a:ext>
            </a:extLst>
          </p:cNvPr>
          <p:cNvSpPr/>
          <p:nvPr/>
        </p:nvSpPr>
        <p:spPr>
          <a:xfrm>
            <a:off x="3318947" y="6402489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81198595-5645-D63C-8E26-2C5787F70B0C}"/>
              </a:ext>
            </a:extLst>
          </p:cNvPr>
          <p:cNvSpPr txBox="1"/>
          <p:nvPr/>
        </p:nvSpPr>
        <p:spPr>
          <a:xfrm>
            <a:off x="720000" y="106747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Zdecyduj, czy poniższe stwierdzenia są PRAWDZIWE czy FAŁSZYWE. Jeśli nie masz pewności, odpowiedz „Nie wiem”.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78268D86-1975-859E-5915-FC51B688C79F}"/>
              </a:ext>
            </a:extLst>
          </p:cNvPr>
          <p:cNvSpPr txBox="1"/>
          <p:nvPr/>
        </p:nvSpPr>
        <p:spPr>
          <a:xfrm>
            <a:off x="720000" y="310090"/>
            <a:ext cx="87669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To, co wiadomo na temat mikrobiomu pochwy, różni się w zależności od kraju. </a:t>
            </a:r>
          </a:p>
        </p:txBody>
      </p:sp>
      <p:sp>
        <p:nvSpPr>
          <p:cNvPr id="6" name="Google Shape;115;p17">
            <a:extLst>
              <a:ext uri="{FF2B5EF4-FFF2-40B4-BE49-F238E27FC236}">
                <a16:creationId xmlns:a16="http://schemas.microsoft.com/office/drawing/2014/main" id="{2B2A2134-BAB3-E185-4107-78C4F63E5576}"/>
              </a:ext>
            </a:extLst>
          </p:cNvPr>
          <p:cNvSpPr txBox="1"/>
          <p:nvPr/>
        </p:nvSpPr>
        <p:spPr>
          <a:xfrm>
            <a:off x="9888951" y="585241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600" i="1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(1/2)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C17A552-3800-3E27-558A-CC9BE289D5B2}"/>
              </a:ext>
            </a:extLst>
          </p:cNvPr>
          <p:cNvSpPr txBox="1"/>
          <p:nvPr/>
        </p:nvSpPr>
        <p:spPr>
          <a:xfrm>
            <a:off x="0" y="2049868"/>
            <a:ext cx="1548984" cy="461665"/>
          </a:xfrm>
          <a:prstGeom prst="rect">
            <a:avLst/>
          </a:prstGeom>
          <a:solidFill>
            <a:srgbClr val="D68CB5"/>
          </a:solidFill>
        </p:spPr>
        <p:txBody>
          <a:bodyPr wrap="square">
            <a:spAutoFit/>
          </a:bodyPr>
          <a:lstStyle/>
          <a:p>
            <a:pPr defTabSz="1219170" fontAlgn="b">
              <a:buClr>
                <a:srgbClr val="000000"/>
              </a:buClr>
              <a:defRPr/>
            </a:pPr>
            <a:r>
              <a:rPr lang="pl-PL" sz="1200" dirty="0">
                <a:solidFill>
                  <a:prstClr val="white"/>
                </a:solidFill>
                <a:latin typeface="Fira Sans" panose="020B0503050000020004" pitchFamily="34" charset="0"/>
                <a:cs typeface="Calibri" panose="020F0502020204030204" pitchFamily="34" charset="0"/>
                <a:sym typeface="Arial"/>
              </a:rPr>
              <a:t>% poprawnych odpowiedzi</a:t>
            </a:r>
          </a:p>
        </p:txBody>
      </p:sp>
      <p:pic>
        <p:nvPicPr>
          <p:cNvPr id="14" name="Graphique 13" descr="Faire un zoom avant contour">
            <a:extLst>
              <a:ext uri="{FF2B5EF4-FFF2-40B4-BE49-F238E27FC236}">
                <a16:creationId xmlns:a16="http://schemas.microsoft.com/office/drawing/2014/main" id="{6C182A5C-E23D-956D-7101-C0FF21F477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81443"/>
            <a:ext cx="483260" cy="483260"/>
          </a:xfrm>
          <a:prstGeom prst="rect">
            <a:avLst/>
          </a:prstGeom>
        </p:spPr>
      </p:pic>
      <p:pic>
        <p:nvPicPr>
          <p:cNvPr id="15" name="Graphique 14" descr="Profil femelle contour">
            <a:extLst>
              <a:ext uri="{FF2B5EF4-FFF2-40B4-BE49-F238E27FC236}">
                <a16:creationId xmlns:a16="http://schemas.microsoft.com/office/drawing/2014/main" id="{96E4EFB9-7936-444C-56AD-4798C99811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97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ED43303C-8E29-AA09-E2A6-C84642961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89031F0-CA80-0EE0-3845-928222C34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784371"/>
              </p:ext>
            </p:extLst>
          </p:nvPr>
        </p:nvGraphicFramePr>
        <p:xfrm>
          <a:off x="98159" y="2049868"/>
          <a:ext cx="11995680" cy="40661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26016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533841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404209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671675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14895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769868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516703">
                  <a:extLst>
                    <a:ext uri="{9D8B030D-6E8A-4147-A177-3AD203B41FA5}">
                      <a16:colId xmlns:a16="http://schemas.microsoft.com/office/drawing/2014/main" val="288400823"/>
                    </a:ext>
                  </a:extLst>
                </a:gridCol>
                <a:gridCol w="702579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583991">
                  <a:extLst>
                    <a:ext uri="{9D8B030D-6E8A-4147-A177-3AD203B41FA5}">
                      <a16:colId xmlns:a16="http://schemas.microsoft.com/office/drawing/2014/main" val="3226420846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1746826009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1229174868"/>
                    </a:ext>
                  </a:extLst>
                </a:gridCol>
                <a:gridCol w="527251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628227">
                  <a:extLst>
                    <a:ext uri="{9D8B030D-6E8A-4147-A177-3AD203B41FA5}">
                      <a16:colId xmlns:a16="http://schemas.microsoft.com/office/drawing/2014/main" val="3651223238"/>
                    </a:ext>
                  </a:extLst>
                </a:gridCol>
              </a:tblGrid>
              <a:tr h="390013">
                <a:tc>
                  <a:txBody>
                    <a:bodyPr/>
                    <a:lstStyle/>
                    <a:p>
                      <a:pPr algn="l" rtl="0" fontAlgn="ctr"/>
                      <a:endParaRPr lang="en-GB" sz="12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spc="-30" baseline="0" noProof="0" dirty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1D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strike="noStrike" spc="-30" baseline="0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USA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AMERYKA</a:t>
                      </a:r>
                      <a:r>
                        <a:rPr lang="pl-PL" sz="100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pl-PL" sz="1000" b="1" u="none" strike="noStrike" kern="1200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ŁACIŃSKA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spc="-30" baseline="0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Brazylia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Meksyk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strike="noStrike" spc="-30" baseline="0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spc="-30" baseline="0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Francja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Niemcy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Włochy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Polska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Finlandia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AZJA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Wietnam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1190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Baza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2700010"/>
                  </a:ext>
                </a:extLst>
              </a:tr>
              <a:tr h="67029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Stosowanie probiotyków jest pomocne w przypadku bakteryjnego zapalenia pochwy, kandydozy i zapalenia pęcherza moczowego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7029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Palenie nie ma wpływu na mikrobiom pochwy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67029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Mikrobiom jelitowy wpływa na mikrobiom pochwy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72181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Sposób porodu</a:t>
                      </a:r>
                      <a:r>
                        <a:rPr kumimoji="0" lang="pl-PL" sz="9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 (siłami natury lub przez cesarskie cięcie)</a:t>
                      </a:r>
                      <a:r>
                        <a:rPr kumimoji="0" lang="pl-PL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 ma wpływ na mikrobiom jelit noworodka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67029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Tabletki estrogenowo-progestagenowe mogą chronić mikrobiom pochwy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19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9584496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7CD76A8-C227-10E3-281A-650A0F6B02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947716"/>
              </p:ext>
            </p:extLst>
          </p:nvPr>
        </p:nvGraphicFramePr>
        <p:xfrm>
          <a:off x="1129955" y="6257255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AABCA787-02A0-FEA6-06D8-C8CB910BA3F7}"/>
              </a:ext>
            </a:extLst>
          </p:cNvPr>
          <p:cNvSpPr/>
          <p:nvPr/>
        </p:nvSpPr>
        <p:spPr>
          <a:xfrm>
            <a:off x="1212028" y="6402489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13007A7-401C-934A-5608-B1BD90AA7DF0}"/>
              </a:ext>
            </a:extLst>
          </p:cNvPr>
          <p:cNvSpPr/>
          <p:nvPr/>
        </p:nvSpPr>
        <p:spPr>
          <a:xfrm>
            <a:off x="3565383" y="6402489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7CD63641-9592-593C-B5A4-A9EB954D93EB}"/>
              </a:ext>
            </a:extLst>
          </p:cNvPr>
          <p:cNvSpPr txBox="1"/>
          <p:nvPr/>
        </p:nvSpPr>
        <p:spPr>
          <a:xfrm>
            <a:off x="720000" y="1076637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Zdecyduj, czy poniższe stwierdzenia są PRAWDZIWE czy FAŁSZYWE. Jeśli nie masz pewności, odpowiedz „Nie wiem”.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876AB977-1067-B629-12E7-06A57FA6771E}"/>
              </a:ext>
            </a:extLst>
          </p:cNvPr>
          <p:cNvSpPr txBox="1"/>
          <p:nvPr/>
        </p:nvSpPr>
        <p:spPr>
          <a:xfrm>
            <a:off x="720000" y="319971"/>
            <a:ext cx="8738325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To, co wiadomo na temat mikrobiomu pochwy, różni się w zależności od kraju. </a:t>
            </a:r>
          </a:p>
        </p:txBody>
      </p:sp>
      <p:sp>
        <p:nvSpPr>
          <p:cNvPr id="6" name="Google Shape;115;p17">
            <a:extLst>
              <a:ext uri="{FF2B5EF4-FFF2-40B4-BE49-F238E27FC236}">
                <a16:creationId xmlns:a16="http://schemas.microsoft.com/office/drawing/2014/main" id="{661492A4-3609-D4EC-0CBD-53B586667559}"/>
              </a:ext>
            </a:extLst>
          </p:cNvPr>
          <p:cNvSpPr txBox="1"/>
          <p:nvPr/>
        </p:nvSpPr>
        <p:spPr>
          <a:xfrm>
            <a:off x="9888951" y="612737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600" i="1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(2/2)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5652B4C-2617-239C-9BA8-C563F8E1CF5B}"/>
              </a:ext>
            </a:extLst>
          </p:cNvPr>
          <p:cNvSpPr txBox="1"/>
          <p:nvPr/>
        </p:nvSpPr>
        <p:spPr>
          <a:xfrm>
            <a:off x="0" y="2049868"/>
            <a:ext cx="1548984" cy="468000"/>
          </a:xfrm>
          <a:prstGeom prst="rect">
            <a:avLst/>
          </a:prstGeom>
          <a:solidFill>
            <a:srgbClr val="D68CB5"/>
          </a:solidFill>
        </p:spPr>
        <p:txBody>
          <a:bodyPr wrap="square">
            <a:noAutofit/>
          </a:bodyPr>
          <a:lstStyle/>
          <a:p>
            <a:pPr defTabSz="1219170" fontAlgn="b">
              <a:buClr>
                <a:srgbClr val="000000"/>
              </a:buClr>
              <a:defRPr/>
            </a:pPr>
            <a:r>
              <a:rPr lang="pl-PL" sz="1200" dirty="0">
                <a:solidFill>
                  <a:prstClr val="white"/>
                </a:solidFill>
                <a:latin typeface="Fira Sans" panose="020B0503050000020004" pitchFamily="34" charset="0"/>
                <a:cs typeface="Calibri" panose="020F0502020204030204" pitchFamily="34" charset="0"/>
                <a:sym typeface="Arial"/>
              </a:rPr>
              <a:t>% poprawnych odpowiedzi</a:t>
            </a:r>
          </a:p>
        </p:txBody>
      </p:sp>
      <p:pic>
        <p:nvPicPr>
          <p:cNvPr id="14" name="Graphique 13" descr="Faire un zoom avant contour">
            <a:extLst>
              <a:ext uri="{FF2B5EF4-FFF2-40B4-BE49-F238E27FC236}">
                <a16:creationId xmlns:a16="http://schemas.microsoft.com/office/drawing/2014/main" id="{AE39CA5E-1378-BD3E-6211-4F1FC90A7C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90610"/>
            <a:ext cx="483260" cy="483260"/>
          </a:xfrm>
          <a:prstGeom prst="rect">
            <a:avLst/>
          </a:prstGeom>
        </p:spPr>
      </p:pic>
      <p:pic>
        <p:nvPicPr>
          <p:cNvPr id="15" name="Graphique 14" descr="Profil femelle contour">
            <a:extLst>
              <a:ext uri="{FF2B5EF4-FFF2-40B4-BE49-F238E27FC236}">
                <a16:creationId xmlns:a16="http://schemas.microsoft.com/office/drawing/2014/main" id="{08322F10-E08A-D543-AC08-A9EA5DA35C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629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FC5B72CB-1D03-1E41-AFBC-9156A7EEA2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5697189"/>
              </p:ext>
            </p:extLst>
          </p:nvPr>
        </p:nvGraphicFramePr>
        <p:xfrm>
          <a:off x="4227398" y="1310265"/>
          <a:ext cx="7817356" cy="445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3CE9BE1-7858-72F2-3059-674B6DC642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833363"/>
              </p:ext>
            </p:extLst>
          </p:nvPr>
        </p:nvGraphicFramePr>
        <p:xfrm>
          <a:off x="4154120" y="4752843"/>
          <a:ext cx="7933105" cy="12295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4199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596732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55376">
                  <a:extLst>
                    <a:ext uri="{9D8B030D-6E8A-4147-A177-3AD203B41FA5}">
                      <a16:colId xmlns:a16="http://schemas.microsoft.com/office/drawing/2014/main" val="1887491535"/>
                    </a:ext>
                  </a:extLst>
                </a:gridCol>
                <a:gridCol w="567192">
                  <a:extLst>
                    <a:ext uri="{9D8B030D-6E8A-4147-A177-3AD203B41FA5}">
                      <a16:colId xmlns:a16="http://schemas.microsoft.com/office/drawing/2014/main" val="2328244222"/>
                    </a:ext>
                  </a:extLst>
                </a:gridCol>
                <a:gridCol w="697172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1110059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752475">
                  <a:extLst>
                    <a:ext uri="{9D8B030D-6E8A-4147-A177-3AD203B41FA5}">
                      <a16:colId xmlns:a16="http://schemas.microsoft.com/office/drawing/2014/main" val="1533534111"/>
                    </a:ext>
                  </a:extLst>
                </a:gridCol>
                <a:gridCol w="773927">
                  <a:extLst>
                    <a:ext uri="{9D8B030D-6E8A-4147-A177-3AD203B41FA5}">
                      <a16:colId xmlns:a16="http://schemas.microsoft.com/office/drawing/2014/main" val="3223799064"/>
                    </a:ext>
                  </a:extLst>
                </a:gridCol>
                <a:gridCol w="1245373">
                  <a:extLst>
                    <a:ext uri="{9D8B030D-6E8A-4147-A177-3AD203B41FA5}">
                      <a16:colId xmlns:a16="http://schemas.microsoft.com/office/drawing/2014/main" val="342612593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368128369"/>
                    </a:ext>
                  </a:extLst>
                </a:gridCol>
              </a:tblGrid>
              <a:tr h="498073">
                <a:tc rowSpan="2"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Mniej niż </a:t>
                      </a:r>
                    </a:p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 lat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25 do 34 lat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35 do 44 lat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45 do 59 lat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lat i więcej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25 do 44 lat 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8953476"/>
                  </a:ext>
                </a:extLst>
              </a:tr>
              <a:tr h="731521">
                <a:tc vMerge="1">
                  <a:txBody>
                    <a:bodyPr/>
                    <a:lstStyle/>
                    <a:p>
                      <a:pPr algn="ctr"/>
                      <a:r>
                        <a:rPr lang="pl-PL" sz="900" b="0" u="none" strike="noStrike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Mniej niż 35 lata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pl-PL" sz="900" b="0" u="none" strike="noStrike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35 do 54 lat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pl-PL" sz="900" b="0" u="none" strike="noStrike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55 lat i więcej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Matki dzieci w wieku poniżej 3 lat</a:t>
                      </a:r>
                    </a:p>
                  </a:txBody>
                  <a:tcPr marL="59267" marR="5926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Matki</a:t>
                      </a:r>
                      <a:endParaRPr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Osoby bezdzietne</a:t>
                      </a:r>
                      <a:endParaRPr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Kobiety w ciąży</a:t>
                      </a:r>
                    </a:p>
                  </a:txBody>
                  <a:tcPr marL="59267" marR="5926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l-PL" sz="1050" b="0" u="none" strike="noStrike" kern="1200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Co najmniej jeden problem zdrowotny</a:t>
                      </a:r>
                    </a:p>
                  </a:txBody>
                  <a:tcPr marL="59267" marR="5926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</a:tbl>
          </a:graphicData>
        </a:graphic>
      </p:graphicFrame>
      <p:sp>
        <p:nvSpPr>
          <p:cNvPr id="115" name="Google Shape;115;p17"/>
          <p:cNvSpPr txBox="1"/>
          <p:nvPr/>
        </p:nvSpPr>
        <p:spPr>
          <a:xfrm>
            <a:off x="720000" y="24068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Kobiety w ciąży mają znacznie większą wiedzę na temat mikrobiomu pochwy niż inne kobiety.</a:t>
            </a:r>
          </a:p>
        </p:txBody>
      </p:sp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AAFD559D-14E2-566D-9E88-B7006EA53EBC}"/>
              </a:ext>
            </a:extLst>
          </p:cNvPr>
          <p:cNvSpPr txBox="1"/>
          <p:nvPr/>
        </p:nvSpPr>
        <p:spPr>
          <a:xfrm>
            <a:off x="720000" y="1073108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Zdecyduj, czy poniższe stwierdzenia są PRAWDZIWE czy FAŁSZYWE. Jeśli nie masz pewności, odpowiedz „Nie wiem”.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085094F-6C1B-A31D-BFAE-46DBAB5E33AD}"/>
              </a:ext>
            </a:extLst>
          </p:cNvPr>
          <p:cNvSpPr/>
          <p:nvPr/>
        </p:nvSpPr>
        <p:spPr>
          <a:xfrm>
            <a:off x="1011720" y="2648154"/>
            <a:ext cx="2600173" cy="2600173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1" name="Graphique 20">
            <a:extLst>
              <a:ext uri="{FF2B5EF4-FFF2-40B4-BE49-F238E27FC236}">
                <a16:creationId xmlns:a16="http://schemas.microsoft.com/office/drawing/2014/main" id="{525DDA7F-1611-173B-2033-C57782FE6A1A}"/>
              </a:ext>
            </a:extLst>
          </p:cNvPr>
          <p:cNvGraphicFramePr/>
          <p:nvPr/>
        </p:nvGraphicFramePr>
        <p:xfrm>
          <a:off x="-23495" y="2433203"/>
          <a:ext cx="4826411" cy="3217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Ellipse 21">
            <a:extLst>
              <a:ext uri="{FF2B5EF4-FFF2-40B4-BE49-F238E27FC236}">
                <a16:creationId xmlns:a16="http://schemas.microsoft.com/office/drawing/2014/main" id="{BC72C8B5-C99B-76EE-EA45-BAE40137920E}"/>
              </a:ext>
            </a:extLst>
          </p:cNvPr>
          <p:cNvSpPr/>
          <p:nvPr/>
        </p:nvSpPr>
        <p:spPr>
          <a:xfrm>
            <a:off x="1379741" y="3009909"/>
            <a:ext cx="1873625" cy="1873625"/>
          </a:xfrm>
          <a:prstGeom prst="ellipse">
            <a:avLst/>
          </a:prstGeom>
          <a:solidFill>
            <a:srgbClr val="AEA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11669D3-45E1-36DE-A61F-5DE318AA4482}"/>
              </a:ext>
            </a:extLst>
          </p:cNvPr>
          <p:cNvSpPr txBox="1"/>
          <p:nvPr/>
        </p:nvSpPr>
        <p:spPr>
          <a:xfrm>
            <a:off x="1249738" y="3518166"/>
            <a:ext cx="2130847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pl-PL" sz="4267" b="1" dirty="0">
                <a:solidFill>
                  <a:srgbClr val="3B2B4D"/>
                </a:solidFill>
                <a:latin typeface="Fira Sans" panose="020B0503050000020004" pitchFamily="34" charset="0"/>
                <a:cs typeface="Calibri" panose="020F0502020204030204" pitchFamily="34" charset="0"/>
              </a:rPr>
              <a:t>5,8/11</a:t>
            </a:r>
          </a:p>
        </p:txBody>
      </p:sp>
      <p:pic>
        <p:nvPicPr>
          <p:cNvPr id="14" name="Graphique 13" descr="Femme avec enfant contour">
            <a:extLst>
              <a:ext uri="{FF2B5EF4-FFF2-40B4-BE49-F238E27FC236}">
                <a16:creationId xmlns:a16="http://schemas.microsoft.com/office/drawing/2014/main" id="{8C619095-CB6A-F5A0-1C78-1D2F31FB98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49508" y="4754707"/>
            <a:ext cx="480000" cy="480000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BF56FE3-92B1-1A44-63EC-42137C1954E9}"/>
              </a:ext>
            </a:extLst>
          </p:cNvPr>
          <p:cNvGraphicFramePr>
            <a:graphicFrameLocks noGrp="1"/>
          </p:cNvGraphicFramePr>
          <p:nvPr/>
        </p:nvGraphicFramePr>
        <p:xfrm>
          <a:off x="5976582" y="6174852"/>
          <a:ext cx="2342591" cy="6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31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  <a:tr h="312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0650888"/>
                  </a:ext>
                </a:extLst>
              </a:tr>
            </a:tbl>
          </a:graphicData>
        </a:graphic>
      </p:graphicFrame>
      <p:sp>
        <p:nvSpPr>
          <p:cNvPr id="7" name="Ellipse 6">
            <a:extLst>
              <a:ext uri="{FF2B5EF4-FFF2-40B4-BE49-F238E27FC236}">
                <a16:creationId xmlns:a16="http://schemas.microsoft.com/office/drawing/2014/main" id="{6E645B6E-A31B-11DA-52E4-898F5AF0A02D}"/>
              </a:ext>
            </a:extLst>
          </p:cNvPr>
          <p:cNvSpPr/>
          <p:nvPr/>
        </p:nvSpPr>
        <p:spPr>
          <a:xfrm>
            <a:off x="5967203" y="6233557"/>
            <a:ext cx="192000" cy="192000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6F51255-724A-AFFC-A96B-E43C7FD1CCD3}"/>
              </a:ext>
            </a:extLst>
          </p:cNvPr>
          <p:cNvSpPr/>
          <p:nvPr/>
        </p:nvSpPr>
        <p:spPr>
          <a:xfrm>
            <a:off x="5967203" y="6570247"/>
            <a:ext cx="192000" cy="192000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08BA8C-6C50-DA35-3FE9-39DD0E70EDCB}"/>
              </a:ext>
            </a:extLst>
          </p:cNvPr>
          <p:cNvSpPr/>
          <p:nvPr/>
        </p:nvSpPr>
        <p:spPr>
          <a:xfrm>
            <a:off x="-282775" y="5492657"/>
            <a:ext cx="5230821" cy="7856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r>
              <a:rPr lang="pl-PL" sz="1867">
                <a:solidFill>
                  <a:srgbClr val="7F6F91"/>
                </a:solidFill>
                <a:latin typeface="Fira Sans ExtraBold"/>
              </a:rPr>
              <a:t>Średnia liczba </a:t>
            </a:r>
          </a:p>
          <a:p>
            <a:pPr algn="ctr" defTabSz="1219170">
              <a:buClr>
                <a:srgbClr val="000000"/>
              </a:buClr>
              <a:defRPr/>
            </a:pPr>
            <a:r>
              <a:rPr lang="pl-PL" sz="1867">
                <a:solidFill>
                  <a:srgbClr val="7F6F91"/>
                </a:solidFill>
                <a:latin typeface="Fira Sans ExtraBold"/>
              </a:rPr>
              <a:t>poprawnych odpowiedzi</a:t>
            </a:r>
          </a:p>
        </p:txBody>
      </p:sp>
      <p:grpSp>
        <p:nvGrpSpPr>
          <p:cNvPr id="11" name="Group 381">
            <a:extLst>
              <a:ext uri="{FF2B5EF4-FFF2-40B4-BE49-F238E27FC236}">
                <a16:creationId xmlns:a16="http://schemas.microsoft.com/office/drawing/2014/main" id="{CB616F46-C32B-1D73-5AC4-95D52901A7DC}"/>
              </a:ext>
            </a:extLst>
          </p:cNvPr>
          <p:cNvGrpSpPr>
            <a:grpSpLocks noChangeAspect="1"/>
          </p:cNvGrpSpPr>
          <p:nvPr/>
        </p:nvGrpSpPr>
        <p:grpSpPr>
          <a:xfrm>
            <a:off x="10411056" y="4758530"/>
            <a:ext cx="168995" cy="425445"/>
            <a:chOff x="2749606" y="2371294"/>
            <a:chExt cx="615949" cy="1550655"/>
          </a:xfrm>
          <a:noFill/>
        </p:grpSpPr>
        <p:sp>
          <p:nvSpPr>
            <p:cNvPr id="13" name="Freeform 149">
              <a:extLst>
                <a:ext uri="{FF2B5EF4-FFF2-40B4-BE49-F238E27FC236}">
                  <a16:creationId xmlns:a16="http://schemas.microsoft.com/office/drawing/2014/main" id="{13149884-62E0-B673-82F7-0900FBD99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430" y="2371294"/>
              <a:ext cx="315387" cy="315387"/>
            </a:xfrm>
            <a:custGeom>
              <a:avLst/>
              <a:gdLst/>
              <a:ahLst/>
              <a:cxnLst>
                <a:cxn ang="0">
                  <a:pos x="119" y="12"/>
                </a:cxn>
                <a:cxn ang="0">
                  <a:pos x="11" y="79"/>
                </a:cxn>
                <a:cxn ang="0">
                  <a:pos x="78" y="187"/>
                </a:cxn>
                <a:cxn ang="0">
                  <a:pos x="186" y="120"/>
                </a:cxn>
                <a:cxn ang="0">
                  <a:pos x="119" y="12"/>
                </a:cxn>
              </a:cxnLst>
              <a:rect l="0" t="0" r="r" b="b"/>
              <a:pathLst>
                <a:path w="198" h="198">
                  <a:moveTo>
                    <a:pt x="119" y="12"/>
                  </a:moveTo>
                  <a:cubicBezTo>
                    <a:pt x="71" y="0"/>
                    <a:pt x="22" y="31"/>
                    <a:pt x="11" y="79"/>
                  </a:cubicBezTo>
                  <a:cubicBezTo>
                    <a:pt x="0" y="127"/>
                    <a:pt x="30" y="176"/>
                    <a:pt x="78" y="187"/>
                  </a:cubicBezTo>
                  <a:cubicBezTo>
                    <a:pt x="127" y="198"/>
                    <a:pt x="175" y="168"/>
                    <a:pt x="186" y="120"/>
                  </a:cubicBezTo>
                  <a:cubicBezTo>
                    <a:pt x="198" y="71"/>
                    <a:pt x="168" y="23"/>
                    <a:pt x="119" y="12"/>
                  </a:cubicBez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" name="Freeform 150">
              <a:extLst>
                <a:ext uri="{FF2B5EF4-FFF2-40B4-BE49-F238E27FC236}">
                  <a16:creationId xmlns:a16="http://schemas.microsoft.com/office/drawing/2014/main" id="{3158A177-8160-135E-270D-75F4717BB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842" y="2810680"/>
              <a:ext cx="294497" cy="407713"/>
            </a:xfrm>
            <a:custGeom>
              <a:avLst/>
              <a:gdLst/>
              <a:ahLst/>
              <a:cxnLst>
                <a:cxn ang="0">
                  <a:pos x="29" y="178"/>
                </a:cxn>
                <a:cxn ang="0">
                  <a:pos x="156" y="255"/>
                </a:cxn>
                <a:cxn ang="0">
                  <a:pos x="160" y="256"/>
                </a:cxn>
                <a:cxn ang="0">
                  <a:pos x="180" y="245"/>
                </a:cxn>
                <a:cxn ang="0">
                  <a:pos x="184" y="236"/>
                </a:cxn>
                <a:cxn ang="0">
                  <a:pos x="180" y="218"/>
                </a:cxn>
                <a:cxn ang="0">
                  <a:pos x="177" y="215"/>
                </a:cxn>
                <a:cxn ang="0">
                  <a:pos x="164" y="208"/>
                </a:cxn>
                <a:cxn ang="0">
                  <a:pos x="69" y="152"/>
                </a:cxn>
                <a:cxn ang="0">
                  <a:pos x="59" y="131"/>
                </a:cxn>
                <a:cxn ang="0">
                  <a:pos x="48" y="73"/>
                </a:cxn>
                <a:cxn ang="0">
                  <a:pos x="51" y="42"/>
                </a:cxn>
                <a:cxn ang="0">
                  <a:pos x="53" y="33"/>
                </a:cxn>
                <a:cxn ang="0">
                  <a:pos x="53" y="30"/>
                </a:cxn>
                <a:cxn ang="0">
                  <a:pos x="53" y="30"/>
                </a:cxn>
                <a:cxn ang="0">
                  <a:pos x="53" y="30"/>
                </a:cxn>
                <a:cxn ang="0">
                  <a:pos x="36" y="1"/>
                </a:cxn>
                <a:cxn ang="0">
                  <a:pos x="30" y="0"/>
                </a:cxn>
                <a:cxn ang="0">
                  <a:pos x="7" y="18"/>
                </a:cxn>
                <a:cxn ang="0">
                  <a:pos x="0" y="73"/>
                </a:cxn>
                <a:cxn ang="0">
                  <a:pos x="25" y="172"/>
                </a:cxn>
                <a:cxn ang="0">
                  <a:pos x="29" y="178"/>
                </a:cxn>
              </a:cxnLst>
              <a:rect l="0" t="0" r="r" b="b"/>
              <a:pathLst>
                <a:path w="185" h="256">
                  <a:moveTo>
                    <a:pt x="29" y="178"/>
                  </a:moveTo>
                  <a:cubicBezTo>
                    <a:pt x="54" y="217"/>
                    <a:pt x="99" y="245"/>
                    <a:pt x="156" y="255"/>
                  </a:cubicBezTo>
                  <a:cubicBezTo>
                    <a:pt x="157" y="256"/>
                    <a:pt x="159" y="256"/>
                    <a:pt x="160" y="256"/>
                  </a:cubicBezTo>
                  <a:cubicBezTo>
                    <a:pt x="168" y="256"/>
                    <a:pt x="175" y="252"/>
                    <a:pt x="180" y="245"/>
                  </a:cubicBezTo>
                  <a:cubicBezTo>
                    <a:pt x="182" y="243"/>
                    <a:pt x="183" y="240"/>
                    <a:pt x="184" y="236"/>
                  </a:cubicBezTo>
                  <a:cubicBezTo>
                    <a:pt x="185" y="230"/>
                    <a:pt x="183" y="224"/>
                    <a:pt x="180" y="218"/>
                  </a:cubicBezTo>
                  <a:cubicBezTo>
                    <a:pt x="179" y="217"/>
                    <a:pt x="178" y="216"/>
                    <a:pt x="177" y="215"/>
                  </a:cubicBezTo>
                  <a:cubicBezTo>
                    <a:pt x="174" y="212"/>
                    <a:pt x="169" y="209"/>
                    <a:pt x="164" y="208"/>
                  </a:cubicBezTo>
                  <a:cubicBezTo>
                    <a:pt x="119" y="199"/>
                    <a:pt x="89" y="181"/>
                    <a:pt x="69" y="152"/>
                  </a:cubicBezTo>
                  <a:cubicBezTo>
                    <a:pt x="65" y="145"/>
                    <a:pt x="61" y="138"/>
                    <a:pt x="59" y="131"/>
                  </a:cubicBezTo>
                  <a:cubicBezTo>
                    <a:pt x="50" y="111"/>
                    <a:pt x="48" y="89"/>
                    <a:pt x="48" y="73"/>
                  </a:cubicBezTo>
                  <a:cubicBezTo>
                    <a:pt x="48" y="60"/>
                    <a:pt x="50" y="49"/>
                    <a:pt x="51" y="42"/>
                  </a:cubicBezTo>
                  <a:cubicBezTo>
                    <a:pt x="52" y="38"/>
                    <a:pt x="52" y="35"/>
                    <a:pt x="53" y="33"/>
                  </a:cubicBezTo>
                  <a:cubicBezTo>
                    <a:pt x="53" y="32"/>
                    <a:pt x="53" y="31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7" y="17"/>
                    <a:pt x="49" y="4"/>
                    <a:pt x="36" y="1"/>
                  </a:cubicBezTo>
                  <a:cubicBezTo>
                    <a:pt x="34" y="0"/>
                    <a:pt x="32" y="0"/>
                    <a:pt x="30" y="0"/>
                  </a:cubicBezTo>
                  <a:cubicBezTo>
                    <a:pt x="19" y="0"/>
                    <a:pt x="10" y="7"/>
                    <a:pt x="7" y="18"/>
                  </a:cubicBezTo>
                  <a:cubicBezTo>
                    <a:pt x="5" y="24"/>
                    <a:pt x="0" y="45"/>
                    <a:pt x="0" y="73"/>
                  </a:cubicBezTo>
                  <a:cubicBezTo>
                    <a:pt x="1" y="111"/>
                    <a:pt x="9" y="144"/>
                    <a:pt x="25" y="172"/>
                  </a:cubicBezTo>
                  <a:cubicBezTo>
                    <a:pt x="26" y="174"/>
                    <a:pt x="28" y="176"/>
                    <a:pt x="29" y="178"/>
                  </a:cubicBez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reeform 151">
              <a:extLst>
                <a:ext uri="{FF2B5EF4-FFF2-40B4-BE49-F238E27FC236}">
                  <a16:creationId xmlns:a16="http://schemas.microsoft.com/office/drawing/2014/main" id="{152E545D-5860-C87C-0426-BF720C9E73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9606" y="2704203"/>
              <a:ext cx="615949" cy="1217746"/>
            </a:xfrm>
            <a:custGeom>
              <a:avLst/>
              <a:gdLst/>
              <a:ahLst/>
              <a:cxnLst>
                <a:cxn ang="0">
                  <a:pos x="117" y="715"/>
                </a:cxn>
                <a:cxn ang="0">
                  <a:pos x="167" y="765"/>
                </a:cxn>
                <a:cxn ang="0">
                  <a:pos x="217" y="715"/>
                </a:cxn>
                <a:cxn ang="0">
                  <a:pos x="217" y="492"/>
                </a:cxn>
                <a:cxn ang="0">
                  <a:pos x="314" y="463"/>
                </a:cxn>
                <a:cxn ang="0">
                  <a:pos x="314" y="406"/>
                </a:cxn>
                <a:cxn ang="0">
                  <a:pos x="387" y="294"/>
                </a:cxn>
                <a:cxn ang="0">
                  <a:pos x="293" y="175"/>
                </a:cxn>
                <a:cxn ang="0">
                  <a:pos x="167" y="0"/>
                </a:cxn>
                <a:cxn ang="0">
                  <a:pos x="20" y="463"/>
                </a:cxn>
                <a:cxn ang="0">
                  <a:pos x="117" y="492"/>
                </a:cxn>
                <a:cxn ang="0">
                  <a:pos x="117" y="715"/>
                </a:cxn>
                <a:cxn ang="0">
                  <a:pos x="130" y="83"/>
                </a:cxn>
                <a:cxn ang="0">
                  <a:pos x="130" y="83"/>
                </a:cxn>
                <a:cxn ang="0">
                  <a:pos x="169" y="60"/>
                </a:cxn>
                <a:cxn ang="0">
                  <a:pos x="192" y="99"/>
                </a:cxn>
                <a:cxn ang="0">
                  <a:pos x="192" y="99"/>
                </a:cxn>
                <a:cxn ang="0">
                  <a:pos x="191" y="101"/>
                </a:cxn>
                <a:cxn ang="0">
                  <a:pos x="190" y="110"/>
                </a:cxn>
                <a:cxn ang="0">
                  <a:pos x="187" y="140"/>
                </a:cxn>
                <a:cxn ang="0">
                  <a:pos x="196" y="193"/>
                </a:cxn>
                <a:cxn ang="0">
                  <a:pos x="207" y="214"/>
                </a:cxn>
                <a:cxn ang="0">
                  <a:pos x="297" y="267"/>
                </a:cxn>
                <a:cxn ang="0">
                  <a:pos x="307" y="271"/>
                </a:cxn>
                <a:cxn ang="0">
                  <a:pos x="322" y="305"/>
                </a:cxn>
                <a:cxn ang="0">
                  <a:pos x="311" y="323"/>
                </a:cxn>
                <a:cxn ang="0">
                  <a:pos x="291" y="331"/>
                </a:cxn>
                <a:cxn ang="0">
                  <a:pos x="285" y="330"/>
                </a:cxn>
                <a:cxn ang="0">
                  <a:pos x="153" y="249"/>
                </a:cxn>
                <a:cxn ang="0">
                  <a:pos x="152" y="248"/>
                </a:cxn>
                <a:cxn ang="0">
                  <a:pos x="123" y="140"/>
                </a:cxn>
                <a:cxn ang="0">
                  <a:pos x="130" y="83"/>
                </a:cxn>
              </a:cxnLst>
              <a:rect l="0" t="0" r="r" b="b"/>
              <a:pathLst>
                <a:path w="387" h="765">
                  <a:moveTo>
                    <a:pt x="117" y="715"/>
                  </a:moveTo>
                  <a:cubicBezTo>
                    <a:pt x="117" y="742"/>
                    <a:pt x="139" y="765"/>
                    <a:pt x="167" y="765"/>
                  </a:cubicBezTo>
                  <a:cubicBezTo>
                    <a:pt x="194" y="765"/>
                    <a:pt x="217" y="742"/>
                    <a:pt x="217" y="715"/>
                  </a:cubicBezTo>
                  <a:cubicBezTo>
                    <a:pt x="217" y="492"/>
                    <a:pt x="217" y="492"/>
                    <a:pt x="217" y="492"/>
                  </a:cubicBezTo>
                  <a:cubicBezTo>
                    <a:pt x="270" y="488"/>
                    <a:pt x="314" y="478"/>
                    <a:pt x="314" y="463"/>
                  </a:cubicBezTo>
                  <a:cubicBezTo>
                    <a:pt x="314" y="463"/>
                    <a:pt x="315" y="440"/>
                    <a:pt x="314" y="406"/>
                  </a:cubicBezTo>
                  <a:cubicBezTo>
                    <a:pt x="357" y="387"/>
                    <a:pt x="387" y="344"/>
                    <a:pt x="387" y="294"/>
                  </a:cubicBezTo>
                  <a:cubicBezTo>
                    <a:pt x="387" y="236"/>
                    <a:pt x="347" y="188"/>
                    <a:pt x="293" y="175"/>
                  </a:cubicBezTo>
                  <a:cubicBezTo>
                    <a:pt x="273" y="81"/>
                    <a:pt x="236" y="0"/>
                    <a:pt x="167" y="0"/>
                  </a:cubicBezTo>
                  <a:cubicBezTo>
                    <a:pt x="0" y="0"/>
                    <a:pt x="20" y="463"/>
                    <a:pt x="20" y="463"/>
                  </a:cubicBezTo>
                  <a:cubicBezTo>
                    <a:pt x="20" y="478"/>
                    <a:pt x="63" y="488"/>
                    <a:pt x="117" y="492"/>
                  </a:cubicBezTo>
                  <a:lnTo>
                    <a:pt x="117" y="715"/>
                  </a:lnTo>
                  <a:close/>
                  <a:moveTo>
                    <a:pt x="130" y="83"/>
                  </a:moveTo>
                  <a:cubicBezTo>
                    <a:pt x="130" y="83"/>
                    <a:pt x="130" y="83"/>
                    <a:pt x="130" y="83"/>
                  </a:cubicBezTo>
                  <a:cubicBezTo>
                    <a:pt x="135" y="65"/>
                    <a:pt x="152" y="55"/>
                    <a:pt x="169" y="60"/>
                  </a:cubicBezTo>
                  <a:cubicBezTo>
                    <a:pt x="186" y="64"/>
                    <a:pt x="196" y="82"/>
                    <a:pt x="192" y="99"/>
                  </a:cubicBezTo>
                  <a:cubicBezTo>
                    <a:pt x="192" y="99"/>
                    <a:pt x="192" y="99"/>
                    <a:pt x="192" y="99"/>
                  </a:cubicBezTo>
                  <a:cubicBezTo>
                    <a:pt x="192" y="100"/>
                    <a:pt x="192" y="100"/>
                    <a:pt x="191" y="101"/>
                  </a:cubicBezTo>
                  <a:cubicBezTo>
                    <a:pt x="191" y="103"/>
                    <a:pt x="190" y="106"/>
                    <a:pt x="190" y="110"/>
                  </a:cubicBezTo>
                  <a:cubicBezTo>
                    <a:pt x="189" y="117"/>
                    <a:pt x="187" y="128"/>
                    <a:pt x="187" y="140"/>
                  </a:cubicBezTo>
                  <a:cubicBezTo>
                    <a:pt x="187" y="157"/>
                    <a:pt x="190" y="176"/>
                    <a:pt x="196" y="193"/>
                  </a:cubicBezTo>
                  <a:cubicBezTo>
                    <a:pt x="199" y="201"/>
                    <a:pt x="202" y="208"/>
                    <a:pt x="207" y="214"/>
                  </a:cubicBezTo>
                  <a:cubicBezTo>
                    <a:pt x="222" y="237"/>
                    <a:pt x="246" y="257"/>
                    <a:pt x="297" y="267"/>
                  </a:cubicBezTo>
                  <a:cubicBezTo>
                    <a:pt x="301" y="268"/>
                    <a:pt x="304" y="269"/>
                    <a:pt x="307" y="271"/>
                  </a:cubicBezTo>
                  <a:cubicBezTo>
                    <a:pt x="319" y="278"/>
                    <a:pt x="325" y="291"/>
                    <a:pt x="322" y="305"/>
                  </a:cubicBezTo>
                  <a:cubicBezTo>
                    <a:pt x="321" y="312"/>
                    <a:pt x="317" y="319"/>
                    <a:pt x="311" y="323"/>
                  </a:cubicBezTo>
                  <a:cubicBezTo>
                    <a:pt x="306" y="328"/>
                    <a:pt x="299" y="331"/>
                    <a:pt x="291" y="331"/>
                  </a:cubicBezTo>
                  <a:cubicBezTo>
                    <a:pt x="289" y="331"/>
                    <a:pt x="287" y="331"/>
                    <a:pt x="285" y="330"/>
                  </a:cubicBezTo>
                  <a:cubicBezTo>
                    <a:pt x="220" y="318"/>
                    <a:pt x="177" y="287"/>
                    <a:pt x="153" y="249"/>
                  </a:cubicBezTo>
                  <a:cubicBezTo>
                    <a:pt x="153" y="249"/>
                    <a:pt x="152" y="248"/>
                    <a:pt x="152" y="248"/>
                  </a:cubicBezTo>
                  <a:cubicBezTo>
                    <a:pt x="129" y="211"/>
                    <a:pt x="123" y="171"/>
                    <a:pt x="123" y="140"/>
                  </a:cubicBezTo>
                  <a:cubicBezTo>
                    <a:pt x="123" y="108"/>
                    <a:pt x="130" y="84"/>
                    <a:pt x="130" y="83"/>
                  </a:cubicBez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7" name="Group 616">
            <a:extLst>
              <a:ext uri="{FF2B5EF4-FFF2-40B4-BE49-F238E27FC236}">
                <a16:creationId xmlns:a16="http://schemas.microsoft.com/office/drawing/2014/main" id="{D7150B26-D098-0CA1-8190-786DDC47FB15}"/>
              </a:ext>
            </a:extLst>
          </p:cNvPr>
          <p:cNvGrpSpPr>
            <a:grpSpLocks noChangeAspect="1"/>
          </p:cNvGrpSpPr>
          <p:nvPr/>
        </p:nvGrpSpPr>
        <p:grpSpPr>
          <a:xfrm>
            <a:off x="11341529" y="4818082"/>
            <a:ext cx="486444" cy="345723"/>
            <a:chOff x="2042518" y="1008064"/>
            <a:chExt cx="444500" cy="315913"/>
          </a:xfrm>
          <a:noFill/>
        </p:grpSpPr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5CB5B97F-F243-D52B-A050-D18E1506F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D4905708-E6EB-889A-B3D5-4F4341599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9810895A-22E1-D943-213F-9350B98EF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1EA1B80B-A7F4-D1C4-CD6B-9FD106161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B535E256-BF09-86F7-8CA2-D5A42D74F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pic>
        <p:nvPicPr>
          <p:cNvPr id="28" name="Graphique 27" descr="Faire un zoom avant contour">
            <a:extLst>
              <a:ext uri="{FF2B5EF4-FFF2-40B4-BE49-F238E27FC236}">
                <a16:creationId xmlns:a16="http://schemas.microsoft.com/office/drawing/2014/main" id="{70E3BE97-3D43-CC14-9277-45E0127CDB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96422">
            <a:off x="92625" y="986441"/>
            <a:ext cx="483260" cy="483260"/>
          </a:xfrm>
          <a:prstGeom prst="rect">
            <a:avLst/>
          </a:prstGeom>
        </p:spPr>
      </p:pic>
      <p:pic>
        <p:nvPicPr>
          <p:cNvPr id="29" name="Graphique 28" descr="Profil femelle contour">
            <a:extLst>
              <a:ext uri="{FF2B5EF4-FFF2-40B4-BE49-F238E27FC236}">
                <a16:creationId xmlns:a16="http://schemas.microsoft.com/office/drawing/2014/main" id="{0EB30C38-041C-D5C5-9155-75C7D21118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FA3D1BB-9239-AA65-B864-94D01556B0A8}"/>
              </a:ext>
            </a:extLst>
          </p:cNvPr>
          <p:cNvGraphicFramePr>
            <a:graphicFrameLocks noGrp="1"/>
          </p:cNvGraphicFramePr>
          <p:nvPr/>
        </p:nvGraphicFramePr>
        <p:xfrm>
          <a:off x="3628067" y="5927362"/>
          <a:ext cx="8416684" cy="2452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1731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531536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620889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24933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462844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801511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1286933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722489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930629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1123228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829961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</a:tblGrid>
              <a:tr h="245263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Baza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 dirty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 dirty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319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1011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518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157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 dirty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180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8726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7B94847-E6EF-8C40-94C3-4E6F2F931056}"/>
              </a:ext>
            </a:extLst>
          </p:cNvPr>
          <p:cNvGraphicFramePr>
            <a:graphicFrameLocks noGrp="1"/>
          </p:cNvGraphicFramePr>
          <p:nvPr/>
        </p:nvGraphicFramePr>
        <p:xfrm>
          <a:off x="209690" y="1782328"/>
          <a:ext cx="11749820" cy="43248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24028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677124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926235">
                  <a:extLst>
                    <a:ext uri="{9D8B030D-6E8A-4147-A177-3AD203B41FA5}">
                      <a16:colId xmlns:a16="http://schemas.microsoft.com/office/drawing/2014/main" val="1624216984"/>
                    </a:ext>
                  </a:extLst>
                </a:gridCol>
                <a:gridCol w="773469">
                  <a:extLst>
                    <a:ext uri="{9D8B030D-6E8A-4147-A177-3AD203B41FA5}">
                      <a16:colId xmlns:a16="http://schemas.microsoft.com/office/drawing/2014/main" val="3300503746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4136227110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1691969719"/>
                    </a:ext>
                  </a:extLst>
                </a:gridCol>
              </a:tblGrid>
              <a:tr h="838395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Mniej niż </a:t>
                      </a:r>
                    </a:p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 lat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25 do 34 lat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35 do 44 lat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45 do 59 lat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lat </a:t>
                      </a:r>
                    </a:p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 więcej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Matki dzieci w wieku poniżej 3 lat</a:t>
                      </a:r>
                    </a:p>
                  </a:txBody>
                  <a:tcPr marL="59267" marR="59267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Matki w wieku od 25 do 44 lat</a:t>
                      </a:r>
                    </a:p>
                  </a:txBody>
                  <a:tcPr marL="59267" marR="59267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Bezdzietne osoby w wieku od 25 do 44 lat</a:t>
                      </a:r>
                    </a:p>
                  </a:txBody>
                  <a:tcPr marL="59267" marR="59267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Kobiety w ciąży</a:t>
                      </a:r>
                    </a:p>
                  </a:txBody>
                  <a:tcPr marL="59267" marR="59267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5855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Baza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1011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474248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Antybiotyki mogą zmieniać mikrobiom pochwy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7639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Suchość pochwy / odwodnienie mogą wynikać z zaburzeń równowagi mikrobiomu pochwy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57639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Mikrobiom pochwy działa jak bariera, chroniąc przed patogennymi mikroorganizmami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57639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Każda kobieta ma mikrobiom pochwy, który różni się od mikrobiomu innych kobiet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089783"/>
                  </a:ext>
                </a:extLst>
              </a:tr>
              <a:tr h="474248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Pochwa ma zdolność samooczyszczania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7081050"/>
                  </a:ext>
                </a:extLst>
              </a:tr>
              <a:tr h="474248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Od wieku dziecięcego do menopauzy mikrobiom pochwy kobiety pozostaje taki sam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4589683"/>
                  </a:ext>
                </a:extLst>
              </a:tr>
            </a:tbl>
          </a:graphicData>
        </a:graphic>
      </p:graphicFrame>
      <p:sp>
        <p:nvSpPr>
          <p:cNvPr id="115" name="Google Shape;115;p17"/>
          <p:cNvSpPr txBox="1"/>
          <p:nvPr/>
        </p:nvSpPr>
        <p:spPr>
          <a:xfrm>
            <a:off x="720000" y="511904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Wiedza kobiet na temat mikrobiomu pochwy różni się w zależności od wieku. </a:t>
            </a:r>
          </a:p>
        </p:txBody>
      </p:sp>
      <p:sp>
        <p:nvSpPr>
          <p:cNvPr id="6" name="Google Shape;116;p17">
            <a:extLst>
              <a:ext uri="{FF2B5EF4-FFF2-40B4-BE49-F238E27FC236}">
                <a16:creationId xmlns:a16="http://schemas.microsoft.com/office/drawing/2014/main" id="{109F6675-BE73-7BAB-CC35-DAEE508387CE}"/>
              </a:ext>
            </a:extLst>
          </p:cNvPr>
          <p:cNvSpPr txBox="1"/>
          <p:nvPr/>
        </p:nvSpPr>
        <p:spPr>
          <a:xfrm>
            <a:off x="720000" y="106747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Zdecyduj, czy poniższe stwierdzenia są PRAWDZIWE czy FAŁSZYWE. Jeśli nie masz pewności, odpowiedz „Nie wiem”.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219555-632C-F96E-95BB-BACA0539BE12}"/>
              </a:ext>
            </a:extLst>
          </p:cNvPr>
          <p:cNvSpPr txBox="1"/>
          <p:nvPr/>
        </p:nvSpPr>
        <p:spPr>
          <a:xfrm>
            <a:off x="0" y="2049867"/>
            <a:ext cx="1548984" cy="468000"/>
          </a:xfrm>
          <a:prstGeom prst="rect">
            <a:avLst/>
          </a:prstGeom>
          <a:solidFill>
            <a:srgbClr val="D68CB5"/>
          </a:solidFill>
        </p:spPr>
        <p:txBody>
          <a:bodyPr wrap="square">
            <a:spAutoFit/>
          </a:bodyPr>
          <a:lstStyle/>
          <a:p>
            <a:pPr defTabSz="1219170" fontAlgn="b">
              <a:buClr>
                <a:srgbClr val="000000"/>
              </a:buClr>
              <a:defRPr/>
            </a:pPr>
            <a:r>
              <a:rPr lang="pl-PL" sz="1200" dirty="0">
                <a:solidFill>
                  <a:prstClr val="white"/>
                </a:solidFill>
                <a:latin typeface="Fira Sans" panose="020B0503050000020004" pitchFamily="34" charset="0"/>
                <a:cs typeface="Calibri" panose="020F0502020204030204" pitchFamily="34" charset="0"/>
                <a:sym typeface="Arial"/>
              </a:rPr>
              <a:t>% poprawnych odpowiedzi</a:t>
            </a:r>
          </a:p>
        </p:txBody>
      </p:sp>
      <p:sp>
        <p:nvSpPr>
          <p:cNvPr id="5" name="Google Shape;115;p17">
            <a:extLst>
              <a:ext uri="{FF2B5EF4-FFF2-40B4-BE49-F238E27FC236}">
                <a16:creationId xmlns:a16="http://schemas.microsoft.com/office/drawing/2014/main" id="{8585B974-B041-85C3-B5D2-94461A7517BC}"/>
              </a:ext>
            </a:extLst>
          </p:cNvPr>
          <p:cNvSpPr txBox="1"/>
          <p:nvPr/>
        </p:nvSpPr>
        <p:spPr>
          <a:xfrm>
            <a:off x="10414257" y="603576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(1/2)</a:t>
            </a:r>
          </a:p>
        </p:txBody>
      </p:sp>
      <p:pic>
        <p:nvPicPr>
          <p:cNvPr id="12" name="Graphique 11" descr="Faire un zoom avant contour">
            <a:extLst>
              <a:ext uri="{FF2B5EF4-FFF2-40B4-BE49-F238E27FC236}">
                <a16:creationId xmlns:a16="http://schemas.microsoft.com/office/drawing/2014/main" id="{F6C9FCE8-B27E-FD14-F1AD-EFAF6C965C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81443"/>
            <a:ext cx="483260" cy="483260"/>
          </a:xfrm>
          <a:prstGeom prst="rect">
            <a:avLst/>
          </a:prstGeom>
        </p:spPr>
      </p:pic>
      <p:pic>
        <p:nvPicPr>
          <p:cNvPr id="13" name="Graphique 12" descr="Profil femelle contour">
            <a:extLst>
              <a:ext uri="{FF2B5EF4-FFF2-40B4-BE49-F238E27FC236}">
                <a16:creationId xmlns:a16="http://schemas.microsoft.com/office/drawing/2014/main" id="{8BE2138C-4EFD-772C-BD7B-F5671940CB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7" name="Tableau 3">
            <a:extLst>
              <a:ext uri="{FF2B5EF4-FFF2-40B4-BE49-F238E27FC236}">
                <a16:creationId xmlns:a16="http://schemas.microsoft.com/office/drawing/2014/main" id="{B6A97770-1750-6F4F-E1AE-AFF16B7665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464707"/>
              </p:ext>
            </p:extLst>
          </p:nvPr>
        </p:nvGraphicFramePr>
        <p:xfrm>
          <a:off x="873994" y="6257255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8" name="Ellipse 10">
            <a:extLst>
              <a:ext uri="{FF2B5EF4-FFF2-40B4-BE49-F238E27FC236}">
                <a16:creationId xmlns:a16="http://schemas.microsoft.com/office/drawing/2014/main" id="{576DBF2A-994B-9C6F-EDFD-4F4E71494D74}"/>
              </a:ext>
            </a:extLst>
          </p:cNvPr>
          <p:cNvSpPr/>
          <p:nvPr/>
        </p:nvSpPr>
        <p:spPr>
          <a:xfrm>
            <a:off x="965592" y="6402489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4" name="Ellipse 11">
            <a:extLst>
              <a:ext uri="{FF2B5EF4-FFF2-40B4-BE49-F238E27FC236}">
                <a16:creationId xmlns:a16="http://schemas.microsoft.com/office/drawing/2014/main" id="{2DC69A33-E3D6-CE1E-17EB-3C57635A4580}"/>
              </a:ext>
            </a:extLst>
          </p:cNvPr>
          <p:cNvSpPr/>
          <p:nvPr/>
        </p:nvSpPr>
        <p:spPr>
          <a:xfrm>
            <a:off x="3318947" y="6402489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9415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1447C1BA-3D75-87D3-4D6C-305EEC87C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881C4D2-A55F-0146-FA04-E0BE94AB09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232239"/>
              </p:ext>
            </p:extLst>
          </p:nvPr>
        </p:nvGraphicFramePr>
        <p:xfrm>
          <a:off x="371030" y="2049865"/>
          <a:ext cx="11641849" cy="3826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66433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715003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644110198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1253315046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3608675664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2699650114"/>
                    </a:ext>
                  </a:extLst>
                </a:gridCol>
              </a:tblGrid>
              <a:tr h="846965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Mniej niż </a:t>
                      </a:r>
                    </a:p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 lat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25 do </a:t>
                      </a:r>
                      <a:endParaRPr lang="fr-FR" sz="120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ctr"/>
                      <a:r>
                        <a:rPr lang="pl-PL" sz="12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34 lat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35 do </a:t>
                      </a:r>
                      <a:endParaRPr lang="fr-FR" sz="120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ctr"/>
                      <a:r>
                        <a:rPr lang="pl-PL" sz="12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44 lat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45 do </a:t>
                      </a:r>
                      <a:endParaRPr lang="fr-FR" sz="1200" b="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59 lat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lat </a:t>
                      </a:r>
                    </a:p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 więcej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Matki dzieci w wieku poniżej 3 lat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Matki w wieku od 25 do 44 lat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Bezdzietne osoby w wieku od 25 do 44 lat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Kobiety w ciąży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7625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Baza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1011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59173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Stosowanie probiotyków jest pomocne w przypadku bakteryjnego zapalenia pochwy, kandydozy i zapalenia pęcherza moczowego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0670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Palenie nie ma wpływu na mikrobiom pochwy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50670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Mikrobiom jelitowy wpływa na mikrobiom pochwy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59173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Sposób porodu</a:t>
                      </a:r>
                      <a:r>
                        <a:rPr kumimoji="0" lang="pl-PL" sz="9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 (siłami natury lub przez cesarskie cięcie)</a:t>
                      </a:r>
                      <a:r>
                        <a:rPr kumimoji="0" lang="pl-PL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 ma wpływ na mikrobiom jelit noworodka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089783"/>
                  </a:ext>
                </a:extLst>
              </a:tr>
              <a:tr h="50670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Tabletki estrogenowo-progestagenowe mogą chronić mikrobiom pochwy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19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7081050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DE1B3980-751F-75DD-A917-28F534D83B5C}"/>
              </a:ext>
            </a:extLst>
          </p:cNvPr>
          <p:cNvSpPr txBox="1"/>
          <p:nvPr/>
        </p:nvSpPr>
        <p:spPr>
          <a:xfrm>
            <a:off x="720000" y="539407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Wiedza kobiet na temat mikrobiomu pochwy różni się w zależności od wieku. </a:t>
            </a:r>
          </a:p>
        </p:txBody>
      </p:sp>
      <p:sp>
        <p:nvSpPr>
          <p:cNvPr id="6" name="Google Shape;116;p17">
            <a:extLst>
              <a:ext uri="{FF2B5EF4-FFF2-40B4-BE49-F238E27FC236}">
                <a16:creationId xmlns:a16="http://schemas.microsoft.com/office/drawing/2014/main" id="{588D86D4-6A23-4CB8-A290-8C6F70ED85BB}"/>
              </a:ext>
            </a:extLst>
          </p:cNvPr>
          <p:cNvSpPr txBox="1"/>
          <p:nvPr/>
        </p:nvSpPr>
        <p:spPr>
          <a:xfrm>
            <a:off x="720000" y="1076637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Zdecyduj, czy poniższe stwierdzenia są PRAWDZIWE czy FAŁSZYWE. Jeśli nie masz pewności, odpowiedz „Nie wiem”.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9322094-B7D0-38C0-72DF-2FC73E9421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609743"/>
              </p:ext>
            </p:extLst>
          </p:nvPr>
        </p:nvGraphicFramePr>
        <p:xfrm>
          <a:off x="3043162" y="6279313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0" name="Ellipse 9">
            <a:extLst>
              <a:ext uri="{FF2B5EF4-FFF2-40B4-BE49-F238E27FC236}">
                <a16:creationId xmlns:a16="http://schemas.microsoft.com/office/drawing/2014/main" id="{CEF38D99-9BCE-55E6-F6EA-698C74BC8222}"/>
              </a:ext>
            </a:extLst>
          </p:cNvPr>
          <p:cNvSpPr/>
          <p:nvPr/>
        </p:nvSpPr>
        <p:spPr>
          <a:xfrm>
            <a:off x="3125235" y="642454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E531027-764D-5508-B85C-3A38615C4D98}"/>
              </a:ext>
            </a:extLst>
          </p:cNvPr>
          <p:cNvSpPr/>
          <p:nvPr/>
        </p:nvSpPr>
        <p:spPr>
          <a:xfrm>
            <a:off x="5478589" y="642454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35270D-9DC1-FD10-AB5A-800E3B92ECF5}"/>
              </a:ext>
            </a:extLst>
          </p:cNvPr>
          <p:cNvSpPr txBox="1"/>
          <p:nvPr/>
        </p:nvSpPr>
        <p:spPr>
          <a:xfrm>
            <a:off x="0" y="2049867"/>
            <a:ext cx="1548984" cy="468000"/>
          </a:xfrm>
          <a:prstGeom prst="rect">
            <a:avLst/>
          </a:prstGeom>
          <a:solidFill>
            <a:srgbClr val="D68CB5"/>
          </a:solidFill>
        </p:spPr>
        <p:txBody>
          <a:bodyPr wrap="square">
            <a:spAutoFit/>
          </a:bodyPr>
          <a:lstStyle/>
          <a:p>
            <a:pPr defTabSz="1219170" fontAlgn="b">
              <a:buClr>
                <a:srgbClr val="000000"/>
              </a:buClr>
              <a:defRPr/>
            </a:pPr>
            <a:r>
              <a:rPr lang="pl-PL" sz="1200" dirty="0">
                <a:solidFill>
                  <a:prstClr val="white"/>
                </a:solidFill>
                <a:latin typeface="Fira Sans" panose="020B0503050000020004" pitchFamily="34" charset="0"/>
                <a:cs typeface="Calibri" panose="020F0502020204030204" pitchFamily="34" charset="0"/>
                <a:sym typeface="Arial"/>
              </a:rPr>
              <a:t>% poprawnych odpowiedzi</a:t>
            </a:r>
          </a:p>
        </p:txBody>
      </p:sp>
      <p:pic>
        <p:nvPicPr>
          <p:cNvPr id="13" name="Graphique 12" descr="Faire un zoom avant contour">
            <a:extLst>
              <a:ext uri="{FF2B5EF4-FFF2-40B4-BE49-F238E27FC236}">
                <a16:creationId xmlns:a16="http://schemas.microsoft.com/office/drawing/2014/main" id="{22311909-94E9-BBB3-DD27-53FD6C9093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90610"/>
            <a:ext cx="483260" cy="483260"/>
          </a:xfrm>
          <a:prstGeom prst="rect">
            <a:avLst/>
          </a:prstGeom>
        </p:spPr>
      </p:pic>
      <p:pic>
        <p:nvPicPr>
          <p:cNvPr id="14" name="Graphique 13" descr="Profil femelle contour">
            <a:extLst>
              <a:ext uri="{FF2B5EF4-FFF2-40B4-BE49-F238E27FC236}">
                <a16:creationId xmlns:a16="http://schemas.microsoft.com/office/drawing/2014/main" id="{7C837D18-A016-C3FD-9E88-DB3BE6F24E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CA61EDA5-F9C2-5651-A56B-48991C47E880}"/>
              </a:ext>
            </a:extLst>
          </p:cNvPr>
          <p:cNvSpPr txBox="1"/>
          <p:nvPr/>
        </p:nvSpPr>
        <p:spPr>
          <a:xfrm>
            <a:off x="10414257" y="603576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(2/2)</a:t>
            </a:r>
          </a:p>
        </p:txBody>
      </p:sp>
    </p:spTree>
    <p:extLst>
      <p:ext uri="{BB962C8B-B14F-4D97-AF65-F5344CB8AC3E}">
        <p14:creationId xmlns:p14="http://schemas.microsoft.com/office/powerpoint/2010/main" val="2427689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C23B48A9-0EE2-3B85-0B11-24F66B61A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1AD2106-F0DD-1B28-C299-7B90B4B2E8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078758"/>
              </p:ext>
            </p:extLst>
          </p:nvPr>
        </p:nvGraphicFramePr>
        <p:xfrm>
          <a:off x="-1" y="1830792"/>
          <a:ext cx="12192000" cy="42702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44000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72000">
                  <a:extLst>
                    <a:ext uri="{9D8B030D-6E8A-4147-A177-3AD203B41FA5}">
                      <a16:colId xmlns:a16="http://schemas.microsoft.com/office/drawing/2014/main" val="352235949"/>
                    </a:ext>
                  </a:extLst>
                </a:gridCol>
                <a:gridCol w="768000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481126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814874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912000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812326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867674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580126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523874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spc="-30" baseline="0" noProof="0" dirty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cap="small" spc="-30" baseline="0" noProof="0" dirty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Co najmniej </a:t>
                      </a:r>
                    </a:p>
                    <a:p>
                      <a:pPr algn="ctr" fontAlgn="ctr"/>
                      <a:r>
                        <a:rPr lang="pl-PL" sz="1000" b="1" u="none" strike="noStrike" cap="small" spc="-30" baseline="0" noProof="0" dirty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jeden problem zdrowotny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układu oddechowego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układu krążenia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Cukrzyca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układu pokarmowego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układu moczowo-płciowego i nerek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neurologiczne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Choroba autoimmuno</a:t>
                      </a:r>
                      <a:r>
                        <a:rPr lang="fr-FR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-</a:t>
                      </a:r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logiczna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kości i stawów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zdrowia psychicznego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Nowotwór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4859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Baza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612028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Antybiotyki mogą zmieniać mikrobiom pochwy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7968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Suchość pochwy / odwodnienie mogą wynikać z zaburzeń równowagi mikrobiomu pochwy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57968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Mikrobiom pochwy działa jak bariera, chroniąc przed patogennymi mikroorganizmami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Każda kobieta ma mikrobiom pochwy, który różni się od mikrobiomu innych kobiet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262976"/>
                  </a:ext>
                </a:extLst>
              </a:tr>
              <a:tr h="49096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Pochwa ma zdolność samooczyszczania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829958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Od wieku dziecięcego do menopauzy mikrobiom pochwy kobiety pozostaje taki sam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582669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5A660D17-A456-331C-E918-EDAD2ACDCA17}"/>
              </a:ext>
            </a:extLst>
          </p:cNvPr>
          <p:cNvSpPr txBox="1"/>
          <p:nvPr/>
        </p:nvSpPr>
        <p:spPr>
          <a:xfrm>
            <a:off x="720000" y="246067"/>
            <a:ext cx="10139387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Wiedza różni się w zależności od stanu zdrowia. Kobiety cierpiące na zaburzenia układu pokarmowego mają większą wiedzę na temat mikrobiomu pochwy.</a:t>
            </a:r>
          </a:p>
        </p:txBody>
      </p:sp>
      <p:sp>
        <p:nvSpPr>
          <p:cNvPr id="6" name="Google Shape;116;p17">
            <a:extLst>
              <a:ext uri="{FF2B5EF4-FFF2-40B4-BE49-F238E27FC236}">
                <a16:creationId xmlns:a16="http://schemas.microsoft.com/office/drawing/2014/main" id="{B18D4AEB-4536-69CE-A73F-E448D6CEF2B5}"/>
              </a:ext>
            </a:extLst>
          </p:cNvPr>
          <p:cNvSpPr txBox="1"/>
          <p:nvPr/>
        </p:nvSpPr>
        <p:spPr>
          <a:xfrm>
            <a:off x="720000" y="106747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Zdecyduj, czy poniższe stwierdzenia są PRAWDZIWE czy FAŁSZYWE. Jeśli nie masz pewności, odpowiedz „Nie wiem”.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  <p:grpSp>
        <p:nvGrpSpPr>
          <p:cNvPr id="5" name="Group 616">
            <a:extLst>
              <a:ext uri="{FF2B5EF4-FFF2-40B4-BE49-F238E27FC236}">
                <a16:creationId xmlns:a16="http://schemas.microsoft.com/office/drawing/2014/main" id="{796DC844-DA6B-25E0-A651-969A13FEFCBC}"/>
              </a:ext>
            </a:extLst>
          </p:cNvPr>
          <p:cNvGrpSpPr>
            <a:grpSpLocks noChangeAspect="1"/>
          </p:cNvGrpSpPr>
          <p:nvPr/>
        </p:nvGrpSpPr>
        <p:grpSpPr>
          <a:xfrm>
            <a:off x="11485888" y="724317"/>
            <a:ext cx="588597" cy="418324"/>
            <a:chOff x="2042518" y="1008064"/>
            <a:chExt cx="444500" cy="315913"/>
          </a:xfrm>
          <a:noFill/>
        </p:grpSpPr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6C638C09-3A01-5E25-3240-901763D12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EB48E446-C309-969F-B7CF-A4B0BABC6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3573E2EB-3078-C968-A415-D7AB07E25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9573B5BA-40B5-8CE8-6310-F364988C9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47BF98E0-17B0-D961-5B29-DE1855692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7C7B081A-C6C8-4154-C8C6-70ECA4CA63E9}"/>
              </a:ext>
            </a:extLst>
          </p:cNvPr>
          <p:cNvSpPr txBox="1"/>
          <p:nvPr/>
        </p:nvSpPr>
        <p:spPr>
          <a:xfrm>
            <a:off x="0" y="1830792"/>
            <a:ext cx="1548984" cy="468000"/>
          </a:xfrm>
          <a:prstGeom prst="rect">
            <a:avLst/>
          </a:prstGeom>
          <a:solidFill>
            <a:srgbClr val="D68CB5"/>
          </a:solidFill>
        </p:spPr>
        <p:txBody>
          <a:bodyPr wrap="square">
            <a:spAutoFit/>
          </a:bodyPr>
          <a:lstStyle/>
          <a:p>
            <a:pPr defTabSz="1219170" fontAlgn="b">
              <a:buClr>
                <a:srgbClr val="000000"/>
              </a:buClr>
              <a:defRPr/>
            </a:pPr>
            <a:r>
              <a:rPr lang="pl-PL" sz="1200" dirty="0">
                <a:solidFill>
                  <a:prstClr val="white"/>
                </a:solidFill>
                <a:latin typeface="Fira Sans" panose="020B0503050000020004" pitchFamily="34" charset="0"/>
                <a:cs typeface="Calibri" panose="020F0502020204030204" pitchFamily="34" charset="0"/>
                <a:sym typeface="Arial"/>
              </a:rPr>
              <a:t>% poprawnych odpowiedzi</a:t>
            </a:r>
          </a:p>
        </p:txBody>
      </p:sp>
      <p:sp>
        <p:nvSpPr>
          <p:cNvPr id="19" name="Google Shape;115;p17">
            <a:extLst>
              <a:ext uri="{FF2B5EF4-FFF2-40B4-BE49-F238E27FC236}">
                <a16:creationId xmlns:a16="http://schemas.microsoft.com/office/drawing/2014/main" id="{691F0A93-1B8D-E80E-8528-9CC3EDA2EDC7}"/>
              </a:ext>
            </a:extLst>
          </p:cNvPr>
          <p:cNvSpPr txBox="1"/>
          <p:nvPr/>
        </p:nvSpPr>
        <p:spPr>
          <a:xfrm>
            <a:off x="10790101" y="356069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(1/2)</a:t>
            </a:r>
          </a:p>
        </p:txBody>
      </p:sp>
      <p:pic>
        <p:nvPicPr>
          <p:cNvPr id="22" name="Graphique 21" descr="Faire un zoom avant contour">
            <a:extLst>
              <a:ext uri="{FF2B5EF4-FFF2-40B4-BE49-F238E27FC236}">
                <a16:creationId xmlns:a16="http://schemas.microsoft.com/office/drawing/2014/main" id="{701186D6-BF50-4090-BA57-7990CC6069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81443"/>
            <a:ext cx="483260" cy="483260"/>
          </a:xfrm>
          <a:prstGeom prst="rect">
            <a:avLst/>
          </a:prstGeom>
        </p:spPr>
      </p:pic>
      <p:pic>
        <p:nvPicPr>
          <p:cNvPr id="23" name="Graphique 22" descr="Profil femelle contour">
            <a:extLst>
              <a:ext uri="{FF2B5EF4-FFF2-40B4-BE49-F238E27FC236}">
                <a16:creationId xmlns:a16="http://schemas.microsoft.com/office/drawing/2014/main" id="{0A8D2A76-2EDA-7E9C-465E-4442EEE378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31A2C76-28F0-3790-3DF2-CB4E6620A0EC}"/>
              </a:ext>
            </a:extLst>
          </p:cNvPr>
          <p:cNvGraphicFramePr>
            <a:graphicFrameLocks noGrp="1"/>
          </p:cNvGraphicFramePr>
          <p:nvPr/>
        </p:nvGraphicFramePr>
        <p:xfrm>
          <a:off x="4122189" y="6251272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 porównaniu z osobami z co najmniej jednym problemem zdrowotnym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niżej w porównaniu z osobami z co najmniej jednym problemem zdrowotnym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4" name="Ellipse 13">
            <a:extLst>
              <a:ext uri="{FF2B5EF4-FFF2-40B4-BE49-F238E27FC236}">
                <a16:creationId xmlns:a16="http://schemas.microsoft.com/office/drawing/2014/main" id="{C4552E3F-B2FC-351A-D34C-B9DEF299FE90}"/>
              </a:ext>
            </a:extLst>
          </p:cNvPr>
          <p:cNvSpPr/>
          <p:nvPr/>
        </p:nvSpPr>
        <p:spPr>
          <a:xfrm>
            <a:off x="4127113" y="6403766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135AF539-041E-07D4-61D7-8824ACB66CEE}"/>
              </a:ext>
            </a:extLst>
          </p:cNvPr>
          <p:cNvSpPr/>
          <p:nvPr/>
        </p:nvSpPr>
        <p:spPr>
          <a:xfrm>
            <a:off x="6123035" y="6403766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0A451DF0-5CDE-93FA-7873-65706C0819C2}"/>
              </a:ext>
            </a:extLst>
          </p:cNvPr>
          <p:cNvGraphicFramePr>
            <a:graphicFrameLocks noGrp="1"/>
          </p:cNvGraphicFramePr>
          <p:nvPr/>
        </p:nvGraphicFramePr>
        <p:xfrm>
          <a:off x="766288" y="6251272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7" name="Ellipse 16">
            <a:extLst>
              <a:ext uri="{FF2B5EF4-FFF2-40B4-BE49-F238E27FC236}">
                <a16:creationId xmlns:a16="http://schemas.microsoft.com/office/drawing/2014/main" id="{00CF20C0-838C-A60F-8227-EDA4E9D96310}"/>
              </a:ext>
            </a:extLst>
          </p:cNvPr>
          <p:cNvSpPr/>
          <p:nvPr/>
        </p:nvSpPr>
        <p:spPr>
          <a:xfrm>
            <a:off x="731399" y="6403766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79BAF88-AD8F-3705-04A3-0CD08695B185}"/>
              </a:ext>
            </a:extLst>
          </p:cNvPr>
          <p:cNvSpPr/>
          <p:nvPr/>
        </p:nvSpPr>
        <p:spPr>
          <a:xfrm>
            <a:off x="2097639" y="6403766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A759095-EA45-2F22-84EC-CB2592432F1A}"/>
              </a:ext>
            </a:extLst>
          </p:cNvPr>
          <p:cNvSpPr/>
          <p:nvPr/>
        </p:nvSpPr>
        <p:spPr>
          <a:xfrm>
            <a:off x="3198306" y="2831565"/>
            <a:ext cx="349692" cy="306596"/>
          </a:xfrm>
          <a:prstGeom prst="rect">
            <a:avLst/>
          </a:prstGeom>
          <a:noFill/>
          <a:ln>
            <a:solidFill>
              <a:srgbClr val="CAD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99571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44F4D1E1-CB6C-4157-E33C-65B0CE70E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C388122-AA63-4793-E030-A74BF0E4F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863987"/>
              </p:ext>
            </p:extLst>
          </p:nvPr>
        </p:nvGraphicFramePr>
        <p:xfrm>
          <a:off x="26505" y="1617017"/>
          <a:ext cx="12144000" cy="46059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96000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72000">
                  <a:extLst>
                    <a:ext uri="{9D8B030D-6E8A-4147-A177-3AD203B41FA5}">
                      <a16:colId xmlns:a16="http://schemas.microsoft.com/office/drawing/2014/main" val="352235949"/>
                    </a:ext>
                  </a:extLst>
                </a:gridCol>
                <a:gridCol w="768000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483570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812430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912000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814770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865230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592095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511905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</a:tblGrid>
              <a:tr h="579329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spc="-30" baseline="0" noProof="0" dirty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cap="small" spc="-30" baseline="0" noProof="0" dirty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Co najmniej </a:t>
                      </a:r>
                    </a:p>
                    <a:p>
                      <a:pPr algn="ctr" fontAlgn="ctr"/>
                      <a:r>
                        <a:rPr lang="pl-PL" sz="1000" b="1" u="none" strike="noStrike" cap="small" spc="-30" baseline="0" noProof="0" dirty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jeden problem zdrowotny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układu oddechowego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układu krążenia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Cukrzyca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układu pokarmowego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układu moczowo-płciowego i nerek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neurologiczne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Choroba autoimmuno</a:t>
                      </a:r>
                      <a:r>
                        <a:rPr lang="fr-FR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-</a:t>
                      </a:r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logiczna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kości i stawów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zdrowia psychicznego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Nowotwór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7955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Baza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65730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Stosowanie probiotyków jest pomocne w przypadku bakteryjnego zapalenia pochwy, kandydozy i zapalenia pęcherza moczowego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5730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Palenie nie ma wpływu na mikrobiom pochwy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65730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Mikrobiom jelitowy wpływa na mikrobiom pochwy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  <a:tr h="77805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Sposób porodu</a:t>
                      </a:r>
                      <a:r>
                        <a:rPr kumimoji="0" lang="pl-PL" sz="9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 (siłami natury lub przez cesarskie cięcie)</a:t>
                      </a:r>
                      <a:r>
                        <a:rPr kumimoji="0" lang="pl-PL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 ma wpływ na mikrobiom jelit noworodka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262976"/>
                  </a:ext>
                </a:extLst>
              </a:tr>
              <a:tr h="65730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Tabletki estrogenowo-progestagenowe mogą chronić mikrobiom pochwy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8299581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BF1882DE-2222-F6D4-98DC-59D04D7DC16A}"/>
              </a:ext>
            </a:extLst>
          </p:cNvPr>
          <p:cNvSpPr txBox="1"/>
          <p:nvPr/>
        </p:nvSpPr>
        <p:spPr>
          <a:xfrm>
            <a:off x="0" y="1640292"/>
            <a:ext cx="1548984" cy="468000"/>
          </a:xfrm>
          <a:prstGeom prst="rect">
            <a:avLst/>
          </a:prstGeom>
          <a:solidFill>
            <a:srgbClr val="D68CB5"/>
          </a:solidFill>
        </p:spPr>
        <p:txBody>
          <a:bodyPr wrap="square">
            <a:spAutoFit/>
          </a:bodyPr>
          <a:lstStyle/>
          <a:p>
            <a:pPr defTabSz="1219170" fontAlgn="b">
              <a:buClr>
                <a:srgbClr val="000000"/>
              </a:buClr>
              <a:defRPr/>
            </a:pPr>
            <a:r>
              <a:rPr lang="pl-PL" sz="1200" dirty="0">
                <a:solidFill>
                  <a:prstClr val="white"/>
                </a:solidFill>
                <a:latin typeface="Fira Sans" panose="020B0503050000020004" pitchFamily="34" charset="0"/>
                <a:cs typeface="Calibri" panose="020F0502020204030204" pitchFamily="34" charset="0"/>
                <a:sym typeface="Arial"/>
              </a:rPr>
              <a:t>% poprawnych odpowiedzi</a:t>
            </a:r>
          </a:p>
        </p:txBody>
      </p:sp>
      <p:sp>
        <p:nvSpPr>
          <p:cNvPr id="18" name="Google Shape;115;p17">
            <a:extLst>
              <a:ext uri="{FF2B5EF4-FFF2-40B4-BE49-F238E27FC236}">
                <a16:creationId xmlns:a16="http://schemas.microsoft.com/office/drawing/2014/main" id="{D5065ABD-A14A-8CF1-61C2-9B35EF58941D}"/>
              </a:ext>
            </a:extLst>
          </p:cNvPr>
          <p:cNvSpPr txBox="1"/>
          <p:nvPr/>
        </p:nvSpPr>
        <p:spPr>
          <a:xfrm>
            <a:off x="10790101" y="356069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(2/2)</a:t>
            </a:r>
          </a:p>
        </p:txBody>
      </p:sp>
      <p:grpSp>
        <p:nvGrpSpPr>
          <p:cNvPr id="22" name="Group 616">
            <a:extLst>
              <a:ext uri="{FF2B5EF4-FFF2-40B4-BE49-F238E27FC236}">
                <a16:creationId xmlns:a16="http://schemas.microsoft.com/office/drawing/2014/main" id="{DB9A477D-81E6-58EC-32E7-054E496C6648}"/>
              </a:ext>
            </a:extLst>
          </p:cNvPr>
          <p:cNvGrpSpPr>
            <a:grpSpLocks noChangeAspect="1"/>
          </p:cNvGrpSpPr>
          <p:nvPr/>
        </p:nvGrpSpPr>
        <p:grpSpPr>
          <a:xfrm>
            <a:off x="11485888" y="724317"/>
            <a:ext cx="588597" cy="418324"/>
            <a:chOff x="2042518" y="1008064"/>
            <a:chExt cx="444500" cy="315913"/>
          </a:xfrm>
          <a:noFill/>
        </p:grpSpPr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887C6A6B-8B1A-ECCC-79CC-225086A98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9FFDC532-3B2D-B351-94C2-5CE7196F9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5AB75C4A-BEC2-F84C-4375-B540563A8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140E89CB-1F31-FFBA-F7FA-DA4B6F063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3AF343A2-7E64-C6A4-B379-3FE9670A5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pic>
        <p:nvPicPr>
          <p:cNvPr id="28" name="Graphique 27" descr="Profil femelle contour">
            <a:extLst>
              <a:ext uri="{FF2B5EF4-FFF2-40B4-BE49-F238E27FC236}">
                <a16:creationId xmlns:a16="http://schemas.microsoft.com/office/drawing/2014/main" id="{86EBB802-2243-5A18-99B2-3802635F98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66D1056-99FC-8536-8409-B4BE368E8D8B}"/>
              </a:ext>
            </a:extLst>
          </p:cNvPr>
          <p:cNvGraphicFramePr>
            <a:graphicFrameLocks noGrp="1"/>
          </p:cNvGraphicFramePr>
          <p:nvPr/>
        </p:nvGraphicFramePr>
        <p:xfrm>
          <a:off x="4122189" y="6251272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 porównaniu z osobami z co najmniej jednym problemem zdrowotnym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niżej w porównaniu z osobami z co najmniej jednym problemem zdrowotnym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3" name="Ellipse 2">
            <a:extLst>
              <a:ext uri="{FF2B5EF4-FFF2-40B4-BE49-F238E27FC236}">
                <a16:creationId xmlns:a16="http://schemas.microsoft.com/office/drawing/2014/main" id="{9EB92161-FD03-0074-70F8-336C441D6F8E}"/>
              </a:ext>
            </a:extLst>
          </p:cNvPr>
          <p:cNvSpPr/>
          <p:nvPr/>
        </p:nvSpPr>
        <p:spPr>
          <a:xfrm>
            <a:off x="4127113" y="6403766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7952EBF-5BF9-A3CF-2E7A-1C9DA9D26B94}"/>
              </a:ext>
            </a:extLst>
          </p:cNvPr>
          <p:cNvSpPr/>
          <p:nvPr/>
        </p:nvSpPr>
        <p:spPr>
          <a:xfrm>
            <a:off x="6123035" y="6403766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C0DDBC2-65A7-2928-780C-51EA252063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334237"/>
              </p:ext>
            </p:extLst>
          </p:nvPr>
        </p:nvGraphicFramePr>
        <p:xfrm>
          <a:off x="766288" y="6251272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8" name="Ellipse 7">
            <a:extLst>
              <a:ext uri="{FF2B5EF4-FFF2-40B4-BE49-F238E27FC236}">
                <a16:creationId xmlns:a16="http://schemas.microsoft.com/office/drawing/2014/main" id="{EBEE921B-A328-8037-FCDB-7274B83DFC74}"/>
              </a:ext>
            </a:extLst>
          </p:cNvPr>
          <p:cNvSpPr/>
          <p:nvPr/>
        </p:nvSpPr>
        <p:spPr>
          <a:xfrm>
            <a:off x="731399" y="6403766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390E8BE-97B0-07C2-35F1-D58683011CC2}"/>
              </a:ext>
            </a:extLst>
          </p:cNvPr>
          <p:cNvSpPr/>
          <p:nvPr/>
        </p:nvSpPr>
        <p:spPr>
          <a:xfrm>
            <a:off x="2097639" y="6403766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Google Shape;115;p17">
            <a:extLst>
              <a:ext uri="{FF2B5EF4-FFF2-40B4-BE49-F238E27FC236}">
                <a16:creationId xmlns:a16="http://schemas.microsoft.com/office/drawing/2014/main" id="{2ECEC85C-A7F0-30D5-4C4E-61727ABC8CEA}"/>
              </a:ext>
            </a:extLst>
          </p:cNvPr>
          <p:cNvSpPr txBox="1"/>
          <p:nvPr/>
        </p:nvSpPr>
        <p:spPr>
          <a:xfrm>
            <a:off x="720000" y="246067"/>
            <a:ext cx="10139387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Kobiety cierpiące na schorzenia układu moczowo-płciowego i nerek wydają się również bardziej </a:t>
            </a:r>
            <a:r>
              <a:rPr lang="pl-PL" sz="2133" dirty="0">
                <a:solidFill>
                  <a:srgbClr val="29193E"/>
                </a:solidFill>
                <a:latin typeface="Fira Sans ExtraBold"/>
                <a:ea typeface="Fira Sans ExtraBold"/>
                <a:cs typeface="Calibri Light" panose="020F0302020204030204" pitchFamily="34" charset="0"/>
                <a:sym typeface="Fira Sans ExtraBold"/>
              </a:rPr>
              <a:t>świadome istnienia mikrobiomu pochwy.</a:t>
            </a:r>
          </a:p>
        </p:txBody>
      </p:sp>
      <p:sp>
        <p:nvSpPr>
          <p:cNvPr id="14" name="Google Shape;116;p17">
            <a:extLst>
              <a:ext uri="{FF2B5EF4-FFF2-40B4-BE49-F238E27FC236}">
                <a16:creationId xmlns:a16="http://schemas.microsoft.com/office/drawing/2014/main" id="{D34B4E12-88DA-066C-4662-E6DDB2FEB668}"/>
              </a:ext>
            </a:extLst>
          </p:cNvPr>
          <p:cNvSpPr txBox="1"/>
          <p:nvPr/>
        </p:nvSpPr>
        <p:spPr>
          <a:xfrm>
            <a:off x="720000" y="106747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Zdecyduj, czy poniższe stwierdzenia są PRAWDZIWE czy FAŁSZYWE. Jeśli nie masz pewności, odpowiedz „Nie wiem”.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  <p:pic>
        <p:nvPicPr>
          <p:cNvPr id="15" name="Graphique 14" descr="Faire un zoom avant contour">
            <a:extLst>
              <a:ext uri="{FF2B5EF4-FFF2-40B4-BE49-F238E27FC236}">
                <a16:creationId xmlns:a16="http://schemas.microsoft.com/office/drawing/2014/main" id="{59045663-8FD6-1B6A-3EB1-92DEA1D88F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96422">
            <a:off x="92625" y="981443"/>
            <a:ext cx="483260" cy="48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299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897D1B5B-135B-9697-BE1C-6B82E04ED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D6B7C001-7958-903E-5D5F-D10B2FC613DB}"/>
              </a:ext>
            </a:extLst>
          </p:cNvPr>
          <p:cNvGraphicFramePr/>
          <p:nvPr/>
        </p:nvGraphicFramePr>
        <p:xfrm>
          <a:off x="2183847" y="2250043"/>
          <a:ext cx="7426467" cy="3401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D21F4BD6-57CD-0694-B376-1D3D0AED17E3}"/>
              </a:ext>
            </a:extLst>
          </p:cNvPr>
          <p:cNvSpPr txBox="1"/>
          <p:nvPr/>
        </p:nvSpPr>
        <p:spPr>
          <a:xfrm>
            <a:off x="720000" y="22744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Wiedza kobiet na temat skutków zaburzeń równowagi mikrobiomu pochwy jest umiarkowana, a jedynym wyjątkiem są choroby przenoszone drogą płciową.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641C99D-CF52-385B-2ADA-DC6DC9DA6712}"/>
              </a:ext>
            </a:extLst>
          </p:cNvPr>
          <p:cNvGraphicFramePr>
            <a:graphicFrameLocks noGrp="1"/>
          </p:cNvGraphicFramePr>
          <p:nvPr/>
        </p:nvGraphicFramePr>
        <p:xfrm>
          <a:off x="0" y="2309951"/>
          <a:ext cx="4598784" cy="31689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98784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79224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Ryzyko zakażeń przenoszonych drogą płciową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79224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Płodność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015144"/>
                  </a:ext>
                </a:extLst>
              </a:tr>
              <a:tr h="79224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Ryzyko poronienia lub powikłań w trakcie ciąży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26847"/>
                  </a:ext>
                </a:extLst>
              </a:tr>
              <a:tr h="79224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Ryzyko porodu przedwczesnego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868548"/>
                  </a:ext>
                </a:extLst>
              </a:tr>
            </a:tbl>
          </a:graphicData>
        </a:graphic>
      </p:graphicFrame>
      <p:sp>
        <p:nvSpPr>
          <p:cNvPr id="7" name="Google Shape;116;p17">
            <a:extLst>
              <a:ext uri="{FF2B5EF4-FFF2-40B4-BE49-F238E27FC236}">
                <a16:creationId xmlns:a16="http://schemas.microsoft.com/office/drawing/2014/main" id="{AE767B57-9761-9F79-4379-A8DA4C5F4021}"/>
              </a:ext>
            </a:extLst>
          </p:cNvPr>
          <p:cNvSpPr txBox="1"/>
          <p:nvPr/>
        </p:nvSpPr>
        <p:spPr>
          <a:xfrm>
            <a:off x="720000" y="1073107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Czy uważasz, że zaburzenia równowagi mikrobiomu pochwy mogą mieć wpływ na: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085B516F-8581-95EE-A49B-B2020AABFC0B}"/>
              </a:ext>
            </a:extLst>
          </p:cNvPr>
          <p:cNvGraphicFramePr>
            <a:graphicFrameLocks noGrp="1"/>
          </p:cNvGraphicFramePr>
          <p:nvPr/>
        </p:nvGraphicFramePr>
        <p:xfrm>
          <a:off x="4216135" y="5660468"/>
          <a:ext cx="4886181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8727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628727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  <a:gridCol w="1628727">
                  <a:extLst>
                    <a:ext uri="{9D8B030D-6E8A-4147-A177-3AD203B41FA5}">
                      <a16:colId xmlns:a16="http://schemas.microsoft.com/office/drawing/2014/main" val="2108411334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pl-PL" sz="13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Nie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Nie wiem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F3650FFC-2C05-5D8F-AC45-42F8241BCC9D}"/>
              </a:ext>
            </a:extLst>
          </p:cNvPr>
          <p:cNvSpPr/>
          <p:nvPr/>
        </p:nvSpPr>
        <p:spPr>
          <a:xfrm>
            <a:off x="4652491" y="5784893"/>
            <a:ext cx="192000" cy="192000"/>
          </a:xfrm>
          <a:prstGeom prst="ellipse">
            <a:avLst/>
          </a:prstGeom>
          <a:solidFill>
            <a:srgbClr val="B81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5834E0E-0A27-6133-F29C-B49063AE4BA9}"/>
              </a:ext>
            </a:extLst>
          </p:cNvPr>
          <p:cNvSpPr/>
          <p:nvPr/>
        </p:nvSpPr>
        <p:spPr>
          <a:xfrm>
            <a:off x="6299295" y="5776185"/>
            <a:ext cx="192000" cy="192000"/>
          </a:xfrm>
          <a:prstGeom prst="ellipse">
            <a:avLst/>
          </a:prstGeom>
          <a:solidFill>
            <a:srgbClr val="3B2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8B7950F-E9B7-0103-D861-31C9C1D6BC74}"/>
              </a:ext>
            </a:extLst>
          </p:cNvPr>
          <p:cNvSpPr/>
          <p:nvPr/>
        </p:nvSpPr>
        <p:spPr>
          <a:xfrm>
            <a:off x="7700805" y="5776185"/>
            <a:ext cx="192000" cy="192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2" name="Graphique 1" descr="Globe terrestre : Europe et Afrique">
            <a:extLst>
              <a:ext uri="{FF2B5EF4-FFF2-40B4-BE49-F238E27FC236}">
                <a16:creationId xmlns:a16="http://schemas.microsoft.com/office/drawing/2014/main" id="{001664A9-FC5A-41DA-E201-5A2EF72D96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683" y="1021575"/>
            <a:ext cx="568443" cy="568443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DF5B2A9-E1A8-6AFC-C480-B5D5B1CC8B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122931"/>
              </p:ext>
            </p:extLst>
          </p:nvPr>
        </p:nvGraphicFramePr>
        <p:xfrm>
          <a:off x="10275437" y="2238599"/>
          <a:ext cx="617821" cy="32743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782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81857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600" b="0" i="0" u="none" strike="noStrike" cap="small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33</a:t>
                      </a:r>
                    </a:p>
                  </a:txBody>
                  <a:tcPr marL="12700" marR="12700" marT="127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81857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47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8689587"/>
                  </a:ext>
                </a:extLst>
              </a:tr>
              <a:tr h="81857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51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81857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600" b="0" i="0" u="none" strike="noStrike" cap="small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55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9CAC157F-544A-568F-E47D-851C540406CA}"/>
              </a:ext>
            </a:extLst>
          </p:cNvPr>
          <p:cNvSpPr/>
          <p:nvPr/>
        </p:nvSpPr>
        <p:spPr>
          <a:xfrm>
            <a:off x="9403241" y="1706081"/>
            <a:ext cx="2362215" cy="5325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lnSpc>
                <a:spcPct val="110000"/>
              </a:lnSpc>
              <a:defRPr/>
            </a:pPr>
            <a:r>
              <a:rPr lang="pl-PL" sz="1333" i="1" dirty="0">
                <a:solidFill>
                  <a:srgbClr val="3B2B4D"/>
                </a:solidFill>
                <a:latin typeface="Fira Sans ExtraBold" panose="020B0903050000020004" pitchFamily="34" charset="0"/>
              </a:rPr>
              <a:t>Niepoprawne odpowiedzi / </a:t>
            </a:r>
          </a:p>
          <a:p>
            <a:pPr algn="ctr" defTabSz="1219170">
              <a:lnSpc>
                <a:spcPct val="110000"/>
              </a:lnSpc>
              <a:defRPr/>
            </a:pPr>
            <a:r>
              <a:rPr lang="pl-PL" sz="1333" i="1" dirty="0">
                <a:solidFill>
                  <a:srgbClr val="3B2B4D"/>
                </a:solidFill>
                <a:latin typeface="Fira Sans ExtraBold" panose="020B0903050000020004" pitchFamily="34" charset="0"/>
              </a:rPr>
              <a:t>odpowiedzi „Nie wiem”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14E95A5-8FEE-7DBA-8473-694A5390A8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6303" y="2547731"/>
            <a:ext cx="265843" cy="247675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4D0E5A-7158-7111-6155-D335D9013D7A}"/>
              </a:ext>
            </a:extLst>
          </p:cNvPr>
          <p:cNvSpPr txBox="1"/>
          <p:nvPr/>
        </p:nvSpPr>
        <p:spPr>
          <a:xfrm>
            <a:off x="4849995" y="6145815"/>
            <a:ext cx="1497779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pl-PL" sz="1067" i="1">
                <a:solidFill>
                  <a:srgbClr val="92D050"/>
                </a:solidFill>
                <a:latin typeface="Fira Sans" panose="020B0503050000020004" pitchFamily="34" charset="0"/>
              </a:rPr>
              <a:t>Poprawna odpowiedź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09FF586-E114-0663-1501-CA84D9A06BB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9093" y="6110653"/>
            <a:ext cx="360648" cy="336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9497AF-3076-49BB-8351-59C55E800E1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6373" y="3350320"/>
            <a:ext cx="265843" cy="24767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11C6728-12CB-3423-D561-BF5AEC822E6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4295" y="4158480"/>
            <a:ext cx="265843" cy="24767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639C46-C857-58E6-16D3-4220AEB967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3079" y="4952189"/>
            <a:ext cx="265843" cy="2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30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F7EBF602-6EBD-BB74-1F9C-86DB0BA08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98447E1-704C-B605-0759-167A1ADCEC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589583"/>
              </p:ext>
            </p:extLst>
          </p:nvPr>
        </p:nvGraphicFramePr>
        <p:xfrm>
          <a:off x="178973" y="1898895"/>
          <a:ext cx="11834057" cy="35908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89135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622995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509372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775947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43278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19125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131883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529451">
                  <a:extLst>
                    <a:ext uri="{9D8B030D-6E8A-4147-A177-3AD203B41FA5}">
                      <a16:colId xmlns:a16="http://schemas.microsoft.com/office/drawing/2014/main" val="2313834577"/>
                    </a:ext>
                  </a:extLst>
                </a:gridCol>
                <a:gridCol w="718324">
                  <a:extLst>
                    <a:ext uri="{9D8B030D-6E8A-4147-A177-3AD203B41FA5}">
                      <a16:colId xmlns:a16="http://schemas.microsoft.com/office/drawing/2014/main" val="1330327679"/>
                    </a:ext>
                  </a:extLst>
                </a:gridCol>
                <a:gridCol w="527666">
                  <a:extLst>
                    <a:ext uri="{9D8B030D-6E8A-4147-A177-3AD203B41FA5}">
                      <a16:colId xmlns:a16="http://schemas.microsoft.com/office/drawing/2014/main" val="988016917"/>
                    </a:ext>
                  </a:extLst>
                </a:gridCol>
                <a:gridCol w="529708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716281">
                  <a:extLst>
                    <a:ext uri="{9D8B030D-6E8A-4147-A177-3AD203B41FA5}">
                      <a16:colId xmlns:a16="http://schemas.microsoft.com/office/drawing/2014/main" val="1999469526"/>
                    </a:ext>
                  </a:extLst>
                </a:gridCol>
              </a:tblGrid>
              <a:tr h="414235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USA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AMERYKA ŁACIŃSKA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Brazylia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Meksyk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Francja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Niemcy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Włochy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Polska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Finlandia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0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AZJA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Wietnam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 rtl="0" fontAlgn="ctr"/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Baza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345735"/>
                  </a:ext>
                </a:extLst>
              </a:tr>
              <a:tr h="65096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Ryzyko zakażeń przenoszonych drogą płciową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415858"/>
                  </a:ext>
                </a:extLst>
              </a:tr>
              <a:tr h="65096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Płodność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88865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Ryzyko poronienia lub powikłań w trakcie ciąży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3361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Ryzyko porodu przedwczesnego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320094A-E1CE-D03B-3F0A-E4A56DEBDF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419077"/>
              </p:ext>
            </p:extLst>
          </p:nvPr>
        </p:nvGraphicFramePr>
        <p:xfrm>
          <a:off x="3052687" y="6258993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0" name="Ellipse 9">
            <a:extLst>
              <a:ext uri="{FF2B5EF4-FFF2-40B4-BE49-F238E27FC236}">
                <a16:creationId xmlns:a16="http://schemas.microsoft.com/office/drawing/2014/main" id="{368756E5-2636-74FB-10F6-BF905B5029A4}"/>
              </a:ext>
            </a:extLst>
          </p:cNvPr>
          <p:cNvSpPr/>
          <p:nvPr/>
        </p:nvSpPr>
        <p:spPr>
          <a:xfrm>
            <a:off x="3125235" y="640422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6F09BAB-29B0-FCED-782A-030B5E57BE00}"/>
              </a:ext>
            </a:extLst>
          </p:cNvPr>
          <p:cNvSpPr/>
          <p:nvPr/>
        </p:nvSpPr>
        <p:spPr>
          <a:xfrm>
            <a:off x="5478589" y="640422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EA2FBE5-755D-0FA8-5F1E-59DCEA3F4D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846318"/>
              </p:ext>
            </p:extLst>
          </p:nvPr>
        </p:nvGraphicFramePr>
        <p:xfrm>
          <a:off x="1" y="1898895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 –</a:t>
                      </a:r>
                      <a:r>
                        <a:rPr lang="fr-FR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 </a:t>
                      </a:r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7" name="Graphique 6" descr="Faire un zoom avant contour">
            <a:extLst>
              <a:ext uri="{FF2B5EF4-FFF2-40B4-BE49-F238E27FC236}">
                <a16:creationId xmlns:a16="http://schemas.microsoft.com/office/drawing/2014/main" id="{3AAA681D-B71D-71A9-332A-29C76B3720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63943"/>
            <a:ext cx="483260" cy="483260"/>
          </a:xfrm>
          <a:prstGeom prst="rect">
            <a:avLst/>
          </a:prstGeom>
        </p:spPr>
      </p:pic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7922D293-48D8-50A3-DE33-6495DE3267EB}"/>
              </a:ext>
            </a:extLst>
          </p:cNvPr>
          <p:cNvSpPr txBox="1"/>
          <p:nvPr/>
        </p:nvSpPr>
        <p:spPr>
          <a:xfrm>
            <a:off x="759348" y="22744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W Europie świadomość wpływu zaburzeń równowagi mikrobiomu pochwy na zdrowie jest mniejsza.</a:t>
            </a: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F3C2C4BD-38AF-AD64-2C09-E7AAD49ACA51}"/>
              </a:ext>
            </a:extLst>
          </p:cNvPr>
          <p:cNvSpPr txBox="1"/>
          <p:nvPr/>
        </p:nvSpPr>
        <p:spPr>
          <a:xfrm>
            <a:off x="750181" y="1122853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Czy uważasz, że zaburzenia równowagi mikrobiomu pochwy mogą mieć wpływ na: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</p:spTree>
    <p:extLst>
      <p:ext uri="{BB962C8B-B14F-4D97-AF65-F5344CB8AC3E}">
        <p14:creationId xmlns:p14="http://schemas.microsoft.com/office/powerpoint/2010/main" val="2132565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CC0EFBF9-F14F-F99D-8692-6C3A18A96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378F931-490D-B3BA-049E-E7AE0EF135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447741"/>
              </p:ext>
            </p:extLst>
          </p:nvPr>
        </p:nvGraphicFramePr>
        <p:xfrm>
          <a:off x="258870" y="1898895"/>
          <a:ext cx="11704530" cy="34128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58397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668836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1099867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728288">
                  <a:extLst>
                    <a:ext uri="{9D8B030D-6E8A-4147-A177-3AD203B41FA5}">
                      <a16:colId xmlns:a16="http://schemas.microsoft.com/office/drawing/2014/main" val="1599200613"/>
                    </a:ext>
                  </a:extLst>
                </a:gridCol>
                <a:gridCol w="639111">
                  <a:extLst>
                    <a:ext uri="{9D8B030D-6E8A-4147-A177-3AD203B41FA5}">
                      <a16:colId xmlns:a16="http://schemas.microsoft.com/office/drawing/2014/main" val="2301657323"/>
                    </a:ext>
                  </a:extLst>
                </a:gridCol>
                <a:gridCol w="668837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940719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850155582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562327925"/>
                    </a:ext>
                  </a:extLst>
                </a:gridCol>
              </a:tblGrid>
              <a:tr h="682177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Mniej niż </a:t>
                      </a:r>
                    </a:p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 lat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25 do 34 lat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35 do 44 lat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45 do 59 lat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lat </a:t>
                      </a:r>
                    </a:p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 więcej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Matki dzieci w wieku poniżej 3 lat</a:t>
                      </a:r>
                    </a:p>
                  </a:txBody>
                  <a:tcPr marL="59267" marR="59267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Matki w wieku od 25 do 44 lat </a:t>
                      </a:r>
                    </a:p>
                  </a:txBody>
                  <a:tcPr marL="59267" marR="59267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Bezdzietne osoby w wieku od 25 do 44 lat</a:t>
                      </a:r>
                    </a:p>
                  </a:txBody>
                  <a:tcPr marL="59267" marR="59267" marT="0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Baza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1011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64457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Ryzyko zakażeń </a:t>
                      </a:r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przenoszonych</a:t>
                      </a: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 drogą płciową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73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62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933548"/>
                  </a:ext>
                </a:extLst>
              </a:tr>
              <a:tr h="64457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Płodność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4457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Ryzyko poronienia lub powikłań w trakcie ciąży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62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59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42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64457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Ryzyko porodu przedwczesnego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60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 dirty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38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5273875-F600-A65E-B12A-05F30F6AAEF5}"/>
              </a:ext>
            </a:extLst>
          </p:cNvPr>
          <p:cNvGraphicFramePr>
            <a:graphicFrameLocks noGrp="1"/>
          </p:cNvGraphicFramePr>
          <p:nvPr/>
        </p:nvGraphicFramePr>
        <p:xfrm>
          <a:off x="3090787" y="6251733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1195875-8636-CA15-0A7D-2BAEA7950A49}"/>
              </a:ext>
            </a:extLst>
          </p:cNvPr>
          <p:cNvSpPr/>
          <p:nvPr/>
        </p:nvSpPr>
        <p:spPr>
          <a:xfrm>
            <a:off x="3125235" y="640422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EAB3BEB3-8300-B2D0-1F75-76ADD22D4B3B}"/>
              </a:ext>
            </a:extLst>
          </p:cNvPr>
          <p:cNvSpPr/>
          <p:nvPr/>
        </p:nvSpPr>
        <p:spPr>
          <a:xfrm>
            <a:off x="5478589" y="640422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703A524-C1B3-2621-31EB-8D0518B441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168458"/>
              </p:ext>
            </p:extLst>
          </p:nvPr>
        </p:nvGraphicFramePr>
        <p:xfrm>
          <a:off x="1" y="1898895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 –</a:t>
                      </a:r>
                      <a:r>
                        <a:rPr lang="fr-FR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 </a:t>
                      </a:r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7" name="Graphique 6" descr="Faire un zoom avant contour">
            <a:extLst>
              <a:ext uri="{FF2B5EF4-FFF2-40B4-BE49-F238E27FC236}">
                <a16:creationId xmlns:a16="http://schemas.microsoft.com/office/drawing/2014/main" id="{7F85A09E-BEE5-F156-9A54-ED8478DB3E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63943"/>
            <a:ext cx="483260" cy="483260"/>
          </a:xfrm>
          <a:prstGeom prst="rect">
            <a:avLst/>
          </a:prstGeom>
        </p:spPr>
      </p:pic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0569B79F-671E-60F5-2C9A-080A0513C996}"/>
              </a:ext>
            </a:extLst>
          </p:cNvPr>
          <p:cNvSpPr txBox="1"/>
          <p:nvPr/>
        </p:nvSpPr>
        <p:spPr>
          <a:xfrm>
            <a:off x="741015" y="26802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Matki i młode kobiety mają większą wiedzę na temat konsekwencji zaburzeń równowagi mikrobiomu pochwy.</a:t>
            </a: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81F0990A-B37D-D711-25FA-D051652F75A9}"/>
              </a:ext>
            </a:extLst>
          </p:cNvPr>
          <p:cNvSpPr txBox="1"/>
          <p:nvPr/>
        </p:nvSpPr>
        <p:spPr>
          <a:xfrm>
            <a:off x="731849" y="1122853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Czy uważasz, że zaburzenia równowagi mikrobiomu pochwy mogą mieć wpływ na: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</p:spTree>
    <p:extLst>
      <p:ext uri="{BB962C8B-B14F-4D97-AF65-F5344CB8AC3E}">
        <p14:creationId xmlns:p14="http://schemas.microsoft.com/office/powerpoint/2010/main" val="1578942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ABBB53B2-A6E4-E372-64B8-49363787D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C9BA300-6081-8B6A-A799-774A7C1929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056898"/>
              </p:ext>
            </p:extLst>
          </p:nvPr>
        </p:nvGraphicFramePr>
        <p:xfrm>
          <a:off x="26506" y="1898895"/>
          <a:ext cx="12138991" cy="42221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0253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537699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94007">
                  <a:extLst>
                    <a:ext uri="{9D8B030D-6E8A-4147-A177-3AD203B41FA5}">
                      <a16:colId xmlns:a16="http://schemas.microsoft.com/office/drawing/2014/main" val="352235949"/>
                    </a:ext>
                  </a:extLst>
                </a:gridCol>
                <a:gridCol w="769033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950351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479501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764708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1050388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50313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75323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964593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892343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706511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593968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</a:tblGrid>
              <a:tr h="582691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spc="-30" baseline="0" noProof="0" dirty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cap="small" spc="-30" baseline="0" noProof="0" dirty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Co najmniej jeden problem zdrowotny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układu oddechowego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układu krążenia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Cukrzyca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5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układu pokarmowego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5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</a:t>
                      </a:r>
                      <a:endParaRPr lang="fr-FR" sz="1000" b="0" u="none" strike="noStrike" spc="-50" baseline="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ctr"/>
                      <a:r>
                        <a:rPr lang="pl-PL" sz="1000" b="0" u="none" strike="noStrike" spc="-5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układu moczowo-płciowego i nerek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5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neurologiczne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5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Choroba autoimmuno</a:t>
                      </a:r>
                      <a:r>
                        <a:rPr lang="fr-FR" sz="1000" b="0" u="none" strike="noStrike" spc="-5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-</a:t>
                      </a:r>
                      <a:r>
                        <a:rPr lang="pl-PL" sz="1000" b="0" u="none" strike="noStrike" spc="-5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logiczna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kości i stawów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zdrowia psychicznego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Nowotwór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03264">
                <a:tc>
                  <a:txBody>
                    <a:bodyPr/>
                    <a:lstStyle/>
                    <a:p>
                      <a:pPr algn="l" rtl="0" fontAlgn="ctr"/>
                      <a:endParaRPr lang="en-GB" sz="800" b="0" i="1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Baza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57209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Ryzyko zakażeń przenoszonych drogą płciową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l-PL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75890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Płodność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l-PL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1132523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Ryzyko poronienia lub powikłań w trakcie ciąży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l-PL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  <a:tr h="94571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Ryzyko porodu przedwczesnego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l-PL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262976"/>
                  </a:ext>
                </a:extLst>
              </a:tr>
            </a:tbl>
          </a:graphicData>
        </a:graphic>
      </p:graphicFrame>
      <p:grpSp>
        <p:nvGrpSpPr>
          <p:cNvPr id="2" name="Group 616">
            <a:extLst>
              <a:ext uri="{FF2B5EF4-FFF2-40B4-BE49-F238E27FC236}">
                <a16:creationId xmlns:a16="http://schemas.microsoft.com/office/drawing/2014/main" id="{EB15FD62-F75E-28CA-5991-FD437DEC6383}"/>
              </a:ext>
            </a:extLst>
          </p:cNvPr>
          <p:cNvGrpSpPr>
            <a:grpSpLocks noChangeAspect="1"/>
          </p:cNvGrpSpPr>
          <p:nvPr/>
        </p:nvGrpSpPr>
        <p:grpSpPr>
          <a:xfrm>
            <a:off x="11464040" y="173715"/>
            <a:ext cx="588597" cy="418324"/>
            <a:chOff x="2042518" y="1008064"/>
            <a:chExt cx="444500" cy="315913"/>
          </a:xfrm>
          <a:noFill/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0267F69A-708A-1924-8B42-27CB3383B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31064157-953B-427B-0F5C-EF25FD3ED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A2D27C30-C131-15A8-4A68-3FACD487A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2832E647-A1C4-B2D0-F92E-0EE60B3846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1D53D8DB-DC86-D4D2-82FB-3A2BAC5B5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C6F77E9C-92EE-4715-3A2F-5350E89B3D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398641"/>
              </p:ext>
            </p:extLst>
          </p:nvPr>
        </p:nvGraphicFramePr>
        <p:xfrm>
          <a:off x="1" y="1898895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 –</a:t>
                      </a:r>
                      <a:r>
                        <a:rPr lang="fr-FR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 </a:t>
                      </a:r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18" name="Graphique 17" descr="Faire un zoom avant contour">
            <a:extLst>
              <a:ext uri="{FF2B5EF4-FFF2-40B4-BE49-F238E27FC236}">
                <a16:creationId xmlns:a16="http://schemas.microsoft.com/office/drawing/2014/main" id="{EA6A7963-BE18-7F42-D656-3DB2E02C33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63943"/>
            <a:ext cx="483260" cy="48326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78A42E1-30D4-1A49-E17D-436A601B8B6E}"/>
              </a:ext>
            </a:extLst>
          </p:cNvPr>
          <p:cNvGraphicFramePr>
            <a:graphicFrameLocks noGrp="1"/>
          </p:cNvGraphicFramePr>
          <p:nvPr/>
        </p:nvGraphicFramePr>
        <p:xfrm>
          <a:off x="4122189" y="6251272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 porównaniu z osobami z co najmniej jednym problemem zdrowotnym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niżej w porównaniu z osobami z co najmniej jednym problemem zdrowotnym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9" name="Ellipse 18">
            <a:extLst>
              <a:ext uri="{FF2B5EF4-FFF2-40B4-BE49-F238E27FC236}">
                <a16:creationId xmlns:a16="http://schemas.microsoft.com/office/drawing/2014/main" id="{EE77A05A-1AF4-74BB-3DE3-9938A1CE2758}"/>
              </a:ext>
            </a:extLst>
          </p:cNvPr>
          <p:cNvSpPr/>
          <p:nvPr/>
        </p:nvSpPr>
        <p:spPr>
          <a:xfrm>
            <a:off x="4127113" y="6403766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9CC127D7-E116-C870-F1E3-7714BEE705F9}"/>
              </a:ext>
            </a:extLst>
          </p:cNvPr>
          <p:cNvSpPr/>
          <p:nvPr/>
        </p:nvSpPr>
        <p:spPr>
          <a:xfrm>
            <a:off x="6123035" y="6403766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52C39B57-08AD-160E-B655-91CE10E08424}"/>
              </a:ext>
            </a:extLst>
          </p:cNvPr>
          <p:cNvGraphicFramePr>
            <a:graphicFrameLocks noGrp="1"/>
          </p:cNvGraphicFramePr>
          <p:nvPr/>
        </p:nvGraphicFramePr>
        <p:xfrm>
          <a:off x="766288" y="6251272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22" name="Ellipse 21">
            <a:extLst>
              <a:ext uri="{FF2B5EF4-FFF2-40B4-BE49-F238E27FC236}">
                <a16:creationId xmlns:a16="http://schemas.microsoft.com/office/drawing/2014/main" id="{900A7941-B272-7B11-DAE3-AF8D5BF288A6}"/>
              </a:ext>
            </a:extLst>
          </p:cNvPr>
          <p:cNvSpPr/>
          <p:nvPr/>
        </p:nvSpPr>
        <p:spPr>
          <a:xfrm>
            <a:off x="731399" y="6403766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D51B7E2-4437-28E0-1040-76A45F297249}"/>
              </a:ext>
            </a:extLst>
          </p:cNvPr>
          <p:cNvSpPr/>
          <p:nvPr/>
        </p:nvSpPr>
        <p:spPr>
          <a:xfrm>
            <a:off x="2097639" y="6403766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" name="Google Shape;115;p17">
            <a:extLst>
              <a:ext uri="{FF2B5EF4-FFF2-40B4-BE49-F238E27FC236}">
                <a16:creationId xmlns:a16="http://schemas.microsoft.com/office/drawing/2014/main" id="{516A7844-934D-0F77-EC39-B4E71459343D}"/>
              </a:ext>
            </a:extLst>
          </p:cNvPr>
          <p:cNvSpPr txBox="1"/>
          <p:nvPr/>
        </p:nvSpPr>
        <p:spPr>
          <a:xfrm>
            <a:off x="777681" y="26802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Problemy zdrowotne nie przyczyniają się do lepszego zrozumienia równowagi mikrobiomu pochwy. </a:t>
            </a:r>
          </a:p>
        </p:txBody>
      </p:sp>
      <p:sp>
        <p:nvSpPr>
          <p:cNvPr id="8" name="Google Shape;116;p17">
            <a:extLst>
              <a:ext uri="{FF2B5EF4-FFF2-40B4-BE49-F238E27FC236}">
                <a16:creationId xmlns:a16="http://schemas.microsoft.com/office/drawing/2014/main" id="{1E1E93FE-28B3-B233-B4B7-64C3881403B0}"/>
              </a:ext>
            </a:extLst>
          </p:cNvPr>
          <p:cNvSpPr txBox="1"/>
          <p:nvPr/>
        </p:nvSpPr>
        <p:spPr>
          <a:xfrm>
            <a:off x="777681" y="1122853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Czy uważasz, że zaburzenia równowagi mikrobiomu pochwy mogą mieć wpływ na: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</p:spTree>
    <p:extLst>
      <p:ext uri="{BB962C8B-B14F-4D97-AF65-F5344CB8AC3E}">
        <p14:creationId xmlns:p14="http://schemas.microsoft.com/office/powerpoint/2010/main" val="31785495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/>
          <p:nvPr/>
        </p:nvSpPr>
        <p:spPr>
          <a:xfrm>
            <a:off x="720000" y="223101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Z danych przekazanych przez ginekologów na temat mikrobiomu pochwy wynika, że w tym roku nie odnotowano żadnej poprawy.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BC48CF-B634-FD25-99FD-A380F1C08F02}"/>
              </a:ext>
            </a:extLst>
          </p:cNvPr>
          <p:cNvSpPr/>
          <p:nvPr/>
        </p:nvSpPr>
        <p:spPr>
          <a:xfrm>
            <a:off x="1420731" y="1724150"/>
            <a:ext cx="8762830" cy="728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pl-PL" sz="2667" dirty="0">
                <a:solidFill>
                  <a:srgbClr val="29193E"/>
                </a:solidFill>
                <a:latin typeface="Fira Sans ExtraBold"/>
                <a:cs typeface="Arial"/>
                <a:sym typeface="Arial"/>
              </a:rPr>
              <a:t>30% </a:t>
            </a:r>
            <a:r>
              <a:rPr lang="pl-PL" sz="1467" dirty="0">
                <a:solidFill>
                  <a:srgbClr val="29193E"/>
                </a:solidFill>
                <a:latin typeface="Fira Sans ExtraBold"/>
                <a:cs typeface="Arial"/>
                <a:sym typeface="Arial"/>
              </a:rPr>
              <a:t>otrzymało WSZYSTKIE TE INFORMACJE co najmniej raz </a:t>
            </a:r>
            <a:r>
              <a:rPr lang="pl-PL" sz="1333" i="1" dirty="0">
                <a:solidFill>
                  <a:prstClr val="white">
                    <a:lumMod val="65000"/>
                  </a:prstClr>
                </a:solidFill>
                <a:latin typeface="Fira Sans ExtraBold"/>
                <a:cs typeface="Arial"/>
                <a:sym typeface="Arial"/>
              </a:rPr>
              <a:t>(–2 punkty w porównaniu z rokiem 2025)</a:t>
            </a:r>
          </a:p>
          <a:p>
            <a:pPr algn="ctr" defTabSz="1219170">
              <a:defRPr/>
            </a:pPr>
            <a:r>
              <a:rPr lang="pl-PL" sz="1467" dirty="0">
                <a:solidFill>
                  <a:srgbClr val="36274A"/>
                </a:solidFill>
                <a:latin typeface="Fira Sans ExtraBold"/>
                <a:cs typeface="Arial"/>
                <a:sym typeface="Arial"/>
              </a:rPr>
              <a:t>10% otrzymało </a:t>
            </a:r>
            <a:r>
              <a:rPr lang="pl-PL" sz="1467" u="sng" dirty="0">
                <a:solidFill>
                  <a:srgbClr val="36274A"/>
                </a:solidFill>
                <a:latin typeface="Fira Sans ExtraBold"/>
                <a:cs typeface="Arial"/>
                <a:sym typeface="Arial"/>
              </a:rPr>
              <a:t>wszystkie te informacje kilka razy</a:t>
            </a:r>
            <a:r>
              <a:rPr lang="pl-PL" sz="1467" dirty="0">
                <a:solidFill>
                  <a:srgbClr val="36274A"/>
                </a:solidFill>
                <a:latin typeface="Fira Sans ExtraBold"/>
                <a:cs typeface="Arial"/>
                <a:sym typeface="Arial"/>
              </a:rPr>
              <a:t> </a:t>
            </a:r>
            <a:r>
              <a:rPr lang="pl-PL" sz="1333" i="1" dirty="0">
                <a:solidFill>
                  <a:prstClr val="white">
                    <a:lumMod val="65000"/>
                  </a:prstClr>
                </a:solidFill>
                <a:latin typeface="Fira Sans ExtraBold"/>
                <a:cs typeface="Arial"/>
                <a:sym typeface="Arial"/>
              </a:rPr>
              <a:t>(–1 punkt w porównaniu z rokiem 2025)</a:t>
            </a:r>
            <a:endParaRPr lang="en-GB" sz="1467" u="sng" dirty="0">
              <a:solidFill>
                <a:srgbClr val="36274A"/>
              </a:solidFill>
              <a:latin typeface="Fira Sans ExtraBold"/>
            </a:endParaRPr>
          </a:p>
        </p:txBody>
      </p:sp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E8419E69-77CA-7358-8C34-12544BE1E8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2614358"/>
              </p:ext>
            </p:extLst>
          </p:nvPr>
        </p:nvGraphicFramePr>
        <p:xfrm>
          <a:off x="2239268" y="2756651"/>
          <a:ext cx="6825293" cy="3360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0D28A275-9BE9-3FB0-5B82-F5B65575DC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02341"/>
              </p:ext>
            </p:extLst>
          </p:nvPr>
        </p:nvGraphicFramePr>
        <p:xfrm>
          <a:off x="0" y="2905119"/>
          <a:ext cx="4573743" cy="30840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73743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889281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Przekazał Ci informacje na temat tego, jak ważne jest zachowanie </a:t>
                      </a:r>
                    </a:p>
                    <a:p>
                      <a:pPr algn="r" rtl="0" fontAlgn="ctr"/>
                      <a:r>
                        <a:rPr lang="pl-PL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równowagi mikrobiomu pochwy w jak największym stopniu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1097395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Wyjaśnił, jakie działania należy podjąć, aby </a:t>
                      </a:r>
                    </a:p>
                    <a:p>
                      <a:pPr algn="r" rtl="0" fontAlgn="ctr"/>
                      <a:r>
                        <a:rPr lang="pl-PL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utrzymać odpowiednią równowagę </a:t>
                      </a:r>
                    </a:p>
                    <a:p>
                      <a:pPr algn="r" rtl="0" fontAlgn="ctr"/>
                      <a:r>
                        <a:rPr lang="pl-PL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mikrobiomu pochwy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219406"/>
                  </a:ext>
                </a:extLst>
              </a:tr>
              <a:tr h="1097395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Wyjaśnił, czym jest mikrobiom pochwy oraz jakie są jego </a:t>
                      </a:r>
                    </a:p>
                    <a:p>
                      <a:pPr algn="r" rtl="0" fontAlgn="ctr"/>
                      <a:r>
                        <a:rPr lang="pl-PL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role i funkcje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030941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C7466897-3FB0-3AFE-CEF9-D8A962B10A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337924"/>
              </p:ext>
            </p:extLst>
          </p:nvPr>
        </p:nvGraphicFramePr>
        <p:xfrm>
          <a:off x="4628547" y="5876111"/>
          <a:ext cx="4436015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5280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51867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  <a:gridCol w="1478868">
                  <a:extLst>
                    <a:ext uri="{9D8B030D-6E8A-4147-A177-3AD203B41FA5}">
                      <a16:colId xmlns:a16="http://schemas.microsoft.com/office/drawing/2014/main" val="2108411334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Tak, kilka razy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Tak, raz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Nie, nigdy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7" name="Ellipse 16">
            <a:extLst>
              <a:ext uri="{FF2B5EF4-FFF2-40B4-BE49-F238E27FC236}">
                <a16:creationId xmlns:a16="http://schemas.microsoft.com/office/drawing/2014/main" id="{A9D358DB-A33C-6B9B-7644-4CD44A8474B7}"/>
              </a:ext>
            </a:extLst>
          </p:cNvPr>
          <p:cNvSpPr/>
          <p:nvPr/>
        </p:nvSpPr>
        <p:spPr>
          <a:xfrm>
            <a:off x="4664978" y="5996111"/>
            <a:ext cx="192000" cy="192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1EC5B74C-5FC1-94DA-37C4-CA6884D5AAD2}"/>
              </a:ext>
            </a:extLst>
          </p:cNvPr>
          <p:cNvSpPr/>
          <p:nvPr/>
        </p:nvSpPr>
        <p:spPr>
          <a:xfrm>
            <a:off x="6325420" y="5996111"/>
            <a:ext cx="192000" cy="192000"/>
          </a:xfrm>
          <a:prstGeom prst="ellipse">
            <a:avLst/>
          </a:prstGeom>
          <a:solidFill>
            <a:srgbClr val="D6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6458C20-1D07-917A-2CD0-E7CD8D49280D}"/>
              </a:ext>
            </a:extLst>
          </p:cNvPr>
          <p:cNvSpPr/>
          <p:nvPr/>
        </p:nvSpPr>
        <p:spPr>
          <a:xfrm>
            <a:off x="7694990" y="5996111"/>
            <a:ext cx="192000" cy="192000"/>
          </a:xfrm>
          <a:prstGeom prst="ellipse">
            <a:avLst/>
          </a:prstGeom>
          <a:solidFill>
            <a:srgbClr val="3B2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156BFE9E-0315-687A-D8C3-6B82870A6B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188009"/>
              </p:ext>
            </p:extLst>
          </p:nvPr>
        </p:nvGraphicFramePr>
        <p:xfrm>
          <a:off x="9064561" y="2451851"/>
          <a:ext cx="1568147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8147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i="0" u="none" strike="noStrike" cap="none" noProof="0" dirty="0">
                          <a:solidFill>
                            <a:srgbClr val="B81179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 – %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graphicFrame>
        <p:nvGraphicFramePr>
          <p:cNvPr id="21" name="Tableau 16">
            <a:extLst>
              <a:ext uri="{FF2B5EF4-FFF2-40B4-BE49-F238E27FC236}">
                <a16:creationId xmlns:a16="http://schemas.microsoft.com/office/drawing/2014/main" id="{3B433C94-171B-BC3B-C244-3C9C8D0375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310231"/>
              </p:ext>
            </p:extLst>
          </p:nvPr>
        </p:nvGraphicFramePr>
        <p:xfrm>
          <a:off x="9470394" y="2756651"/>
          <a:ext cx="756481" cy="31826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481">
                  <a:extLst>
                    <a:ext uri="{9D8B030D-6E8A-4147-A177-3AD203B41FA5}">
                      <a16:colId xmlns:a16="http://schemas.microsoft.com/office/drawing/2014/main" val="2695830627"/>
                    </a:ext>
                  </a:extLst>
                </a:gridCol>
              </a:tblGrid>
              <a:tr h="10608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600" b="1" i="0" u="none" strike="noStrike" cap="none" noProof="0" dirty="0">
                          <a:solidFill>
                            <a:srgbClr val="B81179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40</a:t>
                      </a: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val="2755049241"/>
                  </a:ext>
                </a:extLst>
              </a:tr>
              <a:tr h="106087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i="0" u="none" strike="noStrike" cap="none" noProof="0">
                          <a:solidFill>
                            <a:srgbClr val="B81179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40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3012727223"/>
                  </a:ext>
                </a:extLst>
              </a:tr>
              <a:tr h="106087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i="0" u="none" strike="noStrike" cap="none" noProof="0" dirty="0">
                          <a:solidFill>
                            <a:srgbClr val="B81179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36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430340148"/>
                  </a:ext>
                </a:extLst>
              </a:tr>
            </a:tbl>
          </a:graphicData>
        </a:graphic>
      </p:graphicFrame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49ED287B-9EF9-9F25-FB24-FAB09FFABD43}"/>
              </a:ext>
            </a:extLst>
          </p:cNvPr>
          <p:cNvSpPr txBox="1"/>
          <p:nvPr/>
        </p:nvSpPr>
        <p:spPr>
          <a:xfrm>
            <a:off x="720000" y="1082272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Czy ginekolog rozmawiał z Tobą na temat poniższych kwestii? *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  <p:pic>
        <p:nvPicPr>
          <p:cNvPr id="3" name="Graphique 2" descr="Globe terrestre : Europe et Afrique">
            <a:extLst>
              <a:ext uri="{FF2B5EF4-FFF2-40B4-BE49-F238E27FC236}">
                <a16:creationId xmlns:a16="http://schemas.microsoft.com/office/drawing/2014/main" id="{AE1F289A-FD17-9D7A-7477-71A37B3A37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683" y="1030740"/>
            <a:ext cx="568443" cy="56844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823C8F5-3A9F-1585-0847-347308E1D08A}"/>
              </a:ext>
            </a:extLst>
          </p:cNvPr>
          <p:cNvSpPr txBox="1"/>
          <p:nvPr/>
        </p:nvSpPr>
        <p:spPr>
          <a:xfrm>
            <a:off x="634353" y="6160995"/>
            <a:ext cx="4069329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pl-PL" sz="1067" b="1" dirty="0">
                <a:solidFill>
                  <a:srgbClr val="29193E"/>
                </a:solidFill>
                <a:latin typeface="Fira Sans Condensed Thin" panose="020B0303050000020004" pitchFamily="34" charset="0"/>
                <a:ea typeface="Fira Sans ExtraBold"/>
                <a:cs typeface="Fira Sans ExtraBold"/>
                <a:sym typeface="Fira Sans ExtraBold"/>
              </a:rPr>
              <a:t>* Sformułowanie pytania zostało w tym roku nieco zmienione</a:t>
            </a:r>
          </a:p>
        </p:txBody>
      </p:sp>
      <p:pic>
        <p:nvPicPr>
          <p:cNvPr id="5" name="Graphique 4" descr="Profil femelle contour">
            <a:extLst>
              <a:ext uri="{FF2B5EF4-FFF2-40B4-BE49-F238E27FC236}">
                <a16:creationId xmlns:a16="http://schemas.microsoft.com/office/drawing/2014/main" id="{EA79CE64-DEF9-9EB6-D798-3D171E9388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AE7139DF-CA4C-BC3F-BDD3-660153C1F3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716798"/>
              </p:ext>
            </p:extLst>
          </p:nvPr>
        </p:nvGraphicFramePr>
        <p:xfrm>
          <a:off x="10648950" y="2196917"/>
          <a:ext cx="1400175" cy="36517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00175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</a:tblGrid>
              <a:tr h="724452">
                <a:tc>
                  <a:txBody>
                    <a:bodyPr/>
                    <a:lstStyle/>
                    <a:p>
                      <a:pPr algn="ctr"/>
                      <a:r>
                        <a:rPr lang="pl-PL" sz="105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Przypomnienie</a:t>
                      </a:r>
                      <a:r>
                        <a:rPr lang="fr-FR" sz="105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pl-PL" sz="105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2025</a:t>
                      </a:r>
                    </a:p>
                    <a:p>
                      <a:pPr algn="ctr"/>
                      <a:r>
                        <a:rPr lang="pl-PL" sz="1050" b="1" i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% odpowiedzi pozytywnych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90703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118975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3047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3664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FB2E8CD7-F566-5584-AF81-364A88FD8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au 29">
            <a:extLst>
              <a:ext uri="{FF2B5EF4-FFF2-40B4-BE49-F238E27FC236}">
                <a16:creationId xmlns:a16="http://schemas.microsoft.com/office/drawing/2014/main" id="{6AAD6FDD-61F9-DFAE-4813-AF28E3D0D1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966800"/>
              </p:ext>
            </p:extLst>
          </p:nvPr>
        </p:nvGraphicFramePr>
        <p:xfrm>
          <a:off x="731402" y="3335967"/>
          <a:ext cx="7879197" cy="368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79197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</a:tblGrid>
              <a:tr h="3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noProof="0" dirty="0">
                          <a:solidFill>
                            <a:schemeClr val="bg1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Poziom wiedzy na temat mikrobiomu pochwy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2B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3D719765-A91F-4AC2-6DC8-8E857F58B1B9}"/>
              </a:ext>
            </a:extLst>
          </p:cNvPr>
          <p:cNvSpPr txBox="1"/>
          <p:nvPr/>
        </p:nvSpPr>
        <p:spPr>
          <a:xfrm>
            <a:off x="731399" y="227729"/>
            <a:ext cx="11110743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l-PL" sz="2133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Gdy kobiety otrzymują rzetelne informacje medyczne na temat mikrobiomu pochwy, wykazują wyższy poziom wiedzy na jego temat.</a:t>
            </a:r>
          </a:p>
        </p:txBody>
      </p:sp>
      <p:sp>
        <p:nvSpPr>
          <p:cNvPr id="116" name="Google Shape;116;p17">
            <a:extLst>
              <a:ext uri="{FF2B5EF4-FFF2-40B4-BE49-F238E27FC236}">
                <a16:creationId xmlns:a16="http://schemas.microsoft.com/office/drawing/2014/main" id="{D4C90241-DDE2-74C6-05DE-0BBF953F86BB}"/>
              </a:ext>
            </a:extLst>
          </p:cNvPr>
          <p:cNvSpPr txBox="1"/>
          <p:nvPr/>
        </p:nvSpPr>
        <p:spPr>
          <a:xfrm>
            <a:off x="731399" y="1784455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Czy ginekolog rozmawiał z Tobą na temat poniższych kwestii?</a:t>
            </a:r>
          </a:p>
        </p:txBody>
      </p:sp>
      <p:sp>
        <p:nvSpPr>
          <p:cNvPr id="7" name="Google Shape;115;p17">
            <a:extLst>
              <a:ext uri="{FF2B5EF4-FFF2-40B4-BE49-F238E27FC236}">
                <a16:creationId xmlns:a16="http://schemas.microsoft.com/office/drawing/2014/main" id="{8EAB1760-2522-4784-3B2E-0EB815CD8297}"/>
              </a:ext>
            </a:extLst>
          </p:cNvPr>
          <p:cNvSpPr txBox="1"/>
          <p:nvPr/>
        </p:nvSpPr>
        <p:spPr>
          <a:xfrm>
            <a:off x="763972" y="946181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l-PL" sz="2133" dirty="0">
                <a:solidFill>
                  <a:srgbClr val="200F40"/>
                </a:solidFill>
                <a:latin typeface="Fira Sans Condensed" panose="020B0503050000020004" pitchFamily="34" charset="0"/>
                <a:ea typeface="Fira Sans ExtraBold"/>
                <a:cs typeface="Fira Sans ExtraBold"/>
                <a:sym typeface="Fira Sans ExtraBold"/>
              </a:rPr>
              <a:t>Kobiety, które wielokrotnie otrzymały od swojego lekarza wszystkie informacje dotyczące mikrobiomu pochwy </a:t>
            </a:r>
            <a:r>
              <a:rPr lang="pl-PL" sz="1333" dirty="0">
                <a:solidFill>
                  <a:srgbClr val="200F40"/>
                </a:solidFill>
                <a:latin typeface="Fira Sans Condensed" panose="020B0503050000020004" pitchFamily="34" charset="0"/>
                <a:ea typeface="Fira Sans ExtraBold"/>
                <a:cs typeface="Fira Sans ExtraBold"/>
                <a:sym typeface="Fira Sans ExtraBold"/>
              </a:rPr>
              <a:t>(n=421) </a:t>
            </a:r>
          </a:p>
        </p:txBody>
      </p:sp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E3592045-80EE-8D8A-77E4-E6B67ADBA2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939613"/>
              </p:ext>
            </p:extLst>
          </p:nvPr>
        </p:nvGraphicFramePr>
        <p:xfrm>
          <a:off x="731399" y="2740124"/>
          <a:ext cx="7879197" cy="5102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69351">
                  <a:extLst>
                    <a:ext uri="{9D8B030D-6E8A-4147-A177-3AD203B41FA5}">
                      <a16:colId xmlns:a16="http://schemas.microsoft.com/office/drawing/2014/main" val="2118893135"/>
                    </a:ext>
                  </a:extLst>
                </a:gridCol>
                <a:gridCol w="2609846">
                  <a:extLst>
                    <a:ext uri="{9D8B030D-6E8A-4147-A177-3AD203B41FA5}">
                      <a16:colId xmlns:a16="http://schemas.microsoft.com/office/drawing/2014/main" val="2548730888"/>
                    </a:ext>
                  </a:extLst>
                </a:gridCol>
              </a:tblGrid>
              <a:tr h="255129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300" noProof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Wie dokładnie, co to jest „mikrobiom pochwy”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b="1" i="0" u="none" strike="noStrik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54%</a:t>
                      </a:r>
                      <a:r>
                        <a:rPr lang="pl-PL" sz="1600" b="1" i="0" u="none" strike="noStrike" noProof="0" dirty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300" b="0" i="0" u="none" strike="noStrike" noProof="0" dirty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w porównaniu z 23%</a:t>
                      </a:r>
                      <a:r>
                        <a:rPr lang="fr-FR" sz="1300" b="0" i="0" u="none" strike="noStrike" noProof="0" dirty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300" b="0" i="0" u="none" strike="noStrike" noProof="0" dirty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253105"/>
                  </a:ext>
                </a:extLst>
              </a:tr>
              <a:tr h="2551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300" noProof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Suma częściowa „Osoby świadome”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i="0" u="none" strike="noStrik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81%</a:t>
                      </a:r>
                      <a:r>
                        <a:rPr lang="pl-PL" sz="1600" b="1" i="0" u="none" strike="noStrike" noProof="0" dirty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300" b="0" i="0" u="none" strike="noStrike" noProof="0" dirty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w porównaniu z 56%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0225"/>
                  </a:ext>
                </a:extLst>
              </a:tr>
            </a:tbl>
          </a:graphicData>
        </a:graphic>
      </p:graphicFrame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250754E6-BEC2-FC7B-500F-A62191EA8A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16762"/>
              </p:ext>
            </p:extLst>
          </p:nvPr>
        </p:nvGraphicFramePr>
        <p:xfrm>
          <a:off x="731398" y="3699581"/>
          <a:ext cx="7879201" cy="2551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97927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  <a:gridCol w="2581274">
                  <a:extLst>
                    <a:ext uri="{9D8B030D-6E8A-4147-A177-3AD203B41FA5}">
                      <a16:colId xmlns:a16="http://schemas.microsoft.com/office/drawing/2014/main" val="657373513"/>
                    </a:ext>
                  </a:extLst>
                </a:gridCol>
              </a:tblGrid>
              <a:tr h="255129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300" noProof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Średnia arytmetyczna poprawnych odpowiedzi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b="1" i="0" u="none" strike="noStrik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7,8/11</a:t>
                      </a:r>
                      <a:r>
                        <a:rPr lang="pl-PL" sz="1600" b="0" i="0" u="none" strike="noStrike" noProof="0" dirty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300" b="0" i="0" u="none" strike="noStrike" noProof="0" dirty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w porównaniu z 5,8/11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47CE947B-49C2-5C3A-9E25-A9D59C4579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405058"/>
              </p:ext>
            </p:extLst>
          </p:nvPr>
        </p:nvGraphicFramePr>
        <p:xfrm>
          <a:off x="731402" y="2370847"/>
          <a:ext cx="7879197" cy="368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79197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</a:tblGrid>
              <a:tr h="3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noProof="0" dirty="0">
                          <a:solidFill>
                            <a:schemeClr val="bg1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Świadomość dotycząca mikrobiomu pochwy i jego różnorodności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2B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753FE385-A2F9-3EC3-53C3-20E389AF8F30}"/>
              </a:ext>
            </a:extLst>
          </p:cNvPr>
          <p:cNvSpPr txBox="1"/>
          <p:nvPr/>
        </p:nvSpPr>
        <p:spPr>
          <a:xfrm>
            <a:off x="617127" y="6015893"/>
            <a:ext cx="60217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pl-PL" sz="1200" i="1" dirty="0">
                <a:solidFill>
                  <a:srgbClr val="29193E"/>
                </a:solidFill>
                <a:latin typeface="Fira Sans" panose="020B0503050000020004" pitchFamily="34" charset="0"/>
                <a:sym typeface="Fira Sans ExtraBold"/>
              </a:rPr>
              <a:t>* Uwaga dotycząca odczytu: </a:t>
            </a:r>
            <a:r>
              <a:rPr lang="pl-PL" sz="1200" dirty="0">
                <a:solidFill>
                  <a:srgbClr val="29193E"/>
                </a:solidFill>
                <a:latin typeface="Fira Sans" panose="020B0503050000020004" pitchFamily="34" charset="0"/>
                <a:sym typeface="Fira Sans ExtraBold"/>
              </a:rPr>
              <a:t>wśród kobiet, które wielokrotnie otrzymały wszystkie informacje na temat mikrobiomu od ginekologów, 54% wie dokładnie, czym jest mikrobiom pochwy, w porównaniu z 23% wśród wszystkich kobiet.</a:t>
            </a:r>
          </a:p>
        </p:txBody>
      </p:sp>
      <p:pic>
        <p:nvPicPr>
          <p:cNvPr id="5" name="Graphique 4" descr="Globe terrestre : Europe et Afrique">
            <a:extLst>
              <a:ext uri="{FF2B5EF4-FFF2-40B4-BE49-F238E27FC236}">
                <a16:creationId xmlns:a16="http://schemas.microsoft.com/office/drawing/2014/main" id="{C7C3AFFD-1B2C-3780-8723-2C1F1A445A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83" y="1427923"/>
            <a:ext cx="568443" cy="568443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033442E-8509-00BB-A9AC-8426D6F5E7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651542"/>
              </p:ext>
            </p:extLst>
          </p:nvPr>
        </p:nvGraphicFramePr>
        <p:xfrm>
          <a:off x="731401" y="4039316"/>
          <a:ext cx="7879197" cy="368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79197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</a:tblGrid>
              <a:tr h="3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noProof="0" dirty="0">
                          <a:solidFill>
                            <a:schemeClr val="bg1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Wiedza na temat skutków zdrowotnych wynikających z zaburzeń równowagi mikrobiomu pochwy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2B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2C3BA21-D26A-1678-A6B1-0588255979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773881"/>
              </p:ext>
            </p:extLst>
          </p:nvPr>
        </p:nvGraphicFramePr>
        <p:xfrm>
          <a:off x="731399" y="4393405"/>
          <a:ext cx="7879197" cy="2551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88401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  <a:gridCol w="2590796">
                  <a:extLst>
                    <a:ext uri="{9D8B030D-6E8A-4147-A177-3AD203B41FA5}">
                      <a16:colId xmlns:a16="http://schemas.microsoft.com/office/drawing/2014/main" val="657373513"/>
                    </a:ext>
                  </a:extLst>
                </a:gridCol>
              </a:tblGrid>
              <a:tr h="255129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300" noProof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Znajomość wszystkich aspektów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b="1" i="0" u="none" strike="noStrik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55%</a:t>
                      </a:r>
                      <a:r>
                        <a:rPr lang="pl-PL" sz="1600" b="0" i="0" u="none" strike="noStrike" noProof="0" dirty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300" b="0" i="0" u="none" strike="noStrike" noProof="0" dirty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w porównaniu z 30%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82F1AC50-B0FA-6E83-DBAF-1B82128603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273386"/>
              </p:ext>
            </p:extLst>
          </p:nvPr>
        </p:nvGraphicFramePr>
        <p:xfrm>
          <a:off x="731399" y="4730675"/>
          <a:ext cx="7879197" cy="368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79197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</a:tblGrid>
              <a:tr h="3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noProof="0" dirty="0">
                          <a:solidFill>
                            <a:schemeClr val="bg1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Rozmowa z ginekologiem na temat problemów związanych ze zdrowiem intymnym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2B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8F96F49-A27C-F33A-3BF9-897A4769E8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1211052"/>
              </p:ext>
            </p:extLst>
          </p:nvPr>
        </p:nvGraphicFramePr>
        <p:xfrm>
          <a:off x="731396" y="5094289"/>
          <a:ext cx="7879197" cy="2551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6979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  <a:gridCol w="2562218">
                  <a:extLst>
                    <a:ext uri="{9D8B030D-6E8A-4147-A177-3AD203B41FA5}">
                      <a16:colId xmlns:a16="http://schemas.microsoft.com/office/drawing/2014/main" val="657373513"/>
                    </a:ext>
                  </a:extLst>
                </a:gridCol>
              </a:tblGrid>
              <a:tr h="255129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300" noProof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Bez problemu omówiłaby wszystkie wątpliwości z ginekologiem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b="1" i="0" u="none" strike="noStrik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75%</a:t>
                      </a:r>
                      <a:r>
                        <a:rPr lang="pl-PL" sz="1600" b="0" i="0" u="none" strike="noStrike" noProof="0" dirty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300" b="0" i="0" u="none" strike="noStrike" noProof="0" dirty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w porównaniu z 52%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9069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1871C283-3BA1-80F2-832D-66DF9CCBD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35E0AC2-5D53-3851-9C7F-9FF6C89B2C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606692"/>
              </p:ext>
            </p:extLst>
          </p:nvPr>
        </p:nvGraphicFramePr>
        <p:xfrm>
          <a:off x="197726" y="2012359"/>
          <a:ext cx="11914076" cy="34786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021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547372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61026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1531193460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555928">
                  <a:extLst>
                    <a:ext uri="{9D8B030D-6E8A-4147-A177-3AD203B41FA5}">
                      <a16:colId xmlns:a16="http://schemas.microsoft.com/office/drawing/2014/main" val="2313834577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1330327679"/>
                    </a:ext>
                  </a:extLst>
                </a:gridCol>
                <a:gridCol w="561995">
                  <a:extLst>
                    <a:ext uri="{9D8B030D-6E8A-4147-A177-3AD203B41FA5}">
                      <a16:colId xmlns:a16="http://schemas.microsoft.com/office/drawing/2014/main" val="988016917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1999469526"/>
                    </a:ext>
                  </a:extLst>
                </a:gridCol>
              </a:tblGrid>
              <a:tr h="348391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u="none" strike="noStrike" noProof="0" dirty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USA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AMERYKA ŁACIŃSKA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Brazylia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Meksyk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Francja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Niemcy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Włochy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Polska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Finlandia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1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AZJA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Wietnam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4859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Baza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367128"/>
                  </a:ext>
                </a:extLst>
              </a:tr>
              <a:tr h="641815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200" b="1" i="0" u="none" strike="noStrike" noProof="0">
                          <a:solidFill>
                            <a:srgbClr val="200F40"/>
                          </a:solidFill>
                          <a:effectLst/>
                          <a:latin typeface="Fira Sans" panose="020B0503050000020004" pitchFamily="34" charset="0"/>
                        </a:rPr>
                        <a:t>% otrzymało TE WSZYSTKIE INFORMACJE co najmniej raz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415858"/>
                  </a:ext>
                </a:extLst>
              </a:tr>
              <a:tr h="641815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Poinformował o znaczeniu zachowania jak największej równowagi mikrobiomu pochwy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876157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Wyjaśnił, jakie odpowiednie działania należy podjąć, aby w jak największym stopniu utrzymać równowagę mikrobiomu pochwy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21896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Wyjaśnił, czym jest mikrobiom pochwy oraz jakie są jego role i funkcje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215233CE-8256-6A31-70BE-AE15C72811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057725"/>
              </p:ext>
            </p:extLst>
          </p:nvPr>
        </p:nvGraphicFramePr>
        <p:xfrm>
          <a:off x="1" y="2012357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 –</a:t>
                      </a:r>
                      <a:r>
                        <a:rPr lang="fr-FR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 </a:t>
                      </a:r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1156E05-EC93-2C95-1E37-FAE0CB296F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268009"/>
              </p:ext>
            </p:extLst>
          </p:nvPr>
        </p:nvGraphicFramePr>
        <p:xfrm>
          <a:off x="3043162" y="6260506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0" name="Ellipse 9">
            <a:extLst>
              <a:ext uri="{FF2B5EF4-FFF2-40B4-BE49-F238E27FC236}">
                <a16:creationId xmlns:a16="http://schemas.microsoft.com/office/drawing/2014/main" id="{3F40D50C-A12D-6CE8-97C6-838F05939809}"/>
              </a:ext>
            </a:extLst>
          </p:cNvPr>
          <p:cNvSpPr/>
          <p:nvPr/>
        </p:nvSpPr>
        <p:spPr>
          <a:xfrm>
            <a:off x="3125235" y="640422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0566FBA-182A-464E-4DB0-8D0C5325DD76}"/>
              </a:ext>
            </a:extLst>
          </p:cNvPr>
          <p:cNvSpPr/>
          <p:nvPr/>
        </p:nvSpPr>
        <p:spPr>
          <a:xfrm>
            <a:off x="5478589" y="640422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6C0884F6-E4F8-6B32-EA52-55A175106D7A}"/>
              </a:ext>
            </a:extLst>
          </p:cNvPr>
          <p:cNvSpPr txBox="1"/>
          <p:nvPr/>
        </p:nvSpPr>
        <p:spPr>
          <a:xfrm>
            <a:off x="720000" y="236900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Wśród kobiet najczęściej to respondentki z Ameryki Łacińskiej i Azji deklarują, że otrzymały od ginekologa informacje na temat mikrobiomu pochwy.</a:t>
            </a: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E3DE7AE1-F43A-482A-71CE-FE776563C60F}"/>
              </a:ext>
            </a:extLst>
          </p:cNvPr>
          <p:cNvSpPr txBox="1"/>
          <p:nvPr/>
        </p:nvSpPr>
        <p:spPr>
          <a:xfrm>
            <a:off x="720000" y="108580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Czy ginekolog rozmawiał z Tobą na temat poniższych kwestii? *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  <p:pic>
        <p:nvPicPr>
          <p:cNvPr id="12" name="Graphique 11" descr="Faire un zoom avant contour">
            <a:extLst>
              <a:ext uri="{FF2B5EF4-FFF2-40B4-BE49-F238E27FC236}">
                <a16:creationId xmlns:a16="http://schemas.microsoft.com/office/drawing/2014/main" id="{5A9D9A28-7535-F5EE-D185-8911FC5398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99777"/>
            <a:ext cx="483260" cy="483260"/>
          </a:xfrm>
          <a:prstGeom prst="rect">
            <a:avLst/>
          </a:prstGeom>
        </p:spPr>
      </p:pic>
      <p:pic>
        <p:nvPicPr>
          <p:cNvPr id="13" name="Graphique 12" descr="Profil femelle contour">
            <a:extLst>
              <a:ext uri="{FF2B5EF4-FFF2-40B4-BE49-F238E27FC236}">
                <a16:creationId xmlns:a16="http://schemas.microsoft.com/office/drawing/2014/main" id="{D9AA51B5-3253-7605-CC41-5EBC4025B2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sp>
        <p:nvSpPr>
          <p:cNvPr id="17" name="ZoneTexte 6">
            <a:extLst>
              <a:ext uri="{FF2B5EF4-FFF2-40B4-BE49-F238E27FC236}">
                <a16:creationId xmlns:a16="http://schemas.microsoft.com/office/drawing/2014/main" id="{1C635A8E-D361-75C7-6FD5-B4F3B6092D8C}"/>
              </a:ext>
            </a:extLst>
          </p:cNvPr>
          <p:cNvSpPr txBox="1"/>
          <p:nvPr/>
        </p:nvSpPr>
        <p:spPr>
          <a:xfrm>
            <a:off x="658515" y="6260506"/>
            <a:ext cx="2145645" cy="42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pl-PL" sz="1067" b="1" dirty="0">
                <a:solidFill>
                  <a:srgbClr val="29193E"/>
                </a:solidFill>
                <a:latin typeface="Fira Sans Condensed Thin" panose="020B0303050000020004" pitchFamily="34" charset="0"/>
                <a:ea typeface="Fira Sans ExtraBold"/>
                <a:cs typeface="Fira Sans ExtraBold"/>
                <a:sym typeface="Fira Sans ExtraBold"/>
              </a:rPr>
              <a:t>* Sformułowanie pytania zostało w tym roku nieco zmienione</a:t>
            </a:r>
          </a:p>
        </p:txBody>
      </p:sp>
    </p:spTree>
    <p:extLst>
      <p:ext uri="{BB962C8B-B14F-4D97-AF65-F5344CB8AC3E}">
        <p14:creationId xmlns:p14="http://schemas.microsoft.com/office/powerpoint/2010/main" val="9466246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DEC5B9BE-2061-DF7C-E5B5-F9C6814B9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A1C2F5F1-41C7-9F85-B7D4-ED4FD2697821}"/>
              </a:ext>
            </a:extLst>
          </p:cNvPr>
          <p:cNvSpPr txBox="1"/>
          <p:nvPr/>
        </p:nvSpPr>
        <p:spPr>
          <a:xfrm>
            <a:off x="720000" y="239591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W ciągu ostatnich 2 lat nastąpiła jedynie minimalna poprawa w zakresie informacji na temat mikrobiomu pochwy przekazywanych kobietom przez ginekologów.</a:t>
            </a:r>
          </a:p>
        </p:txBody>
      </p:sp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ED0BAF97-9228-2782-389E-8B3851E4F5B2}"/>
              </a:ext>
            </a:extLst>
          </p:cNvPr>
          <p:cNvSpPr txBox="1"/>
          <p:nvPr/>
        </p:nvSpPr>
        <p:spPr>
          <a:xfrm>
            <a:off x="720000" y="1073107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Czy ginekolog rozmawiał z Tobą na temat poniższych kwestii?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  <p:pic>
        <p:nvPicPr>
          <p:cNvPr id="5" name="Graphique 4" descr="Profil femelle contour">
            <a:extLst>
              <a:ext uri="{FF2B5EF4-FFF2-40B4-BE49-F238E27FC236}">
                <a16:creationId xmlns:a16="http://schemas.microsoft.com/office/drawing/2014/main" id="{A04D27C2-7843-31AF-DFC5-E68DD9D69F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147E3C3-F166-E33D-06F4-FF054101957A}"/>
              </a:ext>
            </a:extLst>
          </p:cNvPr>
          <p:cNvGrpSpPr/>
          <p:nvPr/>
        </p:nvGrpSpPr>
        <p:grpSpPr>
          <a:xfrm>
            <a:off x="172699" y="1063829"/>
            <a:ext cx="384000" cy="384000"/>
            <a:chOff x="8267700" y="98425"/>
            <a:chExt cx="655638" cy="657225"/>
          </a:xfrm>
          <a:solidFill>
            <a:srgbClr val="3B2B4D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F02C428-176D-8115-94CA-46E23CEA5C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67700" y="98425"/>
              <a:ext cx="655638" cy="657225"/>
            </a:xfrm>
            <a:custGeom>
              <a:avLst/>
              <a:gdLst>
                <a:gd name="T0" fmla="*/ 1238 w 1239"/>
                <a:gd name="T1" fmla="*/ 1158 h 1242"/>
                <a:gd name="T2" fmla="*/ 1218 w 1239"/>
                <a:gd name="T3" fmla="*/ 1221 h 1242"/>
                <a:gd name="T4" fmla="*/ 1169 w 1239"/>
                <a:gd name="T5" fmla="*/ 1242 h 1242"/>
                <a:gd name="T6" fmla="*/ 907 w 1239"/>
                <a:gd name="T7" fmla="*/ 1010 h 1242"/>
                <a:gd name="T8" fmla="*/ 524 w 1239"/>
                <a:gd name="T9" fmla="*/ 0 h 1242"/>
                <a:gd name="T10" fmla="*/ 654 w 1239"/>
                <a:gd name="T11" fmla="*/ 16 h 1242"/>
                <a:gd name="T12" fmla="*/ 773 w 1239"/>
                <a:gd name="T13" fmla="*/ 64 h 1242"/>
                <a:gd name="T14" fmla="*/ 876 w 1239"/>
                <a:gd name="T15" fmla="*/ 136 h 1242"/>
                <a:gd name="T16" fmla="*/ 957 w 1239"/>
                <a:gd name="T17" fmla="*/ 231 h 1242"/>
                <a:gd name="T18" fmla="*/ 1016 w 1239"/>
                <a:gd name="T19" fmla="*/ 345 h 1242"/>
                <a:gd name="T20" fmla="*/ 1045 w 1239"/>
                <a:gd name="T21" fmla="*/ 471 h 1242"/>
                <a:gd name="T22" fmla="*/ 1046 w 1239"/>
                <a:gd name="T23" fmla="*/ 570 h 1242"/>
                <a:gd name="T24" fmla="*/ 1026 w 1239"/>
                <a:gd name="T25" fmla="*/ 676 h 1242"/>
                <a:gd name="T26" fmla="*/ 985 w 1239"/>
                <a:gd name="T27" fmla="*/ 773 h 1242"/>
                <a:gd name="T28" fmla="*/ 978 w 1239"/>
                <a:gd name="T29" fmla="*/ 882 h 1242"/>
                <a:gd name="T30" fmla="*/ 808 w 1239"/>
                <a:gd name="T31" fmla="*/ 966 h 1242"/>
                <a:gd name="T32" fmla="*/ 714 w 1239"/>
                <a:gd name="T33" fmla="*/ 1015 h 1242"/>
                <a:gd name="T34" fmla="*/ 611 w 1239"/>
                <a:gd name="T35" fmla="*/ 1042 h 1242"/>
                <a:gd name="T36" fmla="*/ 524 w 1239"/>
                <a:gd name="T37" fmla="*/ 1050 h 1242"/>
                <a:gd name="T38" fmla="*/ 393 w 1239"/>
                <a:gd name="T39" fmla="*/ 1033 h 1242"/>
                <a:gd name="T40" fmla="*/ 274 w 1239"/>
                <a:gd name="T41" fmla="*/ 986 h 1242"/>
                <a:gd name="T42" fmla="*/ 172 w 1239"/>
                <a:gd name="T43" fmla="*/ 913 h 1242"/>
                <a:gd name="T44" fmla="*/ 90 w 1239"/>
                <a:gd name="T45" fmla="*/ 818 h 1242"/>
                <a:gd name="T46" fmla="*/ 32 w 1239"/>
                <a:gd name="T47" fmla="*/ 706 h 1242"/>
                <a:gd name="T48" fmla="*/ 2 w 1239"/>
                <a:gd name="T49" fmla="*/ 579 h 1242"/>
                <a:gd name="T50" fmla="*/ 2 w 1239"/>
                <a:gd name="T51" fmla="*/ 471 h 1242"/>
                <a:gd name="T52" fmla="*/ 32 w 1239"/>
                <a:gd name="T53" fmla="*/ 345 h 1242"/>
                <a:gd name="T54" fmla="*/ 90 w 1239"/>
                <a:gd name="T55" fmla="*/ 231 h 1242"/>
                <a:gd name="T56" fmla="*/ 172 w 1239"/>
                <a:gd name="T57" fmla="*/ 136 h 1242"/>
                <a:gd name="T58" fmla="*/ 274 w 1239"/>
                <a:gd name="T59" fmla="*/ 64 h 1242"/>
                <a:gd name="T60" fmla="*/ 393 w 1239"/>
                <a:gd name="T61" fmla="*/ 16 h 1242"/>
                <a:gd name="T62" fmla="*/ 524 w 1239"/>
                <a:gd name="T63" fmla="*/ 0 h 1242"/>
                <a:gd name="T64" fmla="*/ 806 w 1239"/>
                <a:gd name="T65" fmla="*/ 181 h 1242"/>
                <a:gd name="T66" fmla="*/ 717 w 1239"/>
                <a:gd name="T67" fmla="*/ 124 h 1242"/>
                <a:gd name="T68" fmla="*/ 613 w 1239"/>
                <a:gd name="T69" fmla="*/ 89 h 1242"/>
                <a:gd name="T70" fmla="*/ 524 w 1239"/>
                <a:gd name="T71" fmla="*/ 80 h 1242"/>
                <a:gd name="T72" fmla="*/ 434 w 1239"/>
                <a:gd name="T73" fmla="*/ 89 h 1242"/>
                <a:gd name="T74" fmla="*/ 332 w 1239"/>
                <a:gd name="T75" fmla="*/ 124 h 1242"/>
                <a:gd name="T76" fmla="*/ 242 w 1239"/>
                <a:gd name="T77" fmla="*/ 181 h 1242"/>
                <a:gd name="T78" fmla="*/ 181 w 1239"/>
                <a:gd name="T79" fmla="*/ 242 h 1242"/>
                <a:gd name="T80" fmla="*/ 123 w 1239"/>
                <a:gd name="T81" fmla="*/ 332 h 1242"/>
                <a:gd name="T82" fmla="*/ 89 w 1239"/>
                <a:gd name="T83" fmla="*/ 435 h 1242"/>
                <a:gd name="T84" fmla="*/ 80 w 1239"/>
                <a:gd name="T85" fmla="*/ 525 h 1242"/>
                <a:gd name="T86" fmla="*/ 89 w 1239"/>
                <a:gd name="T87" fmla="*/ 615 h 1242"/>
                <a:gd name="T88" fmla="*/ 123 w 1239"/>
                <a:gd name="T89" fmla="*/ 718 h 1242"/>
                <a:gd name="T90" fmla="*/ 181 w 1239"/>
                <a:gd name="T91" fmla="*/ 808 h 1242"/>
                <a:gd name="T92" fmla="*/ 242 w 1239"/>
                <a:gd name="T93" fmla="*/ 868 h 1242"/>
                <a:gd name="T94" fmla="*/ 332 w 1239"/>
                <a:gd name="T95" fmla="*/ 926 h 1242"/>
                <a:gd name="T96" fmla="*/ 434 w 1239"/>
                <a:gd name="T97" fmla="*/ 961 h 1242"/>
                <a:gd name="T98" fmla="*/ 524 w 1239"/>
                <a:gd name="T99" fmla="*/ 970 h 1242"/>
                <a:gd name="T100" fmla="*/ 634 w 1239"/>
                <a:gd name="T101" fmla="*/ 956 h 1242"/>
                <a:gd name="T102" fmla="*/ 735 w 1239"/>
                <a:gd name="T103" fmla="*/ 916 h 1242"/>
                <a:gd name="T104" fmla="*/ 823 w 1239"/>
                <a:gd name="T105" fmla="*/ 855 h 1242"/>
                <a:gd name="T106" fmla="*/ 879 w 1239"/>
                <a:gd name="T107" fmla="*/ 791 h 1242"/>
                <a:gd name="T108" fmla="*/ 932 w 1239"/>
                <a:gd name="T109" fmla="*/ 698 h 1242"/>
                <a:gd name="T110" fmla="*/ 962 w 1239"/>
                <a:gd name="T111" fmla="*/ 592 h 1242"/>
                <a:gd name="T112" fmla="*/ 967 w 1239"/>
                <a:gd name="T113" fmla="*/ 502 h 1242"/>
                <a:gd name="T114" fmla="*/ 947 w 1239"/>
                <a:gd name="T115" fmla="*/ 392 h 1242"/>
                <a:gd name="T116" fmla="*/ 904 w 1239"/>
                <a:gd name="T117" fmla="*/ 295 h 1242"/>
                <a:gd name="T118" fmla="*/ 838 w 1239"/>
                <a:gd name="T119" fmla="*/ 210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39" h="1242">
                  <a:moveTo>
                    <a:pt x="1218" y="1122"/>
                  </a:moveTo>
                  <a:lnTo>
                    <a:pt x="1218" y="1122"/>
                  </a:lnTo>
                  <a:lnTo>
                    <a:pt x="1228" y="1133"/>
                  </a:lnTo>
                  <a:lnTo>
                    <a:pt x="1234" y="1146"/>
                  </a:lnTo>
                  <a:lnTo>
                    <a:pt x="1238" y="1158"/>
                  </a:lnTo>
                  <a:lnTo>
                    <a:pt x="1239" y="1172"/>
                  </a:lnTo>
                  <a:lnTo>
                    <a:pt x="1238" y="1186"/>
                  </a:lnTo>
                  <a:lnTo>
                    <a:pt x="1234" y="1198"/>
                  </a:lnTo>
                  <a:lnTo>
                    <a:pt x="1228" y="1211"/>
                  </a:lnTo>
                  <a:lnTo>
                    <a:pt x="1218" y="1221"/>
                  </a:lnTo>
                  <a:lnTo>
                    <a:pt x="1218" y="1221"/>
                  </a:lnTo>
                  <a:lnTo>
                    <a:pt x="1208" y="1231"/>
                  </a:lnTo>
                  <a:lnTo>
                    <a:pt x="1195" y="1237"/>
                  </a:lnTo>
                  <a:lnTo>
                    <a:pt x="1183" y="1241"/>
                  </a:lnTo>
                  <a:lnTo>
                    <a:pt x="1169" y="1242"/>
                  </a:lnTo>
                  <a:lnTo>
                    <a:pt x="1155" y="1241"/>
                  </a:lnTo>
                  <a:lnTo>
                    <a:pt x="1143" y="1237"/>
                  </a:lnTo>
                  <a:lnTo>
                    <a:pt x="1131" y="1231"/>
                  </a:lnTo>
                  <a:lnTo>
                    <a:pt x="1119" y="1221"/>
                  </a:lnTo>
                  <a:lnTo>
                    <a:pt x="907" y="1010"/>
                  </a:lnTo>
                  <a:lnTo>
                    <a:pt x="1007" y="910"/>
                  </a:lnTo>
                  <a:lnTo>
                    <a:pt x="1218" y="1122"/>
                  </a:lnTo>
                  <a:lnTo>
                    <a:pt x="1218" y="1122"/>
                  </a:lnTo>
                  <a:close/>
                  <a:moveTo>
                    <a:pt x="524" y="0"/>
                  </a:moveTo>
                  <a:lnTo>
                    <a:pt x="524" y="0"/>
                  </a:lnTo>
                  <a:lnTo>
                    <a:pt x="551" y="1"/>
                  </a:lnTo>
                  <a:lnTo>
                    <a:pt x="577" y="2"/>
                  </a:lnTo>
                  <a:lnTo>
                    <a:pt x="603" y="6"/>
                  </a:lnTo>
                  <a:lnTo>
                    <a:pt x="629" y="11"/>
                  </a:lnTo>
                  <a:lnTo>
                    <a:pt x="654" y="16"/>
                  </a:lnTo>
                  <a:lnTo>
                    <a:pt x="679" y="24"/>
                  </a:lnTo>
                  <a:lnTo>
                    <a:pt x="704" y="32"/>
                  </a:lnTo>
                  <a:lnTo>
                    <a:pt x="728" y="41"/>
                  </a:lnTo>
                  <a:lnTo>
                    <a:pt x="750" y="52"/>
                  </a:lnTo>
                  <a:lnTo>
                    <a:pt x="773" y="64"/>
                  </a:lnTo>
                  <a:lnTo>
                    <a:pt x="795" y="76"/>
                  </a:lnTo>
                  <a:lnTo>
                    <a:pt x="816" y="90"/>
                  </a:lnTo>
                  <a:lnTo>
                    <a:pt x="836" y="105"/>
                  </a:lnTo>
                  <a:lnTo>
                    <a:pt x="856" y="120"/>
                  </a:lnTo>
                  <a:lnTo>
                    <a:pt x="876" y="136"/>
                  </a:lnTo>
                  <a:lnTo>
                    <a:pt x="894" y="154"/>
                  </a:lnTo>
                  <a:lnTo>
                    <a:pt x="911" y="172"/>
                  </a:lnTo>
                  <a:lnTo>
                    <a:pt x="927" y="191"/>
                  </a:lnTo>
                  <a:lnTo>
                    <a:pt x="944" y="211"/>
                  </a:lnTo>
                  <a:lnTo>
                    <a:pt x="957" y="231"/>
                  </a:lnTo>
                  <a:lnTo>
                    <a:pt x="971" y="252"/>
                  </a:lnTo>
                  <a:lnTo>
                    <a:pt x="983" y="275"/>
                  </a:lnTo>
                  <a:lnTo>
                    <a:pt x="996" y="297"/>
                  </a:lnTo>
                  <a:lnTo>
                    <a:pt x="1006" y="321"/>
                  </a:lnTo>
                  <a:lnTo>
                    <a:pt x="1016" y="345"/>
                  </a:lnTo>
                  <a:lnTo>
                    <a:pt x="1023" y="369"/>
                  </a:lnTo>
                  <a:lnTo>
                    <a:pt x="1031" y="394"/>
                  </a:lnTo>
                  <a:lnTo>
                    <a:pt x="1037" y="420"/>
                  </a:lnTo>
                  <a:lnTo>
                    <a:pt x="1041" y="445"/>
                  </a:lnTo>
                  <a:lnTo>
                    <a:pt x="1045" y="471"/>
                  </a:lnTo>
                  <a:lnTo>
                    <a:pt x="1047" y="499"/>
                  </a:lnTo>
                  <a:lnTo>
                    <a:pt x="1047" y="525"/>
                  </a:lnTo>
                  <a:lnTo>
                    <a:pt x="1047" y="525"/>
                  </a:lnTo>
                  <a:lnTo>
                    <a:pt x="1047" y="547"/>
                  </a:lnTo>
                  <a:lnTo>
                    <a:pt x="1046" y="570"/>
                  </a:lnTo>
                  <a:lnTo>
                    <a:pt x="1043" y="591"/>
                  </a:lnTo>
                  <a:lnTo>
                    <a:pt x="1040" y="612"/>
                  </a:lnTo>
                  <a:lnTo>
                    <a:pt x="1036" y="633"/>
                  </a:lnTo>
                  <a:lnTo>
                    <a:pt x="1031" y="655"/>
                  </a:lnTo>
                  <a:lnTo>
                    <a:pt x="1026" y="676"/>
                  </a:lnTo>
                  <a:lnTo>
                    <a:pt x="1018" y="696"/>
                  </a:lnTo>
                  <a:lnTo>
                    <a:pt x="1012" y="716"/>
                  </a:lnTo>
                  <a:lnTo>
                    <a:pt x="1003" y="736"/>
                  </a:lnTo>
                  <a:lnTo>
                    <a:pt x="995" y="755"/>
                  </a:lnTo>
                  <a:lnTo>
                    <a:pt x="985" y="773"/>
                  </a:lnTo>
                  <a:lnTo>
                    <a:pt x="975" y="791"/>
                  </a:lnTo>
                  <a:lnTo>
                    <a:pt x="964" y="810"/>
                  </a:lnTo>
                  <a:lnTo>
                    <a:pt x="952" y="826"/>
                  </a:lnTo>
                  <a:lnTo>
                    <a:pt x="940" y="843"/>
                  </a:lnTo>
                  <a:lnTo>
                    <a:pt x="978" y="882"/>
                  </a:lnTo>
                  <a:lnTo>
                    <a:pt x="880" y="981"/>
                  </a:lnTo>
                  <a:lnTo>
                    <a:pt x="841" y="942"/>
                  </a:lnTo>
                  <a:lnTo>
                    <a:pt x="841" y="942"/>
                  </a:lnTo>
                  <a:lnTo>
                    <a:pt x="824" y="955"/>
                  </a:lnTo>
                  <a:lnTo>
                    <a:pt x="808" y="966"/>
                  </a:lnTo>
                  <a:lnTo>
                    <a:pt x="789" y="977"/>
                  </a:lnTo>
                  <a:lnTo>
                    <a:pt x="772" y="987"/>
                  </a:lnTo>
                  <a:lnTo>
                    <a:pt x="753" y="997"/>
                  </a:lnTo>
                  <a:lnTo>
                    <a:pt x="734" y="1006"/>
                  </a:lnTo>
                  <a:lnTo>
                    <a:pt x="714" y="1015"/>
                  </a:lnTo>
                  <a:lnTo>
                    <a:pt x="694" y="1021"/>
                  </a:lnTo>
                  <a:lnTo>
                    <a:pt x="674" y="1028"/>
                  </a:lnTo>
                  <a:lnTo>
                    <a:pt x="653" y="1033"/>
                  </a:lnTo>
                  <a:lnTo>
                    <a:pt x="632" y="1038"/>
                  </a:lnTo>
                  <a:lnTo>
                    <a:pt x="611" y="1042"/>
                  </a:lnTo>
                  <a:lnTo>
                    <a:pt x="590" y="1046"/>
                  </a:lnTo>
                  <a:lnTo>
                    <a:pt x="568" y="1048"/>
                  </a:lnTo>
                  <a:lnTo>
                    <a:pt x="546" y="1050"/>
                  </a:lnTo>
                  <a:lnTo>
                    <a:pt x="524" y="1050"/>
                  </a:lnTo>
                  <a:lnTo>
                    <a:pt x="524" y="1050"/>
                  </a:lnTo>
                  <a:lnTo>
                    <a:pt x="497" y="1050"/>
                  </a:lnTo>
                  <a:lnTo>
                    <a:pt x="470" y="1047"/>
                  </a:lnTo>
                  <a:lnTo>
                    <a:pt x="444" y="1043"/>
                  </a:lnTo>
                  <a:lnTo>
                    <a:pt x="419" y="1040"/>
                  </a:lnTo>
                  <a:lnTo>
                    <a:pt x="393" y="1033"/>
                  </a:lnTo>
                  <a:lnTo>
                    <a:pt x="368" y="1026"/>
                  </a:lnTo>
                  <a:lnTo>
                    <a:pt x="344" y="1018"/>
                  </a:lnTo>
                  <a:lnTo>
                    <a:pt x="320" y="1008"/>
                  </a:lnTo>
                  <a:lnTo>
                    <a:pt x="297" y="998"/>
                  </a:lnTo>
                  <a:lnTo>
                    <a:pt x="274" y="986"/>
                  </a:lnTo>
                  <a:lnTo>
                    <a:pt x="252" y="973"/>
                  </a:lnTo>
                  <a:lnTo>
                    <a:pt x="231" y="960"/>
                  </a:lnTo>
                  <a:lnTo>
                    <a:pt x="211" y="946"/>
                  </a:lnTo>
                  <a:lnTo>
                    <a:pt x="191" y="930"/>
                  </a:lnTo>
                  <a:lnTo>
                    <a:pt x="172" y="913"/>
                  </a:lnTo>
                  <a:lnTo>
                    <a:pt x="153" y="896"/>
                  </a:lnTo>
                  <a:lnTo>
                    <a:pt x="136" y="878"/>
                  </a:lnTo>
                  <a:lnTo>
                    <a:pt x="120" y="858"/>
                  </a:lnTo>
                  <a:lnTo>
                    <a:pt x="105" y="838"/>
                  </a:lnTo>
                  <a:lnTo>
                    <a:pt x="90" y="818"/>
                  </a:lnTo>
                  <a:lnTo>
                    <a:pt x="76" y="797"/>
                  </a:lnTo>
                  <a:lnTo>
                    <a:pt x="64" y="775"/>
                  </a:lnTo>
                  <a:lnTo>
                    <a:pt x="52" y="752"/>
                  </a:lnTo>
                  <a:lnTo>
                    <a:pt x="41" y="730"/>
                  </a:lnTo>
                  <a:lnTo>
                    <a:pt x="32" y="706"/>
                  </a:lnTo>
                  <a:lnTo>
                    <a:pt x="24" y="681"/>
                  </a:lnTo>
                  <a:lnTo>
                    <a:pt x="16" y="656"/>
                  </a:lnTo>
                  <a:lnTo>
                    <a:pt x="11" y="631"/>
                  </a:lnTo>
                  <a:lnTo>
                    <a:pt x="6" y="605"/>
                  </a:lnTo>
                  <a:lnTo>
                    <a:pt x="2" y="579"/>
                  </a:lnTo>
                  <a:lnTo>
                    <a:pt x="1" y="552"/>
                  </a:lnTo>
                  <a:lnTo>
                    <a:pt x="0" y="525"/>
                  </a:lnTo>
                  <a:lnTo>
                    <a:pt x="0" y="525"/>
                  </a:lnTo>
                  <a:lnTo>
                    <a:pt x="1" y="499"/>
                  </a:lnTo>
                  <a:lnTo>
                    <a:pt x="2" y="471"/>
                  </a:lnTo>
                  <a:lnTo>
                    <a:pt x="6" y="445"/>
                  </a:lnTo>
                  <a:lnTo>
                    <a:pt x="11" y="420"/>
                  </a:lnTo>
                  <a:lnTo>
                    <a:pt x="16" y="394"/>
                  </a:lnTo>
                  <a:lnTo>
                    <a:pt x="24" y="369"/>
                  </a:lnTo>
                  <a:lnTo>
                    <a:pt x="32" y="345"/>
                  </a:lnTo>
                  <a:lnTo>
                    <a:pt x="41" y="321"/>
                  </a:lnTo>
                  <a:lnTo>
                    <a:pt x="52" y="297"/>
                  </a:lnTo>
                  <a:lnTo>
                    <a:pt x="64" y="275"/>
                  </a:lnTo>
                  <a:lnTo>
                    <a:pt x="76" y="252"/>
                  </a:lnTo>
                  <a:lnTo>
                    <a:pt x="90" y="231"/>
                  </a:lnTo>
                  <a:lnTo>
                    <a:pt x="105" y="211"/>
                  </a:lnTo>
                  <a:lnTo>
                    <a:pt x="120" y="191"/>
                  </a:lnTo>
                  <a:lnTo>
                    <a:pt x="136" y="172"/>
                  </a:lnTo>
                  <a:lnTo>
                    <a:pt x="153" y="154"/>
                  </a:lnTo>
                  <a:lnTo>
                    <a:pt x="172" y="136"/>
                  </a:lnTo>
                  <a:lnTo>
                    <a:pt x="191" y="120"/>
                  </a:lnTo>
                  <a:lnTo>
                    <a:pt x="211" y="105"/>
                  </a:lnTo>
                  <a:lnTo>
                    <a:pt x="231" y="90"/>
                  </a:lnTo>
                  <a:lnTo>
                    <a:pt x="252" y="76"/>
                  </a:lnTo>
                  <a:lnTo>
                    <a:pt x="274" y="64"/>
                  </a:lnTo>
                  <a:lnTo>
                    <a:pt x="297" y="52"/>
                  </a:lnTo>
                  <a:lnTo>
                    <a:pt x="320" y="41"/>
                  </a:lnTo>
                  <a:lnTo>
                    <a:pt x="344" y="32"/>
                  </a:lnTo>
                  <a:lnTo>
                    <a:pt x="368" y="24"/>
                  </a:lnTo>
                  <a:lnTo>
                    <a:pt x="393" y="16"/>
                  </a:lnTo>
                  <a:lnTo>
                    <a:pt x="419" y="11"/>
                  </a:lnTo>
                  <a:lnTo>
                    <a:pt x="444" y="6"/>
                  </a:lnTo>
                  <a:lnTo>
                    <a:pt x="470" y="2"/>
                  </a:lnTo>
                  <a:lnTo>
                    <a:pt x="497" y="1"/>
                  </a:lnTo>
                  <a:lnTo>
                    <a:pt x="524" y="0"/>
                  </a:lnTo>
                  <a:lnTo>
                    <a:pt x="524" y="0"/>
                  </a:lnTo>
                  <a:close/>
                  <a:moveTo>
                    <a:pt x="838" y="210"/>
                  </a:moveTo>
                  <a:lnTo>
                    <a:pt x="838" y="210"/>
                  </a:lnTo>
                  <a:lnTo>
                    <a:pt x="823" y="196"/>
                  </a:lnTo>
                  <a:lnTo>
                    <a:pt x="806" y="181"/>
                  </a:lnTo>
                  <a:lnTo>
                    <a:pt x="789" y="169"/>
                  </a:lnTo>
                  <a:lnTo>
                    <a:pt x="772" y="156"/>
                  </a:lnTo>
                  <a:lnTo>
                    <a:pt x="754" y="145"/>
                  </a:lnTo>
                  <a:lnTo>
                    <a:pt x="735" y="134"/>
                  </a:lnTo>
                  <a:lnTo>
                    <a:pt x="717" y="124"/>
                  </a:lnTo>
                  <a:lnTo>
                    <a:pt x="697" y="115"/>
                  </a:lnTo>
                  <a:lnTo>
                    <a:pt x="677" y="107"/>
                  </a:lnTo>
                  <a:lnTo>
                    <a:pt x="656" y="100"/>
                  </a:lnTo>
                  <a:lnTo>
                    <a:pt x="634" y="94"/>
                  </a:lnTo>
                  <a:lnTo>
                    <a:pt x="613" y="89"/>
                  </a:lnTo>
                  <a:lnTo>
                    <a:pt x="591" y="85"/>
                  </a:lnTo>
                  <a:lnTo>
                    <a:pt x="570" y="82"/>
                  </a:lnTo>
                  <a:lnTo>
                    <a:pt x="546" y="81"/>
                  </a:lnTo>
                  <a:lnTo>
                    <a:pt x="524" y="80"/>
                  </a:lnTo>
                  <a:lnTo>
                    <a:pt x="524" y="80"/>
                  </a:lnTo>
                  <a:lnTo>
                    <a:pt x="524" y="80"/>
                  </a:lnTo>
                  <a:lnTo>
                    <a:pt x="501" y="81"/>
                  </a:lnTo>
                  <a:lnTo>
                    <a:pt x="479" y="82"/>
                  </a:lnTo>
                  <a:lnTo>
                    <a:pt x="456" y="85"/>
                  </a:lnTo>
                  <a:lnTo>
                    <a:pt x="434" y="89"/>
                  </a:lnTo>
                  <a:lnTo>
                    <a:pt x="413" y="94"/>
                  </a:lnTo>
                  <a:lnTo>
                    <a:pt x="391" y="100"/>
                  </a:lnTo>
                  <a:lnTo>
                    <a:pt x="371" y="107"/>
                  </a:lnTo>
                  <a:lnTo>
                    <a:pt x="352" y="115"/>
                  </a:lnTo>
                  <a:lnTo>
                    <a:pt x="332" y="124"/>
                  </a:lnTo>
                  <a:lnTo>
                    <a:pt x="312" y="134"/>
                  </a:lnTo>
                  <a:lnTo>
                    <a:pt x="294" y="145"/>
                  </a:lnTo>
                  <a:lnTo>
                    <a:pt x="275" y="156"/>
                  </a:lnTo>
                  <a:lnTo>
                    <a:pt x="258" y="169"/>
                  </a:lnTo>
                  <a:lnTo>
                    <a:pt x="242" y="181"/>
                  </a:lnTo>
                  <a:lnTo>
                    <a:pt x="226" y="196"/>
                  </a:lnTo>
                  <a:lnTo>
                    <a:pt x="209" y="210"/>
                  </a:lnTo>
                  <a:lnTo>
                    <a:pt x="209" y="210"/>
                  </a:lnTo>
                  <a:lnTo>
                    <a:pt x="196" y="226"/>
                  </a:lnTo>
                  <a:lnTo>
                    <a:pt x="181" y="242"/>
                  </a:lnTo>
                  <a:lnTo>
                    <a:pt x="168" y="259"/>
                  </a:lnTo>
                  <a:lnTo>
                    <a:pt x="156" y="276"/>
                  </a:lnTo>
                  <a:lnTo>
                    <a:pt x="145" y="295"/>
                  </a:lnTo>
                  <a:lnTo>
                    <a:pt x="133" y="312"/>
                  </a:lnTo>
                  <a:lnTo>
                    <a:pt x="123" y="332"/>
                  </a:lnTo>
                  <a:lnTo>
                    <a:pt x="115" y="352"/>
                  </a:lnTo>
                  <a:lnTo>
                    <a:pt x="107" y="372"/>
                  </a:lnTo>
                  <a:lnTo>
                    <a:pt x="100" y="392"/>
                  </a:lnTo>
                  <a:lnTo>
                    <a:pt x="93" y="414"/>
                  </a:lnTo>
                  <a:lnTo>
                    <a:pt x="89" y="435"/>
                  </a:lnTo>
                  <a:lnTo>
                    <a:pt x="85" y="457"/>
                  </a:lnTo>
                  <a:lnTo>
                    <a:pt x="82" y="480"/>
                  </a:lnTo>
                  <a:lnTo>
                    <a:pt x="81" y="502"/>
                  </a:lnTo>
                  <a:lnTo>
                    <a:pt x="80" y="525"/>
                  </a:lnTo>
                  <a:lnTo>
                    <a:pt x="80" y="525"/>
                  </a:lnTo>
                  <a:lnTo>
                    <a:pt x="80" y="525"/>
                  </a:lnTo>
                  <a:lnTo>
                    <a:pt x="81" y="547"/>
                  </a:lnTo>
                  <a:lnTo>
                    <a:pt x="82" y="571"/>
                  </a:lnTo>
                  <a:lnTo>
                    <a:pt x="85" y="592"/>
                  </a:lnTo>
                  <a:lnTo>
                    <a:pt x="89" y="615"/>
                  </a:lnTo>
                  <a:lnTo>
                    <a:pt x="93" y="636"/>
                  </a:lnTo>
                  <a:lnTo>
                    <a:pt x="100" y="657"/>
                  </a:lnTo>
                  <a:lnTo>
                    <a:pt x="107" y="678"/>
                  </a:lnTo>
                  <a:lnTo>
                    <a:pt x="115" y="698"/>
                  </a:lnTo>
                  <a:lnTo>
                    <a:pt x="123" y="718"/>
                  </a:lnTo>
                  <a:lnTo>
                    <a:pt x="133" y="737"/>
                  </a:lnTo>
                  <a:lnTo>
                    <a:pt x="145" y="756"/>
                  </a:lnTo>
                  <a:lnTo>
                    <a:pt x="156" y="773"/>
                  </a:lnTo>
                  <a:lnTo>
                    <a:pt x="168" y="791"/>
                  </a:lnTo>
                  <a:lnTo>
                    <a:pt x="181" y="808"/>
                  </a:lnTo>
                  <a:lnTo>
                    <a:pt x="196" y="825"/>
                  </a:lnTo>
                  <a:lnTo>
                    <a:pt x="209" y="840"/>
                  </a:lnTo>
                  <a:lnTo>
                    <a:pt x="209" y="840"/>
                  </a:lnTo>
                  <a:lnTo>
                    <a:pt x="226" y="855"/>
                  </a:lnTo>
                  <a:lnTo>
                    <a:pt x="242" y="868"/>
                  </a:lnTo>
                  <a:lnTo>
                    <a:pt x="258" y="881"/>
                  </a:lnTo>
                  <a:lnTo>
                    <a:pt x="275" y="893"/>
                  </a:lnTo>
                  <a:lnTo>
                    <a:pt x="294" y="906"/>
                  </a:lnTo>
                  <a:lnTo>
                    <a:pt x="312" y="916"/>
                  </a:lnTo>
                  <a:lnTo>
                    <a:pt x="332" y="926"/>
                  </a:lnTo>
                  <a:lnTo>
                    <a:pt x="352" y="935"/>
                  </a:lnTo>
                  <a:lnTo>
                    <a:pt x="371" y="943"/>
                  </a:lnTo>
                  <a:lnTo>
                    <a:pt x="391" y="950"/>
                  </a:lnTo>
                  <a:lnTo>
                    <a:pt x="413" y="956"/>
                  </a:lnTo>
                  <a:lnTo>
                    <a:pt x="434" y="961"/>
                  </a:lnTo>
                  <a:lnTo>
                    <a:pt x="456" y="965"/>
                  </a:lnTo>
                  <a:lnTo>
                    <a:pt x="479" y="967"/>
                  </a:lnTo>
                  <a:lnTo>
                    <a:pt x="501" y="970"/>
                  </a:lnTo>
                  <a:lnTo>
                    <a:pt x="524" y="970"/>
                  </a:lnTo>
                  <a:lnTo>
                    <a:pt x="524" y="970"/>
                  </a:lnTo>
                  <a:lnTo>
                    <a:pt x="546" y="970"/>
                  </a:lnTo>
                  <a:lnTo>
                    <a:pt x="570" y="967"/>
                  </a:lnTo>
                  <a:lnTo>
                    <a:pt x="591" y="965"/>
                  </a:lnTo>
                  <a:lnTo>
                    <a:pt x="613" y="961"/>
                  </a:lnTo>
                  <a:lnTo>
                    <a:pt x="634" y="956"/>
                  </a:lnTo>
                  <a:lnTo>
                    <a:pt x="656" y="950"/>
                  </a:lnTo>
                  <a:lnTo>
                    <a:pt x="677" y="943"/>
                  </a:lnTo>
                  <a:lnTo>
                    <a:pt x="697" y="935"/>
                  </a:lnTo>
                  <a:lnTo>
                    <a:pt x="717" y="926"/>
                  </a:lnTo>
                  <a:lnTo>
                    <a:pt x="735" y="916"/>
                  </a:lnTo>
                  <a:lnTo>
                    <a:pt x="754" y="906"/>
                  </a:lnTo>
                  <a:lnTo>
                    <a:pt x="772" y="893"/>
                  </a:lnTo>
                  <a:lnTo>
                    <a:pt x="789" y="881"/>
                  </a:lnTo>
                  <a:lnTo>
                    <a:pt x="806" y="868"/>
                  </a:lnTo>
                  <a:lnTo>
                    <a:pt x="823" y="855"/>
                  </a:lnTo>
                  <a:lnTo>
                    <a:pt x="838" y="840"/>
                  </a:lnTo>
                  <a:lnTo>
                    <a:pt x="838" y="840"/>
                  </a:lnTo>
                  <a:lnTo>
                    <a:pt x="853" y="825"/>
                  </a:lnTo>
                  <a:lnTo>
                    <a:pt x="866" y="808"/>
                  </a:lnTo>
                  <a:lnTo>
                    <a:pt x="879" y="791"/>
                  </a:lnTo>
                  <a:lnTo>
                    <a:pt x="891" y="773"/>
                  </a:lnTo>
                  <a:lnTo>
                    <a:pt x="904" y="756"/>
                  </a:lnTo>
                  <a:lnTo>
                    <a:pt x="914" y="737"/>
                  </a:lnTo>
                  <a:lnTo>
                    <a:pt x="924" y="718"/>
                  </a:lnTo>
                  <a:lnTo>
                    <a:pt x="932" y="698"/>
                  </a:lnTo>
                  <a:lnTo>
                    <a:pt x="941" y="678"/>
                  </a:lnTo>
                  <a:lnTo>
                    <a:pt x="947" y="657"/>
                  </a:lnTo>
                  <a:lnTo>
                    <a:pt x="954" y="636"/>
                  </a:lnTo>
                  <a:lnTo>
                    <a:pt x="959" y="615"/>
                  </a:lnTo>
                  <a:lnTo>
                    <a:pt x="962" y="592"/>
                  </a:lnTo>
                  <a:lnTo>
                    <a:pt x="965" y="571"/>
                  </a:lnTo>
                  <a:lnTo>
                    <a:pt x="967" y="547"/>
                  </a:lnTo>
                  <a:lnTo>
                    <a:pt x="967" y="525"/>
                  </a:lnTo>
                  <a:lnTo>
                    <a:pt x="967" y="525"/>
                  </a:lnTo>
                  <a:lnTo>
                    <a:pt x="967" y="502"/>
                  </a:lnTo>
                  <a:lnTo>
                    <a:pt x="965" y="480"/>
                  </a:lnTo>
                  <a:lnTo>
                    <a:pt x="962" y="457"/>
                  </a:lnTo>
                  <a:lnTo>
                    <a:pt x="959" y="435"/>
                  </a:lnTo>
                  <a:lnTo>
                    <a:pt x="954" y="414"/>
                  </a:lnTo>
                  <a:lnTo>
                    <a:pt x="947" y="392"/>
                  </a:lnTo>
                  <a:lnTo>
                    <a:pt x="941" y="372"/>
                  </a:lnTo>
                  <a:lnTo>
                    <a:pt x="932" y="352"/>
                  </a:lnTo>
                  <a:lnTo>
                    <a:pt x="924" y="332"/>
                  </a:lnTo>
                  <a:lnTo>
                    <a:pt x="914" y="312"/>
                  </a:lnTo>
                  <a:lnTo>
                    <a:pt x="904" y="295"/>
                  </a:lnTo>
                  <a:lnTo>
                    <a:pt x="891" y="276"/>
                  </a:lnTo>
                  <a:lnTo>
                    <a:pt x="879" y="259"/>
                  </a:lnTo>
                  <a:lnTo>
                    <a:pt x="866" y="242"/>
                  </a:lnTo>
                  <a:lnTo>
                    <a:pt x="853" y="226"/>
                  </a:lnTo>
                  <a:lnTo>
                    <a:pt x="838" y="210"/>
                  </a:lnTo>
                  <a:lnTo>
                    <a:pt x="838" y="21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320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B379E3ED-8812-A5E3-EB82-4EBBEF332F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7713" y="293688"/>
              <a:ext cx="354013" cy="292100"/>
            </a:xfrm>
            <a:custGeom>
              <a:avLst/>
              <a:gdLst>
                <a:gd name="T0" fmla="*/ 181 w 671"/>
                <a:gd name="T1" fmla="*/ 57 h 550"/>
                <a:gd name="T2" fmla="*/ 311 w 671"/>
                <a:gd name="T3" fmla="*/ 57 h 550"/>
                <a:gd name="T4" fmla="*/ 311 w 671"/>
                <a:gd name="T5" fmla="*/ 550 h 550"/>
                <a:gd name="T6" fmla="*/ 311 w 671"/>
                <a:gd name="T7" fmla="*/ 550 h 550"/>
                <a:gd name="T8" fmla="*/ 277 w 671"/>
                <a:gd name="T9" fmla="*/ 546 h 550"/>
                <a:gd name="T10" fmla="*/ 245 w 671"/>
                <a:gd name="T11" fmla="*/ 540 h 550"/>
                <a:gd name="T12" fmla="*/ 212 w 671"/>
                <a:gd name="T13" fmla="*/ 530 h 550"/>
                <a:gd name="T14" fmla="*/ 181 w 671"/>
                <a:gd name="T15" fmla="*/ 518 h 550"/>
                <a:gd name="T16" fmla="*/ 181 w 671"/>
                <a:gd name="T17" fmla="*/ 57 h 550"/>
                <a:gd name="T18" fmla="*/ 181 w 671"/>
                <a:gd name="T19" fmla="*/ 57 h 550"/>
                <a:gd name="T20" fmla="*/ 0 w 671"/>
                <a:gd name="T21" fmla="*/ 362 h 550"/>
                <a:gd name="T22" fmla="*/ 0 w 671"/>
                <a:gd name="T23" fmla="*/ 362 h 550"/>
                <a:gd name="T24" fmla="*/ 13 w 671"/>
                <a:gd name="T25" fmla="*/ 381 h 550"/>
                <a:gd name="T26" fmla="*/ 26 w 671"/>
                <a:gd name="T27" fmla="*/ 400 h 550"/>
                <a:gd name="T28" fmla="*/ 41 w 671"/>
                <a:gd name="T29" fmla="*/ 417 h 550"/>
                <a:gd name="T30" fmla="*/ 58 w 671"/>
                <a:gd name="T31" fmla="*/ 435 h 550"/>
                <a:gd name="T32" fmla="*/ 58 w 671"/>
                <a:gd name="T33" fmla="*/ 435 h 550"/>
                <a:gd name="T34" fmla="*/ 74 w 671"/>
                <a:gd name="T35" fmla="*/ 451 h 550"/>
                <a:gd name="T36" fmla="*/ 92 w 671"/>
                <a:gd name="T37" fmla="*/ 466 h 550"/>
                <a:gd name="T38" fmla="*/ 111 w 671"/>
                <a:gd name="T39" fmla="*/ 480 h 550"/>
                <a:gd name="T40" fmla="*/ 130 w 671"/>
                <a:gd name="T41" fmla="*/ 492 h 550"/>
                <a:gd name="T42" fmla="*/ 130 w 671"/>
                <a:gd name="T43" fmla="*/ 145 h 550"/>
                <a:gd name="T44" fmla="*/ 0 w 671"/>
                <a:gd name="T45" fmla="*/ 145 h 550"/>
                <a:gd name="T46" fmla="*/ 0 w 671"/>
                <a:gd name="T47" fmla="*/ 362 h 550"/>
                <a:gd name="T48" fmla="*/ 0 w 671"/>
                <a:gd name="T49" fmla="*/ 362 h 550"/>
                <a:gd name="T50" fmla="*/ 360 w 671"/>
                <a:gd name="T51" fmla="*/ 550 h 550"/>
                <a:gd name="T52" fmla="*/ 360 w 671"/>
                <a:gd name="T53" fmla="*/ 550 h 550"/>
                <a:gd name="T54" fmla="*/ 394 w 671"/>
                <a:gd name="T55" fmla="*/ 546 h 550"/>
                <a:gd name="T56" fmla="*/ 428 w 671"/>
                <a:gd name="T57" fmla="*/ 540 h 550"/>
                <a:gd name="T58" fmla="*/ 460 w 671"/>
                <a:gd name="T59" fmla="*/ 530 h 550"/>
                <a:gd name="T60" fmla="*/ 491 w 671"/>
                <a:gd name="T61" fmla="*/ 518 h 550"/>
                <a:gd name="T62" fmla="*/ 491 w 671"/>
                <a:gd name="T63" fmla="*/ 230 h 550"/>
                <a:gd name="T64" fmla="*/ 360 w 671"/>
                <a:gd name="T65" fmla="*/ 230 h 550"/>
                <a:gd name="T66" fmla="*/ 360 w 671"/>
                <a:gd name="T67" fmla="*/ 550 h 550"/>
                <a:gd name="T68" fmla="*/ 360 w 671"/>
                <a:gd name="T69" fmla="*/ 550 h 550"/>
                <a:gd name="T70" fmla="*/ 541 w 671"/>
                <a:gd name="T71" fmla="*/ 492 h 550"/>
                <a:gd name="T72" fmla="*/ 541 w 671"/>
                <a:gd name="T73" fmla="*/ 492 h 550"/>
                <a:gd name="T74" fmla="*/ 561 w 671"/>
                <a:gd name="T75" fmla="*/ 480 h 550"/>
                <a:gd name="T76" fmla="*/ 580 w 671"/>
                <a:gd name="T77" fmla="*/ 466 h 550"/>
                <a:gd name="T78" fmla="*/ 597 w 671"/>
                <a:gd name="T79" fmla="*/ 451 h 550"/>
                <a:gd name="T80" fmla="*/ 615 w 671"/>
                <a:gd name="T81" fmla="*/ 435 h 550"/>
                <a:gd name="T82" fmla="*/ 615 w 671"/>
                <a:gd name="T83" fmla="*/ 435 h 550"/>
                <a:gd name="T84" fmla="*/ 630 w 671"/>
                <a:gd name="T85" fmla="*/ 417 h 550"/>
                <a:gd name="T86" fmla="*/ 645 w 671"/>
                <a:gd name="T87" fmla="*/ 400 h 550"/>
                <a:gd name="T88" fmla="*/ 658 w 671"/>
                <a:gd name="T89" fmla="*/ 381 h 550"/>
                <a:gd name="T90" fmla="*/ 671 w 671"/>
                <a:gd name="T91" fmla="*/ 362 h 550"/>
                <a:gd name="T92" fmla="*/ 671 w 671"/>
                <a:gd name="T93" fmla="*/ 0 h 550"/>
                <a:gd name="T94" fmla="*/ 541 w 671"/>
                <a:gd name="T95" fmla="*/ 0 h 550"/>
                <a:gd name="T96" fmla="*/ 541 w 671"/>
                <a:gd name="T97" fmla="*/ 492 h 550"/>
                <a:gd name="T98" fmla="*/ 541 w 671"/>
                <a:gd name="T99" fmla="*/ 492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71" h="550">
                  <a:moveTo>
                    <a:pt x="181" y="57"/>
                  </a:moveTo>
                  <a:lnTo>
                    <a:pt x="311" y="57"/>
                  </a:lnTo>
                  <a:lnTo>
                    <a:pt x="311" y="550"/>
                  </a:lnTo>
                  <a:lnTo>
                    <a:pt x="311" y="550"/>
                  </a:lnTo>
                  <a:lnTo>
                    <a:pt x="277" y="546"/>
                  </a:lnTo>
                  <a:lnTo>
                    <a:pt x="245" y="540"/>
                  </a:lnTo>
                  <a:lnTo>
                    <a:pt x="212" y="530"/>
                  </a:lnTo>
                  <a:lnTo>
                    <a:pt x="181" y="518"/>
                  </a:lnTo>
                  <a:lnTo>
                    <a:pt x="181" y="57"/>
                  </a:lnTo>
                  <a:lnTo>
                    <a:pt x="181" y="57"/>
                  </a:lnTo>
                  <a:close/>
                  <a:moveTo>
                    <a:pt x="0" y="362"/>
                  </a:moveTo>
                  <a:lnTo>
                    <a:pt x="0" y="362"/>
                  </a:lnTo>
                  <a:lnTo>
                    <a:pt x="13" y="381"/>
                  </a:lnTo>
                  <a:lnTo>
                    <a:pt x="26" y="400"/>
                  </a:lnTo>
                  <a:lnTo>
                    <a:pt x="41" y="417"/>
                  </a:lnTo>
                  <a:lnTo>
                    <a:pt x="58" y="435"/>
                  </a:lnTo>
                  <a:lnTo>
                    <a:pt x="58" y="435"/>
                  </a:lnTo>
                  <a:lnTo>
                    <a:pt x="74" y="451"/>
                  </a:lnTo>
                  <a:lnTo>
                    <a:pt x="92" y="466"/>
                  </a:lnTo>
                  <a:lnTo>
                    <a:pt x="111" y="480"/>
                  </a:lnTo>
                  <a:lnTo>
                    <a:pt x="130" y="492"/>
                  </a:lnTo>
                  <a:lnTo>
                    <a:pt x="130" y="145"/>
                  </a:lnTo>
                  <a:lnTo>
                    <a:pt x="0" y="145"/>
                  </a:lnTo>
                  <a:lnTo>
                    <a:pt x="0" y="362"/>
                  </a:lnTo>
                  <a:lnTo>
                    <a:pt x="0" y="362"/>
                  </a:lnTo>
                  <a:close/>
                  <a:moveTo>
                    <a:pt x="360" y="550"/>
                  </a:moveTo>
                  <a:lnTo>
                    <a:pt x="360" y="550"/>
                  </a:lnTo>
                  <a:lnTo>
                    <a:pt x="394" y="546"/>
                  </a:lnTo>
                  <a:lnTo>
                    <a:pt x="428" y="540"/>
                  </a:lnTo>
                  <a:lnTo>
                    <a:pt x="460" y="530"/>
                  </a:lnTo>
                  <a:lnTo>
                    <a:pt x="491" y="518"/>
                  </a:lnTo>
                  <a:lnTo>
                    <a:pt x="491" y="230"/>
                  </a:lnTo>
                  <a:lnTo>
                    <a:pt x="360" y="230"/>
                  </a:lnTo>
                  <a:lnTo>
                    <a:pt x="360" y="550"/>
                  </a:lnTo>
                  <a:lnTo>
                    <a:pt x="360" y="550"/>
                  </a:lnTo>
                  <a:close/>
                  <a:moveTo>
                    <a:pt x="541" y="492"/>
                  </a:moveTo>
                  <a:lnTo>
                    <a:pt x="541" y="492"/>
                  </a:lnTo>
                  <a:lnTo>
                    <a:pt x="561" y="480"/>
                  </a:lnTo>
                  <a:lnTo>
                    <a:pt x="580" y="466"/>
                  </a:lnTo>
                  <a:lnTo>
                    <a:pt x="597" y="451"/>
                  </a:lnTo>
                  <a:lnTo>
                    <a:pt x="615" y="435"/>
                  </a:lnTo>
                  <a:lnTo>
                    <a:pt x="615" y="435"/>
                  </a:lnTo>
                  <a:lnTo>
                    <a:pt x="630" y="417"/>
                  </a:lnTo>
                  <a:lnTo>
                    <a:pt x="645" y="400"/>
                  </a:lnTo>
                  <a:lnTo>
                    <a:pt x="658" y="381"/>
                  </a:lnTo>
                  <a:lnTo>
                    <a:pt x="671" y="362"/>
                  </a:lnTo>
                  <a:lnTo>
                    <a:pt x="671" y="0"/>
                  </a:lnTo>
                  <a:lnTo>
                    <a:pt x="541" y="0"/>
                  </a:lnTo>
                  <a:lnTo>
                    <a:pt x="541" y="492"/>
                  </a:lnTo>
                  <a:lnTo>
                    <a:pt x="541" y="4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320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D08372B-C7DC-6D1B-2599-960696B883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550041"/>
              </p:ext>
            </p:extLst>
          </p:nvPr>
        </p:nvGraphicFramePr>
        <p:xfrm>
          <a:off x="1612225" y="1805337"/>
          <a:ext cx="9091220" cy="44823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33240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1414495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1414495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1414495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1414495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</a:tblGrid>
              <a:tr h="387883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2023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2024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2026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300" b="0" i="0" u="none" strike="noStrike" noProof="0" dirty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</a:rPr>
                        <a:t>STAŁA PRÓBA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200" b="1" i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USA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200" b="1" i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Brazylia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200" b="1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Meksyk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262976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200" b="1" i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Francja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764118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200" b="1" i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Portugalia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308437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200" b="1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Chiny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866270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200" b="0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Niemcy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–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–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089090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200" b="0" i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Włochy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–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–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435212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200" b="0" i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Polska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–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825111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200" b="0" i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Finlandia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–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714743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200" b="0" i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Wietnam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3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–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3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323327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4CC39B7A-19DE-57BA-84AA-591F665466C8}"/>
              </a:ext>
            </a:extLst>
          </p:cNvPr>
          <p:cNvSpPr txBox="1"/>
          <p:nvPr/>
        </p:nvSpPr>
        <p:spPr>
          <a:xfrm>
            <a:off x="538547" y="1462670"/>
            <a:ext cx="2255360" cy="42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 fontAlgn="ctr">
              <a:defRPr/>
            </a:pPr>
            <a:r>
              <a:rPr lang="pl-PL" sz="1067" dirty="0">
                <a:solidFill>
                  <a:srgbClr val="D68CB5"/>
                </a:solidFill>
                <a:latin typeface="Fira Sans SemiBold" panose="020B0604020202020204" pitchFamily="34" charset="0"/>
                <a:cs typeface="Calibri Light" panose="020F0302020204030204" pitchFamily="34" charset="0"/>
                <a:sym typeface="Arial"/>
              </a:rPr>
              <a:t>Otrzymało </a:t>
            </a:r>
            <a:r>
              <a:rPr lang="pl-PL" sz="1067" u="sng" dirty="0">
                <a:solidFill>
                  <a:srgbClr val="D68CB5"/>
                </a:solidFill>
                <a:latin typeface="Fira Sans SemiBold" panose="020B0604020202020204" pitchFamily="34" charset="0"/>
                <a:cs typeface="Calibri Light" panose="020F0302020204030204" pitchFamily="34" charset="0"/>
                <a:sym typeface="Arial"/>
              </a:rPr>
              <a:t>wszystkie te informacje</a:t>
            </a:r>
            <a:r>
              <a:rPr lang="pl-PL" sz="1067" dirty="0">
                <a:solidFill>
                  <a:srgbClr val="D68CB5"/>
                </a:solidFill>
                <a:latin typeface="Fira Sans SemiBold" panose="020B0604020202020204" pitchFamily="34" charset="0"/>
                <a:cs typeface="Calibri Light" panose="020F0302020204030204" pitchFamily="34" charset="0"/>
                <a:sym typeface="Arial"/>
              </a:rPr>
              <a:t> co najmniej raz (%)</a:t>
            </a:r>
          </a:p>
        </p:txBody>
      </p:sp>
      <p:pic>
        <p:nvPicPr>
          <p:cNvPr id="13" name="Image 12" descr="Une image contenant texte, clipart, graphique vectoriel  Description générée automatiquement">
            <a:extLst>
              <a:ext uri="{FF2B5EF4-FFF2-40B4-BE49-F238E27FC236}">
                <a16:creationId xmlns:a16="http://schemas.microsoft.com/office/drawing/2014/main" id="{649D230D-6FFB-4754-2622-2DF2E05E647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2954937"/>
            <a:ext cx="192000" cy="192000"/>
          </a:xfrm>
          <a:prstGeom prst="rect">
            <a:avLst/>
          </a:prstGeom>
        </p:spPr>
      </p:pic>
      <p:pic>
        <p:nvPicPr>
          <p:cNvPr id="14" name="Image 13" descr="Une image contenant texte, clipart  Description générée automatiquement">
            <a:extLst>
              <a:ext uri="{FF2B5EF4-FFF2-40B4-BE49-F238E27FC236}">
                <a16:creationId xmlns:a16="http://schemas.microsoft.com/office/drawing/2014/main" id="{5062E5E8-10FB-6CC8-F685-BDBFA43AF90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6054508"/>
            <a:ext cx="192000" cy="192000"/>
          </a:xfrm>
          <a:prstGeom prst="rect">
            <a:avLst/>
          </a:prstGeom>
        </p:spPr>
      </p:pic>
      <p:pic>
        <p:nvPicPr>
          <p:cNvPr id="15" name="Image 14" descr="Une image contenant texte, clipart  Description générée automatiquement">
            <a:extLst>
              <a:ext uri="{FF2B5EF4-FFF2-40B4-BE49-F238E27FC236}">
                <a16:creationId xmlns:a16="http://schemas.microsoft.com/office/drawing/2014/main" id="{AC334090-3445-8D13-2F81-049F258395F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3643732"/>
            <a:ext cx="192000" cy="192000"/>
          </a:xfrm>
          <a:prstGeom prst="rect">
            <a:avLst/>
          </a:prstGeom>
        </p:spPr>
      </p:pic>
      <p:pic>
        <p:nvPicPr>
          <p:cNvPr id="16" name="Image 15" descr="Une image contenant texte, clipart  Description générée automatiquement">
            <a:extLst>
              <a:ext uri="{FF2B5EF4-FFF2-40B4-BE49-F238E27FC236}">
                <a16:creationId xmlns:a16="http://schemas.microsoft.com/office/drawing/2014/main" id="{60266E11-A3D3-7890-E040-25EC7D2246B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3988129"/>
            <a:ext cx="192000" cy="192000"/>
          </a:xfrm>
          <a:prstGeom prst="rect">
            <a:avLst/>
          </a:prstGeom>
        </p:spPr>
      </p:pic>
      <p:pic>
        <p:nvPicPr>
          <p:cNvPr id="17" name="Image 16" descr="Une image contenant texte, clipart  Description générée automatiquement">
            <a:extLst>
              <a:ext uri="{FF2B5EF4-FFF2-40B4-BE49-F238E27FC236}">
                <a16:creationId xmlns:a16="http://schemas.microsoft.com/office/drawing/2014/main" id="{5B5B146A-461A-54E4-10B3-622FCD915E1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3299335"/>
            <a:ext cx="192000" cy="192000"/>
          </a:xfrm>
          <a:prstGeom prst="rect">
            <a:avLst/>
          </a:prstGeom>
        </p:spPr>
      </p:pic>
      <p:pic>
        <p:nvPicPr>
          <p:cNvPr id="18" name="Image 17" descr="Une image contenant texte, clipart  Description générée automatiquement">
            <a:extLst>
              <a:ext uri="{FF2B5EF4-FFF2-40B4-BE49-F238E27FC236}">
                <a16:creationId xmlns:a16="http://schemas.microsoft.com/office/drawing/2014/main" id="{AD906FBE-C66B-E120-8618-43870FB4246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2610540"/>
            <a:ext cx="192000" cy="19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14A8EC9-5A80-5996-5C98-4F453281674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5365719"/>
            <a:ext cx="192000" cy="192000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73E56B1-01C3-1DF6-B4C8-CE1AE597593F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5710116"/>
            <a:ext cx="192000" cy="192000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31B5E83-0431-EE2F-899E-4C42AC701E54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4332527"/>
            <a:ext cx="192000" cy="192000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20CDB84-79AE-81DF-9112-7C771D11E70D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4676924"/>
            <a:ext cx="192000" cy="19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1B04163-6127-5DC8-E566-5EBE90624DE2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5021321"/>
            <a:ext cx="192000" cy="192000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BF2923AD-1A37-4D51-18C0-E01960BA6A96}"/>
              </a:ext>
            </a:extLst>
          </p:cNvPr>
          <p:cNvCxnSpPr>
            <a:cxnSpLocks/>
          </p:cNvCxnSpPr>
          <p:nvPr/>
        </p:nvCxnSpPr>
        <p:spPr>
          <a:xfrm flipV="1">
            <a:off x="6411375" y="2241799"/>
            <a:ext cx="192000" cy="192000"/>
          </a:xfrm>
          <a:prstGeom prst="straightConnector1">
            <a:avLst/>
          </a:prstGeom>
          <a:ln>
            <a:solidFill>
              <a:srgbClr val="CAD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3B0FCDE7-2909-E1F3-0282-25B0370FCD7A}"/>
              </a:ext>
            </a:extLst>
          </p:cNvPr>
          <p:cNvCxnSpPr>
            <a:cxnSpLocks/>
          </p:cNvCxnSpPr>
          <p:nvPr/>
        </p:nvCxnSpPr>
        <p:spPr>
          <a:xfrm>
            <a:off x="7742232" y="2241799"/>
            <a:ext cx="192000" cy="192000"/>
          </a:xfrm>
          <a:prstGeom prst="straightConnector1">
            <a:avLst/>
          </a:prstGeom>
          <a:ln>
            <a:solidFill>
              <a:srgbClr val="FFDA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8C2CD862-71F9-676A-BCBB-7BB0151FDCBC}"/>
              </a:ext>
            </a:extLst>
          </p:cNvPr>
          <p:cNvCxnSpPr>
            <a:cxnSpLocks/>
          </p:cNvCxnSpPr>
          <p:nvPr/>
        </p:nvCxnSpPr>
        <p:spPr>
          <a:xfrm>
            <a:off x="9318177" y="2584467"/>
            <a:ext cx="192000" cy="192000"/>
          </a:xfrm>
          <a:prstGeom prst="straightConnector1">
            <a:avLst/>
          </a:prstGeom>
          <a:ln>
            <a:solidFill>
              <a:srgbClr val="FFDA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3440DF2F-DEA9-D62A-69F5-912AE060B3C3}"/>
              </a:ext>
            </a:extLst>
          </p:cNvPr>
          <p:cNvCxnSpPr>
            <a:cxnSpLocks/>
          </p:cNvCxnSpPr>
          <p:nvPr/>
        </p:nvCxnSpPr>
        <p:spPr>
          <a:xfrm flipV="1">
            <a:off x="6411375" y="2584467"/>
            <a:ext cx="192000" cy="192000"/>
          </a:xfrm>
          <a:prstGeom prst="straightConnector1">
            <a:avLst/>
          </a:prstGeom>
          <a:ln>
            <a:solidFill>
              <a:srgbClr val="CAD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266051C2-02B2-DD85-4F19-AD3C16D214AC}"/>
              </a:ext>
            </a:extLst>
          </p:cNvPr>
          <p:cNvCxnSpPr/>
          <p:nvPr/>
        </p:nvCxnSpPr>
        <p:spPr>
          <a:xfrm flipV="1">
            <a:off x="6411375" y="3950503"/>
            <a:ext cx="192000" cy="192000"/>
          </a:xfrm>
          <a:prstGeom prst="straightConnector1">
            <a:avLst/>
          </a:prstGeom>
          <a:ln>
            <a:solidFill>
              <a:srgbClr val="CAD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264EEC46-8FEA-1B5D-C601-07DD06A81A9C}"/>
              </a:ext>
            </a:extLst>
          </p:cNvPr>
          <p:cNvCxnSpPr>
            <a:cxnSpLocks/>
          </p:cNvCxnSpPr>
          <p:nvPr/>
        </p:nvCxnSpPr>
        <p:spPr>
          <a:xfrm>
            <a:off x="7742232" y="2940113"/>
            <a:ext cx="192000" cy="192000"/>
          </a:xfrm>
          <a:prstGeom prst="straightConnector1">
            <a:avLst/>
          </a:prstGeom>
          <a:ln>
            <a:solidFill>
              <a:srgbClr val="FFDA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3198B9F-ABB5-9DBB-7692-E3FA297BB415}"/>
              </a:ext>
            </a:extLst>
          </p:cNvPr>
          <p:cNvCxnSpPr>
            <a:cxnSpLocks/>
          </p:cNvCxnSpPr>
          <p:nvPr/>
        </p:nvCxnSpPr>
        <p:spPr>
          <a:xfrm flipV="1">
            <a:off x="6411375" y="2940113"/>
            <a:ext cx="192000" cy="192000"/>
          </a:xfrm>
          <a:prstGeom prst="straightConnector1">
            <a:avLst/>
          </a:prstGeom>
          <a:ln>
            <a:solidFill>
              <a:srgbClr val="CAD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8F196F5B-760A-78C1-F84B-3968E95C1A1A}"/>
              </a:ext>
            </a:extLst>
          </p:cNvPr>
          <p:cNvCxnSpPr>
            <a:cxnSpLocks/>
          </p:cNvCxnSpPr>
          <p:nvPr/>
        </p:nvCxnSpPr>
        <p:spPr>
          <a:xfrm>
            <a:off x="7742232" y="3297605"/>
            <a:ext cx="192000" cy="192000"/>
          </a:xfrm>
          <a:prstGeom prst="straightConnector1">
            <a:avLst/>
          </a:prstGeom>
          <a:ln>
            <a:solidFill>
              <a:srgbClr val="FFDA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B0C26E76-AA33-6447-ECB0-5AC7E6557AAC}"/>
              </a:ext>
            </a:extLst>
          </p:cNvPr>
          <p:cNvCxnSpPr>
            <a:cxnSpLocks/>
          </p:cNvCxnSpPr>
          <p:nvPr/>
        </p:nvCxnSpPr>
        <p:spPr>
          <a:xfrm flipV="1">
            <a:off x="9318177" y="3297605"/>
            <a:ext cx="192000" cy="192000"/>
          </a:xfrm>
          <a:prstGeom prst="straightConnector1">
            <a:avLst/>
          </a:prstGeom>
          <a:ln>
            <a:solidFill>
              <a:srgbClr val="CAD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989850E6-7A8A-BCC3-7BB7-EF8D62B32F1E}"/>
              </a:ext>
            </a:extLst>
          </p:cNvPr>
          <p:cNvCxnSpPr>
            <a:cxnSpLocks/>
          </p:cNvCxnSpPr>
          <p:nvPr/>
        </p:nvCxnSpPr>
        <p:spPr>
          <a:xfrm>
            <a:off x="6411375" y="4332527"/>
            <a:ext cx="192000" cy="192000"/>
          </a:xfrm>
          <a:prstGeom prst="straightConnector1">
            <a:avLst/>
          </a:prstGeom>
          <a:ln>
            <a:solidFill>
              <a:srgbClr val="FFDA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5975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AB395E0-BFA8-CB38-9679-D48138656F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374292"/>
              </p:ext>
            </p:extLst>
          </p:nvPr>
        </p:nvGraphicFramePr>
        <p:xfrm>
          <a:off x="70681" y="1981878"/>
          <a:ext cx="11902244" cy="37545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1000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935000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935000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935000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935000">
                  <a:extLst>
                    <a:ext uri="{9D8B030D-6E8A-4147-A177-3AD203B41FA5}">
                      <a16:colId xmlns:a16="http://schemas.microsoft.com/office/drawing/2014/main" val="613238496"/>
                    </a:ext>
                  </a:extLst>
                </a:gridCol>
                <a:gridCol w="935000">
                  <a:extLst>
                    <a:ext uri="{9D8B030D-6E8A-4147-A177-3AD203B41FA5}">
                      <a16:colId xmlns:a16="http://schemas.microsoft.com/office/drawing/2014/main" val="2314749706"/>
                    </a:ext>
                  </a:extLst>
                </a:gridCol>
                <a:gridCol w="935000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935000">
                  <a:extLst>
                    <a:ext uri="{9D8B030D-6E8A-4147-A177-3AD203B41FA5}">
                      <a16:colId xmlns:a16="http://schemas.microsoft.com/office/drawing/2014/main" val="2802121158"/>
                    </a:ext>
                  </a:extLst>
                </a:gridCol>
                <a:gridCol w="935000">
                  <a:extLst>
                    <a:ext uri="{9D8B030D-6E8A-4147-A177-3AD203B41FA5}">
                      <a16:colId xmlns:a16="http://schemas.microsoft.com/office/drawing/2014/main" val="776730593"/>
                    </a:ext>
                  </a:extLst>
                </a:gridCol>
                <a:gridCol w="1101244">
                  <a:extLst>
                    <a:ext uri="{9D8B030D-6E8A-4147-A177-3AD203B41FA5}">
                      <a16:colId xmlns:a16="http://schemas.microsoft.com/office/drawing/2014/main" val="4208662475"/>
                    </a:ext>
                  </a:extLst>
                </a:gridCol>
              </a:tblGrid>
              <a:tr h="409821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Mniej niż </a:t>
                      </a:r>
                    </a:p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 lat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25 do </a:t>
                      </a:r>
                      <a:endParaRPr lang="fr-FR" sz="120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ctr"/>
                      <a:r>
                        <a:rPr lang="pl-PL" sz="12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34 lat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35 do </a:t>
                      </a:r>
                      <a:endParaRPr lang="fr-FR" sz="120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ctr"/>
                      <a:r>
                        <a:rPr lang="pl-PL" sz="12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44 lat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45 do </a:t>
                      </a:r>
                      <a:endParaRPr lang="fr-FR" sz="1200" b="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59 lat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lat </a:t>
                      </a:r>
                    </a:p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 więcej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Kobiety w ciąży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Matki w wieku od 25 do 44 lat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Bezdzietne osoby w wieku od 25 do 44 lat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860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Baza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1011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598843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200" b="1" i="0" u="none" strike="noStrike" noProof="0">
                          <a:solidFill>
                            <a:srgbClr val="200F40"/>
                          </a:solidFill>
                          <a:effectLst/>
                          <a:latin typeface="Fira Sans" panose="020B0503050000020004" pitchFamily="34" charset="0"/>
                        </a:rPr>
                        <a:t>% otrzymało TE WSZYSTKIE INFORMACJE co najmniej raz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7040304"/>
                  </a:ext>
                </a:extLst>
              </a:tr>
              <a:tr h="932343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Poinformował o znaczeniu zachowania jak największej równowagi mikrobiomu pochwy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925133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Wyjaśnił, jakie odpowiednie działania należy podjąć, aby w jak największym stopniu utrzymać równowagę mikrobiomu pochwy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563504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Wyjaśnił, czym jest mikrobiom pochwy oraz jakie są jego role i funkcje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 dirty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 dirty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sp>
        <p:nvSpPr>
          <p:cNvPr id="115" name="Google Shape;115;p17"/>
          <p:cNvSpPr txBox="1"/>
          <p:nvPr/>
        </p:nvSpPr>
        <p:spPr>
          <a:xfrm>
            <a:off x="720000" y="236903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Starsze kobiety oraz kobiety bezdzietne otrzymują mniej informacji medycznych na temat mikrobiomu pochwy w porównaniu z innymi kobietami.</a:t>
            </a:r>
          </a:p>
        </p:txBody>
      </p:sp>
      <p:sp>
        <p:nvSpPr>
          <p:cNvPr id="6" name="Google Shape;116;p17">
            <a:extLst>
              <a:ext uri="{FF2B5EF4-FFF2-40B4-BE49-F238E27FC236}">
                <a16:creationId xmlns:a16="http://schemas.microsoft.com/office/drawing/2014/main" id="{ABAC0DE1-E835-09CE-B88E-4221C5603960}"/>
              </a:ext>
            </a:extLst>
          </p:cNvPr>
          <p:cNvSpPr txBox="1"/>
          <p:nvPr/>
        </p:nvSpPr>
        <p:spPr>
          <a:xfrm>
            <a:off x="720000" y="109497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Czy ginekolog rozmawiał z Tobą na temat poniższych kwestii?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  <a:p>
            <a:pPr defTabSz="1219170">
              <a:buClr>
                <a:srgbClr val="000000"/>
              </a:buClr>
              <a:defRPr/>
            </a:pPr>
            <a:endParaRPr lang="en-GB" sz="1333" i="1" kern="0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6EADC37-9E6C-59EA-D908-5FB804AFED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74438"/>
              </p:ext>
            </p:extLst>
          </p:nvPr>
        </p:nvGraphicFramePr>
        <p:xfrm>
          <a:off x="3043162" y="6260506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32905088-FBDB-6312-907E-5CF715A1D44B}"/>
              </a:ext>
            </a:extLst>
          </p:cNvPr>
          <p:cNvSpPr/>
          <p:nvPr/>
        </p:nvSpPr>
        <p:spPr>
          <a:xfrm>
            <a:off x="3125235" y="640422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512A420-28B2-1E8E-5944-25087225E716}"/>
              </a:ext>
            </a:extLst>
          </p:cNvPr>
          <p:cNvSpPr/>
          <p:nvPr/>
        </p:nvSpPr>
        <p:spPr>
          <a:xfrm>
            <a:off x="5478589" y="640422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DE407DA-EB36-3179-4EED-02F9B83ED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736764"/>
              </p:ext>
            </p:extLst>
          </p:nvPr>
        </p:nvGraphicFramePr>
        <p:xfrm>
          <a:off x="1" y="1981877"/>
          <a:ext cx="1592004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 –</a:t>
                      </a:r>
                      <a:r>
                        <a:rPr lang="fr-FR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 </a:t>
                      </a:r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9" name="Graphique 8" descr="Faire un zoom avant contour">
            <a:extLst>
              <a:ext uri="{FF2B5EF4-FFF2-40B4-BE49-F238E27FC236}">
                <a16:creationId xmlns:a16="http://schemas.microsoft.com/office/drawing/2014/main" id="{C2EB4D84-B799-30AE-4CEC-59FD382D30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08943"/>
            <a:ext cx="483260" cy="483260"/>
          </a:xfrm>
          <a:prstGeom prst="rect">
            <a:avLst/>
          </a:prstGeom>
        </p:spPr>
      </p:pic>
      <p:pic>
        <p:nvPicPr>
          <p:cNvPr id="10" name="Graphique 9" descr="Profil femelle contour">
            <a:extLst>
              <a:ext uri="{FF2B5EF4-FFF2-40B4-BE49-F238E27FC236}">
                <a16:creationId xmlns:a16="http://schemas.microsoft.com/office/drawing/2014/main" id="{6407CD52-CF30-69D3-4767-C6490998EE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5394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03581873-8394-FEE6-9953-D4C25CA47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F0E2D3B-B252-25FA-A01B-CDBE737843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587327"/>
              </p:ext>
            </p:extLst>
          </p:nvPr>
        </p:nvGraphicFramePr>
        <p:xfrm>
          <a:off x="64344" y="1981877"/>
          <a:ext cx="12123008" cy="40106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5008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72000">
                  <a:extLst>
                    <a:ext uri="{9D8B030D-6E8A-4147-A177-3AD203B41FA5}">
                      <a16:colId xmlns:a16="http://schemas.microsoft.com/office/drawing/2014/main" val="352235949"/>
                    </a:ext>
                  </a:extLst>
                </a:gridCol>
                <a:gridCol w="768000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485773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810227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961423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14577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921748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758252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584773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519227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</a:tblGrid>
              <a:tr h="625556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spc="-30" baseline="0" noProof="0" dirty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cap="small" spc="-30" baseline="0" noProof="0" dirty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Co najmniej jeden problem zdrowotny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układu oddechowego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układu krążenia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Cukrzyca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układu pokarmowego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układu moczowo-płciowego i nerek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neurologiczne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Choroba autoimmuno</a:t>
                      </a:r>
                      <a:r>
                        <a:rPr lang="fr-FR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-</a:t>
                      </a:r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logiczna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kości i stawów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zdrowia psychicznego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Nowotwór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82228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Baza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800711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200" b="1" i="0" u="none" strike="noStrike" noProof="0">
                          <a:solidFill>
                            <a:srgbClr val="200F40"/>
                          </a:solidFill>
                          <a:effectLst/>
                          <a:latin typeface="Fira Sans" panose="020B0503050000020004" pitchFamily="34" charset="0"/>
                        </a:rPr>
                        <a:t>% otrzymało TE WSZYSTKIE INFORMACJE co najmniej raz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800711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Poinformował o znaczeniu zachowania jak największej równowagi mikrobiomu pochwy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00711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Wyjaśnił, jakie odpowiednie działania należy podjąć, aby w jak największym stopniu utrzymać równowagę mikrobiomu pochwy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  <a:tr h="800711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Wyjaśnił, czym jest mikrobiom pochwy oraz jakie są jego role i funkcje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262976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145DF6E3-B0E4-5CFE-6FCF-FFDFC1477369}"/>
              </a:ext>
            </a:extLst>
          </p:cNvPr>
          <p:cNvSpPr txBox="1"/>
          <p:nvPr/>
        </p:nvSpPr>
        <p:spPr>
          <a:xfrm>
            <a:off x="720000" y="-1223"/>
            <a:ext cx="10729200" cy="487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Spośród kobiet borykających się z problemami zdrowotnymi informacje na temat mikrobiomu pochwy częściej otrzymują te, które cierpią na choroby układu moczowo-płciowego lub schorzenia neurologiczne.</a:t>
            </a: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3CBAEE41-B6D8-1138-40EA-D7CD9307BE06}"/>
              </a:ext>
            </a:extLst>
          </p:cNvPr>
          <p:cNvSpPr txBox="1"/>
          <p:nvPr/>
        </p:nvSpPr>
        <p:spPr>
          <a:xfrm>
            <a:off x="720000" y="108580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Czy ginekolog rozmawiał z Tobą na temat poniższych kwestii?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  <a:p>
            <a:pPr defTabSz="1219170">
              <a:buClr>
                <a:srgbClr val="000000"/>
              </a:buClr>
              <a:defRPr/>
            </a:pPr>
            <a:endParaRPr lang="en-GB" sz="1333" i="1" kern="0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A167A919-69B3-5208-4F1F-3E6F54748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981298"/>
              </p:ext>
            </p:extLst>
          </p:nvPr>
        </p:nvGraphicFramePr>
        <p:xfrm>
          <a:off x="1" y="1981877"/>
          <a:ext cx="1592004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 –</a:t>
                      </a:r>
                      <a:r>
                        <a:rPr lang="fr-FR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 </a:t>
                      </a:r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20" name="Graphique 19" descr="Faire un zoom avant contour">
            <a:extLst>
              <a:ext uri="{FF2B5EF4-FFF2-40B4-BE49-F238E27FC236}">
                <a16:creationId xmlns:a16="http://schemas.microsoft.com/office/drawing/2014/main" id="{F38F1213-F829-82F1-D58A-AE63D5D962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99777"/>
            <a:ext cx="483260" cy="483260"/>
          </a:xfrm>
          <a:prstGeom prst="rect">
            <a:avLst/>
          </a:prstGeom>
        </p:spPr>
      </p:pic>
      <p:grpSp>
        <p:nvGrpSpPr>
          <p:cNvPr id="21" name="Group 616">
            <a:extLst>
              <a:ext uri="{FF2B5EF4-FFF2-40B4-BE49-F238E27FC236}">
                <a16:creationId xmlns:a16="http://schemas.microsoft.com/office/drawing/2014/main" id="{A95C6428-991E-98E8-FDCA-7E3DCB239895}"/>
              </a:ext>
            </a:extLst>
          </p:cNvPr>
          <p:cNvGrpSpPr>
            <a:grpSpLocks noChangeAspect="1"/>
          </p:cNvGrpSpPr>
          <p:nvPr/>
        </p:nvGrpSpPr>
        <p:grpSpPr>
          <a:xfrm>
            <a:off x="11485888" y="724317"/>
            <a:ext cx="588597" cy="418324"/>
            <a:chOff x="2042518" y="1008064"/>
            <a:chExt cx="444500" cy="315913"/>
          </a:xfrm>
          <a:noFill/>
        </p:grpSpPr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AD2CED22-CB28-7F25-94D0-BDA5FEC7E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E7A16E24-EB0C-2419-9C38-CA4A4319D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2E3BF18C-2F87-5211-7282-E025D0AA4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B5EE2E0A-B9B7-BC4A-E911-BAEF08770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A5115844-9251-CB95-DBFD-0C5592090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pic>
        <p:nvPicPr>
          <p:cNvPr id="27" name="Graphique 26" descr="Profil femelle contour">
            <a:extLst>
              <a:ext uri="{FF2B5EF4-FFF2-40B4-BE49-F238E27FC236}">
                <a16:creationId xmlns:a16="http://schemas.microsoft.com/office/drawing/2014/main" id="{C33187FA-4E3B-C4E7-9DB5-9D5299D3B6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CC68C93-4C98-7DA3-7419-9816C2180F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193296"/>
              </p:ext>
            </p:extLst>
          </p:nvPr>
        </p:nvGraphicFramePr>
        <p:xfrm>
          <a:off x="4737825" y="6251272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 porównaniu z osobami z co najmniej jednym problemem zdrowotnym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niżej w porównaniu z osobami z co najmniej jednym problemem zdrowotnym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9" name="Ellipse 8">
            <a:extLst>
              <a:ext uri="{FF2B5EF4-FFF2-40B4-BE49-F238E27FC236}">
                <a16:creationId xmlns:a16="http://schemas.microsoft.com/office/drawing/2014/main" id="{48A31112-125F-282B-20B6-C15C741CD205}"/>
              </a:ext>
            </a:extLst>
          </p:cNvPr>
          <p:cNvSpPr/>
          <p:nvPr/>
        </p:nvSpPr>
        <p:spPr>
          <a:xfrm>
            <a:off x="4802726" y="6403766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965AB0A-B9F8-01CE-6EF7-DD2F246C9445}"/>
              </a:ext>
            </a:extLst>
          </p:cNvPr>
          <p:cNvSpPr/>
          <p:nvPr/>
        </p:nvSpPr>
        <p:spPr>
          <a:xfrm>
            <a:off x="6798647" y="6403766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9F146B35-DCC1-982B-25BC-6BCD958815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706634"/>
              </p:ext>
            </p:extLst>
          </p:nvPr>
        </p:nvGraphicFramePr>
        <p:xfrm>
          <a:off x="1286325" y="6251272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2" name="Ellipse 11">
            <a:extLst>
              <a:ext uri="{FF2B5EF4-FFF2-40B4-BE49-F238E27FC236}">
                <a16:creationId xmlns:a16="http://schemas.microsoft.com/office/drawing/2014/main" id="{5670AE67-EAB9-79F9-4276-6FF482D04DD3}"/>
              </a:ext>
            </a:extLst>
          </p:cNvPr>
          <p:cNvSpPr/>
          <p:nvPr/>
        </p:nvSpPr>
        <p:spPr>
          <a:xfrm>
            <a:off x="1251435" y="6403766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6946357F-28FC-A22B-E5BF-B0550BB81FF7}"/>
              </a:ext>
            </a:extLst>
          </p:cNvPr>
          <p:cNvSpPr/>
          <p:nvPr/>
        </p:nvSpPr>
        <p:spPr>
          <a:xfrm>
            <a:off x="2617675" y="6403766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99896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6DB2FDED-5BF5-66AB-242B-75EFC8B48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893E928B-26F8-E15A-8BB9-4AF0A4760725}"/>
              </a:ext>
            </a:extLst>
          </p:cNvPr>
          <p:cNvSpPr txBox="1"/>
          <p:nvPr/>
        </p:nvSpPr>
        <p:spPr>
          <a:xfrm>
            <a:off x="720000" y="20911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Tematy dotyczące zdrowia intymnego związane z mikrobiomem pochwy rzadko pojawiają się podczas konsultacji z ginekologiem.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F26526B-95A0-D471-F9F7-C5571C1B4A78}"/>
              </a:ext>
            </a:extLst>
          </p:cNvPr>
          <p:cNvGraphicFramePr>
            <a:graphicFrameLocks noGrp="1"/>
          </p:cNvGraphicFramePr>
          <p:nvPr/>
        </p:nvGraphicFramePr>
        <p:xfrm>
          <a:off x="1728108" y="2383213"/>
          <a:ext cx="4672849" cy="3279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72849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81977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Wskazówki dotyczące właściwej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higieny okolic intymnych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81977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Wpływ produktów higieny intymnej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na mikrobiom pochwy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015144"/>
                  </a:ext>
                </a:extLst>
              </a:tr>
              <a:tr h="81977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Wpływ innych produktów higienicznych </a:t>
                      </a:r>
                      <a:r>
                        <a:rPr lang="pl-PL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(podpaski, tampony, kubeczki menstruacyjne…)</a:t>
                      </a:r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 na mikrobiom pochwy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26847"/>
                  </a:ext>
                </a:extLst>
              </a:tr>
              <a:tr h="819775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Informacje na temat tego, w jaki sposób stosunek płciowy może potencjalnie zaburzyć naturalną równowagę mikrobiomu pochwy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868548"/>
                  </a:ext>
                </a:extLst>
              </a:tr>
            </a:tbl>
          </a:graphicData>
        </a:graphic>
      </p:graphicFrame>
      <p:sp>
        <p:nvSpPr>
          <p:cNvPr id="7" name="Google Shape;116;p17">
            <a:extLst>
              <a:ext uri="{FF2B5EF4-FFF2-40B4-BE49-F238E27FC236}">
                <a16:creationId xmlns:a16="http://schemas.microsoft.com/office/drawing/2014/main" id="{AC378DC2-1C93-4E73-7163-DE5703192A66}"/>
              </a:ext>
            </a:extLst>
          </p:cNvPr>
          <p:cNvSpPr txBox="1"/>
          <p:nvPr/>
        </p:nvSpPr>
        <p:spPr>
          <a:xfrm>
            <a:off x="720000" y="109144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A konkretniej, czy ginekolog rozmawiał z Tobą na temat poniższych kwestii?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30C000FA-7522-C888-686A-36BF5B24FC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452678"/>
              </p:ext>
            </p:extLst>
          </p:nvPr>
        </p:nvGraphicFramePr>
        <p:xfrm>
          <a:off x="6033022" y="2180468"/>
          <a:ext cx="1628727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8727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pl-PL" sz="1600" b="0" i="0" u="none" strike="noStrike" cap="none" noProof="0" dirty="0">
                          <a:solidFill>
                            <a:srgbClr val="B81179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 – %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2" name="Graphique 1" descr="Globe terrestre : Europe et Afrique">
            <a:extLst>
              <a:ext uri="{FF2B5EF4-FFF2-40B4-BE49-F238E27FC236}">
                <a16:creationId xmlns:a16="http://schemas.microsoft.com/office/drawing/2014/main" id="{CC79CA94-7F2B-643F-AFF7-4E75178037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83" y="1039909"/>
            <a:ext cx="568443" cy="568443"/>
          </a:xfrm>
          <a:prstGeom prst="rect">
            <a:avLst/>
          </a:prstGeom>
        </p:spPr>
      </p:pic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B87AA73D-958A-BD61-7104-62D37FE20C9C}"/>
              </a:ext>
            </a:extLst>
          </p:cNvPr>
          <p:cNvGraphicFramePr/>
          <p:nvPr/>
        </p:nvGraphicFramePr>
        <p:xfrm>
          <a:off x="6575458" y="2383214"/>
          <a:ext cx="3850311" cy="3320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653CAC90-5362-9537-930F-1171E2BCF63C}"/>
              </a:ext>
            </a:extLst>
          </p:cNvPr>
          <p:cNvSpPr/>
          <p:nvPr/>
        </p:nvSpPr>
        <p:spPr>
          <a:xfrm>
            <a:off x="617125" y="1726168"/>
            <a:ext cx="7883489" cy="728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pl-PL" sz="2667" dirty="0">
                <a:solidFill>
                  <a:srgbClr val="29193E"/>
                </a:solidFill>
                <a:latin typeface="Fira Sans ExtraBold"/>
                <a:cs typeface="Arial"/>
                <a:sym typeface="Arial"/>
              </a:rPr>
              <a:t>25% </a:t>
            </a:r>
            <a:r>
              <a:rPr lang="pl-PL" sz="1467" dirty="0">
                <a:solidFill>
                  <a:srgbClr val="29193E"/>
                </a:solidFill>
                <a:latin typeface="Fira Sans ExtraBold"/>
                <a:cs typeface="Arial"/>
                <a:sym typeface="Arial"/>
              </a:rPr>
              <a:t>kobiet twierdzi, że ginekolog omówił z nimi wszystkie te zagadnienia</a:t>
            </a:r>
          </a:p>
          <a:p>
            <a:pPr algn="ctr" defTabSz="1219170">
              <a:defRPr/>
            </a:pPr>
            <a:endParaRPr lang="en-GB" sz="1467" dirty="0">
              <a:solidFill>
                <a:srgbClr val="29193E"/>
              </a:solidFill>
              <a:latin typeface="Fira Sa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9614879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33C21C38-33C4-2416-8ADA-5FC89FF85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8AD0FB1-A439-623B-F866-53C7188A5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428961"/>
              </p:ext>
            </p:extLst>
          </p:nvPr>
        </p:nvGraphicFramePr>
        <p:xfrm>
          <a:off x="178970" y="1898897"/>
          <a:ext cx="11834071" cy="37376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2773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551468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746127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96898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560531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593207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539752">
                  <a:extLst>
                    <a:ext uri="{9D8B030D-6E8A-4147-A177-3AD203B41FA5}">
                      <a16:colId xmlns:a16="http://schemas.microsoft.com/office/drawing/2014/main" val="131883"/>
                    </a:ext>
                  </a:extLst>
                </a:gridCol>
                <a:gridCol w="727073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594992">
                  <a:extLst>
                    <a:ext uri="{9D8B030D-6E8A-4147-A177-3AD203B41FA5}">
                      <a16:colId xmlns:a16="http://schemas.microsoft.com/office/drawing/2014/main" val="2313834577"/>
                    </a:ext>
                  </a:extLst>
                </a:gridCol>
                <a:gridCol w="690883">
                  <a:extLst>
                    <a:ext uri="{9D8B030D-6E8A-4147-A177-3AD203B41FA5}">
                      <a16:colId xmlns:a16="http://schemas.microsoft.com/office/drawing/2014/main" val="1330327679"/>
                    </a:ext>
                  </a:extLst>
                </a:gridCol>
                <a:gridCol w="536629">
                  <a:extLst>
                    <a:ext uri="{9D8B030D-6E8A-4147-A177-3AD203B41FA5}">
                      <a16:colId xmlns:a16="http://schemas.microsoft.com/office/drawing/2014/main" val="988016917"/>
                    </a:ext>
                  </a:extLst>
                </a:gridCol>
                <a:gridCol w="504772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722740">
                  <a:extLst>
                    <a:ext uri="{9D8B030D-6E8A-4147-A177-3AD203B41FA5}">
                      <a16:colId xmlns:a16="http://schemas.microsoft.com/office/drawing/2014/main" val="1999469526"/>
                    </a:ext>
                  </a:extLst>
                </a:gridCol>
              </a:tblGrid>
              <a:tr h="431924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noProof="0" dirty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USA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AMERYKA ŁACIŃSKA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Brazylia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Meksyk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Francja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Niemcy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Włochy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Polska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Finlandia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0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AZJA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Wietnam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 rtl="0" fontAlgn="ctr"/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Baza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649805"/>
                  </a:ext>
                </a:extLst>
              </a:tr>
              <a:tr h="67876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Wskazówki dotyczące odpowiedniej higieny okolic intymnych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6415858"/>
                  </a:ext>
                </a:extLst>
              </a:tr>
              <a:tr h="678764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Wpływ produktów higieny intymnej na mikrobiom pochwy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92659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Wpływ innych produktów higienicznych </a:t>
                      </a:r>
                      <a:r>
                        <a:rPr lang="pl-PL" sz="9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(podpaski, tampony, kubeczki menstruacyjne…)</a:t>
                      </a: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 na mikrobiom pochwy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69212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2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Informacje na temat tego, w jaki sposób stosunek płciowy może potencjalnie zaburzyć naturalną równowagę mikrobiomu pochwy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01DF3E0-D8E3-DEB5-74A9-3C8EDED54854}"/>
              </a:ext>
            </a:extLst>
          </p:cNvPr>
          <p:cNvGraphicFramePr>
            <a:graphicFrameLocks noGrp="1"/>
          </p:cNvGraphicFramePr>
          <p:nvPr/>
        </p:nvGraphicFramePr>
        <p:xfrm>
          <a:off x="3090787" y="6251733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0" name="Ellipse 9">
            <a:extLst>
              <a:ext uri="{FF2B5EF4-FFF2-40B4-BE49-F238E27FC236}">
                <a16:creationId xmlns:a16="http://schemas.microsoft.com/office/drawing/2014/main" id="{8E154D7B-65CA-ADA1-6900-874C202EFB56}"/>
              </a:ext>
            </a:extLst>
          </p:cNvPr>
          <p:cNvSpPr/>
          <p:nvPr/>
        </p:nvSpPr>
        <p:spPr>
          <a:xfrm>
            <a:off x="3125235" y="640422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92CBBBF-D8FC-6B25-E167-DF56EF5A2BC6}"/>
              </a:ext>
            </a:extLst>
          </p:cNvPr>
          <p:cNvSpPr/>
          <p:nvPr/>
        </p:nvSpPr>
        <p:spPr>
          <a:xfrm>
            <a:off x="5478589" y="640422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CBB4C3A-47F5-A6BC-C5FD-F14D451A02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118132"/>
              </p:ext>
            </p:extLst>
          </p:nvPr>
        </p:nvGraphicFramePr>
        <p:xfrm>
          <a:off x="1" y="1898895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 –</a:t>
                      </a:r>
                      <a:r>
                        <a:rPr lang="fr-FR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 </a:t>
                      </a:r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7" name="Graphique 6" descr="Faire un zoom avant contour">
            <a:extLst>
              <a:ext uri="{FF2B5EF4-FFF2-40B4-BE49-F238E27FC236}">
                <a16:creationId xmlns:a16="http://schemas.microsoft.com/office/drawing/2014/main" id="{F4F8D88E-4841-2496-FC6A-09BFCCF01D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63943"/>
            <a:ext cx="483260" cy="483260"/>
          </a:xfrm>
          <a:prstGeom prst="rect">
            <a:avLst/>
          </a:prstGeom>
        </p:spPr>
      </p:pic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604C5C8F-C1BB-ED88-157E-FCAD19AC42C5}"/>
              </a:ext>
            </a:extLst>
          </p:cNvPr>
          <p:cNvSpPr txBox="1"/>
          <p:nvPr/>
        </p:nvSpPr>
        <p:spPr>
          <a:xfrm>
            <a:off x="768515" y="222532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Kobiety w Europie i Ameryce otrzymały od ginekologa mniej porad dotyczących higieny w związku z mikrobiomem pochwy.</a:t>
            </a:r>
          </a:p>
        </p:txBody>
      </p:sp>
      <p:sp>
        <p:nvSpPr>
          <p:cNvPr id="3" name="Google Shape;116;p17">
            <a:extLst>
              <a:ext uri="{FF2B5EF4-FFF2-40B4-BE49-F238E27FC236}">
                <a16:creationId xmlns:a16="http://schemas.microsoft.com/office/drawing/2014/main" id="{C12ADD0A-6CBE-EA91-E26E-F629D3D20774}"/>
              </a:ext>
            </a:extLst>
          </p:cNvPr>
          <p:cNvSpPr txBox="1"/>
          <p:nvPr/>
        </p:nvSpPr>
        <p:spPr>
          <a:xfrm>
            <a:off x="768516" y="1084860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A konkretniej, czy ginekolog rozmawiał z Tobą na temat poniższych kwestii?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</p:spTree>
    <p:extLst>
      <p:ext uri="{BB962C8B-B14F-4D97-AF65-F5344CB8AC3E}">
        <p14:creationId xmlns:p14="http://schemas.microsoft.com/office/powerpoint/2010/main" val="11551173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8604B5AE-8DC2-2675-70E5-944559CBF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AC88FF5-DC05-FFEF-1756-6F419028B9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158824"/>
              </p:ext>
            </p:extLst>
          </p:nvPr>
        </p:nvGraphicFramePr>
        <p:xfrm>
          <a:off x="258870" y="1898895"/>
          <a:ext cx="11684660" cy="39833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375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159920061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30165732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168072648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1604744521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850155582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562327925"/>
                    </a:ext>
                  </a:extLst>
                </a:gridCol>
              </a:tblGrid>
              <a:tr h="801536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Mniej niż </a:t>
                      </a:r>
                    </a:p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 lat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25 do 34 lat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35 do 44 lat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45 do 59 lat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lat </a:t>
                      </a:r>
                    </a:p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 więcej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Osoby mające dzieci</a:t>
                      </a:r>
                    </a:p>
                  </a:txBody>
                  <a:tcPr marL="59267" marR="59267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Osoby bezdzietne</a:t>
                      </a:r>
                    </a:p>
                  </a:txBody>
                  <a:tcPr marL="59267" marR="5926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Matki dzieci w wieku poniżej 3 lat</a:t>
                      </a:r>
                    </a:p>
                  </a:txBody>
                  <a:tcPr marL="59267" marR="59267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Matki w wieku od 25 do 44 lat </a:t>
                      </a:r>
                    </a:p>
                  </a:txBody>
                  <a:tcPr marL="59267" marR="59267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Bezdzietne osoby w wieku od 25 do 44 lat</a:t>
                      </a:r>
                    </a:p>
                  </a:txBody>
                  <a:tcPr marL="59267" marR="59267" marT="0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Baza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1640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2232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319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1011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518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75735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Wskazówki dotyczące odpowiedniej higieny okolic intymnych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56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6933548"/>
                  </a:ext>
                </a:extLst>
              </a:tr>
              <a:tr h="757357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Wpływ produktów higieny intymnej na mikrobiom pochwy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75735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Wpływ innych produktów higienicznych </a:t>
                      </a:r>
                      <a:r>
                        <a:rPr lang="pl-PL" sz="9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(podpaski, tampony, kubeczki menstruacyjne…)</a:t>
                      </a: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 na mikrobiom pochwy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54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52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38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757357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Informacje na temat tego, w jaki sposób stosunek płciowy może potencjalnie zaburzyć naturalną równowagę mikrobiomu pochwy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 dirty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 dirty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40BD7CE4-96B5-C846-F6B8-F08CA2DA21DC}"/>
              </a:ext>
            </a:extLst>
          </p:cNvPr>
          <p:cNvGraphicFramePr>
            <a:graphicFrameLocks noGrp="1"/>
          </p:cNvGraphicFramePr>
          <p:nvPr/>
        </p:nvGraphicFramePr>
        <p:xfrm>
          <a:off x="3090787" y="6251733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8CF74B60-3982-445E-511D-8A712FED971D}"/>
              </a:ext>
            </a:extLst>
          </p:cNvPr>
          <p:cNvSpPr/>
          <p:nvPr/>
        </p:nvSpPr>
        <p:spPr>
          <a:xfrm>
            <a:off x="3125235" y="640422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C657E44-FC35-2FB8-4FE1-69D587B7245C}"/>
              </a:ext>
            </a:extLst>
          </p:cNvPr>
          <p:cNvSpPr/>
          <p:nvPr/>
        </p:nvSpPr>
        <p:spPr>
          <a:xfrm>
            <a:off x="5478589" y="640422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B52D3C0-3717-98BF-3F90-6D3C90420C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420509"/>
              </p:ext>
            </p:extLst>
          </p:nvPr>
        </p:nvGraphicFramePr>
        <p:xfrm>
          <a:off x="1" y="1898895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 –</a:t>
                      </a:r>
                      <a:r>
                        <a:rPr lang="fr-FR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 </a:t>
                      </a:r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7" name="Graphique 6" descr="Faire un zoom avant contour">
            <a:extLst>
              <a:ext uri="{FF2B5EF4-FFF2-40B4-BE49-F238E27FC236}">
                <a16:creationId xmlns:a16="http://schemas.microsoft.com/office/drawing/2014/main" id="{478F8DDA-3BED-8A68-F78E-4B6242A0CF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63943"/>
            <a:ext cx="483260" cy="483260"/>
          </a:xfrm>
          <a:prstGeom prst="rect">
            <a:avLst/>
          </a:prstGeom>
        </p:spPr>
      </p:pic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5B204C03-04F1-AA13-CD91-4060C50A4194}"/>
              </a:ext>
            </a:extLst>
          </p:cNvPr>
          <p:cNvSpPr txBox="1"/>
          <p:nvPr/>
        </p:nvSpPr>
        <p:spPr>
          <a:xfrm>
            <a:off x="750181" y="249692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Kobiety poniżej 35. roku życia oraz matki częściej rozmawiają z ginekologiem na temat praktyk związanych z higieną mikrobiomu pochwy. </a:t>
            </a:r>
          </a:p>
        </p:txBody>
      </p:sp>
      <p:sp>
        <p:nvSpPr>
          <p:cNvPr id="3" name="Google Shape;116;p17">
            <a:extLst>
              <a:ext uri="{FF2B5EF4-FFF2-40B4-BE49-F238E27FC236}">
                <a16:creationId xmlns:a16="http://schemas.microsoft.com/office/drawing/2014/main" id="{E988DD97-ECB9-0231-C167-602A6CEC21A5}"/>
              </a:ext>
            </a:extLst>
          </p:cNvPr>
          <p:cNvSpPr txBox="1"/>
          <p:nvPr/>
        </p:nvSpPr>
        <p:spPr>
          <a:xfrm>
            <a:off x="741015" y="1084860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A konkretniej, czy ginekolog rozmawiał z Tobą na temat poniższych kwestii?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</p:spTree>
    <p:extLst>
      <p:ext uri="{BB962C8B-B14F-4D97-AF65-F5344CB8AC3E}">
        <p14:creationId xmlns:p14="http://schemas.microsoft.com/office/powerpoint/2010/main" val="27155732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ECD28755-8A37-8866-0908-CC2C49B10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73DED65-1DDC-8F7E-09A7-972994F70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723126"/>
              </p:ext>
            </p:extLst>
          </p:nvPr>
        </p:nvGraphicFramePr>
        <p:xfrm>
          <a:off x="26506" y="1898895"/>
          <a:ext cx="12138998" cy="41576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5749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565427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52235949"/>
                    </a:ext>
                  </a:extLst>
                </a:gridCol>
                <a:gridCol w="790068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907085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978865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864107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965936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589307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497379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</a:tblGrid>
              <a:tr h="529241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spc="-30" baseline="0" noProof="0" dirty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cap="small" spc="-30" baseline="0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Co najmniej jeden problem zdrowotny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układu oddechowego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układu krążenia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Cukrzyca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układu pokarmowego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9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układu moczowo-płciowego i nerek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neurologiczne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Choroba autoimmuno</a:t>
                      </a:r>
                      <a:r>
                        <a:rPr lang="fr-FR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-</a:t>
                      </a:r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logiczna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kości i stawów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zdrowia psychicznego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Nowotwór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84619">
                <a:tc>
                  <a:txBody>
                    <a:bodyPr/>
                    <a:lstStyle/>
                    <a:p>
                      <a:pPr algn="l" rtl="0" fontAlgn="ctr"/>
                      <a:endParaRPr lang="en-GB" sz="800" b="0" i="1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Baza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83975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Wskazówki dotyczące odpowiedniej higieny okolic intymnych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839752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Wpływ produktów higieny intymnej na mikrobiom pochwy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3975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Wpływ innych produktów higienicznych </a:t>
                      </a:r>
                      <a:r>
                        <a:rPr lang="pl-PL" sz="9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(podpaski, tampony, kubeczki menstruacyjne…)</a:t>
                      </a: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 na mikrobiom pochwy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  <a:tr h="839752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Informacje na temat tego, w jaki sposób stosunek płciowy może potencjalnie zaburzyć naturalną równowagę mikrobiomu pochwy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262976"/>
                  </a:ext>
                </a:extLst>
              </a:tr>
            </a:tbl>
          </a:graphicData>
        </a:graphic>
      </p:graphicFrame>
      <p:grpSp>
        <p:nvGrpSpPr>
          <p:cNvPr id="2" name="Group 616">
            <a:extLst>
              <a:ext uri="{FF2B5EF4-FFF2-40B4-BE49-F238E27FC236}">
                <a16:creationId xmlns:a16="http://schemas.microsoft.com/office/drawing/2014/main" id="{51E3D18F-30D8-6718-2EC6-146F83495872}"/>
              </a:ext>
            </a:extLst>
          </p:cNvPr>
          <p:cNvGrpSpPr>
            <a:grpSpLocks noChangeAspect="1"/>
          </p:cNvGrpSpPr>
          <p:nvPr/>
        </p:nvGrpSpPr>
        <p:grpSpPr>
          <a:xfrm>
            <a:off x="11464040" y="173715"/>
            <a:ext cx="588597" cy="418324"/>
            <a:chOff x="2042518" y="1008064"/>
            <a:chExt cx="444500" cy="315913"/>
          </a:xfrm>
          <a:noFill/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E9BBD1DF-6EE9-6070-4AA2-6692263DE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73BE7D82-B680-3166-FD4C-55332547D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A602D9D7-D56F-9123-4D31-014134B2C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8B172AAB-9664-3F19-1397-908910FFF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1C792C34-B519-4F63-54B6-8E8BFB384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98DE2EE9-38ED-3845-3F2E-D717E70526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948780"/>
              </p:ext>
            </p:extLst>
          </p:nvPr>
        </p:nvGraphicFramePr>
        <p:xfrm>
          <a:off x="1" y="1898895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 –</a:t>
                      </a:r>
                      <a:r>
                        <a:rPr lang="fr-FR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 </a:t>
                      </a:r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18" name="Graphique 17" descr="Faire un zoom avant contour">
            <a:extLst>
              <a:ext uri="{FF2B5EF4-FFF2-40B4-BE49-F238E27FC236}">
                <a16:creationId xmlns:a16="http://schemas.microsoft.com/office/drawing/2014/main" id="{79FC6087-E8B6-761F-9C38-784946A3DB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63943"/>
            <a:ext cx="483260" cy="48326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F3F1340-555E-9E97-7FB7-3AE4C96DEC5B}"/>
              </a:ext>
            </a:extLst>
          </p:cNvPr>
          <p:cNvGraphicFramePr>
            <a:graphicFrameLocks noGrp="1"/>
          </p:cNvGraphicFramePr>
          <p:nvPr/>
        </p:nvGraphicFramePr>
        <p:xfrm>
          <a:off x="4122189" y="6251272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 porównaniu z osobami z co najmniej jednym problemem zdrowotnym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niżej w porównaniu z osobami z co najmniej jednym problemem zdrowotnym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9" name="Ellipse 18">
            <a:extLst>
              <a:ext uri="{FF2B5EF4-FFF2-40B4-BE49-F238E27FC236}">
                <a16:creationId xmlns:a16="http://schemas.microsoft.com/office/drawing/2014/main" id="{4109DFBD-9B7D-7C07-EC3F-D90D29D423EA}"/>
              </a:ext>
            </a:extLst>
          </p:cNvPr>
          <p:cNvSpPr/>
          <p:nvPr/>
        </p:nvSpPr>
        <p:spPr>
          <a:xfrm>
            <a:off x="4127113" y="6403766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0724E32E-14C2-0D64-CB44-9DA1A6D8F9A7}"/>
              </a:ext>
            </a:extLst>
          </p:cNvPr>
          <p:cNvSpPr/>
          <p:nvPr/>
        </p:nvSpPr>
        <p:spPr>
          <a:xfrm>
            <a:off x="6123035" y="6403766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D2A3B5C4-B322-CE48-662B-BBAA31B91C5F}"/>
              </a:ext>
            </a:extLst>
          </p:cNvPr>
          <p:cNvGraphicFramePr>
            <a:graphicFrameLocks noGrp="1"/>
          </p:cNvGraphicFramePr>
          <p:nvPr/>
        </p:nvGraphicFramePr>
        <p:xfrm>
          <a:off x="766288" y="6251272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22" name="Ellipse 21">
            <a:extLst>
              <a:ext uri="{FF2B5EF4-FFF2-40B4-BE49-F238E27FC236}">
                <a16:creationId xmlns:a16="http://schemas.microsoft.com/office/drawing/2014/main" id="{730F53ED-DC8B-358D-0249-ADE78065C073}"/>
              </a:ext>
            </a:extLst>
          </p:cNvPr>
          <p:cNvSpPr/>
          <p:nvPr/>
        </p:nvSpPr>
        <p:spPr>
          <a:xfrm>
            <a:off x="731399" y="6403766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0CB9CCA0-9303-81F3-B557-06C9BC75565C}"/>
              </a:ext>
            </a:extLst>
          </p:cNvPr>
          <p:cNvSpPr/>
          <p:nvPr/>
        </p:nvSpPr>
        <p:spPr>
          <a:xfrm>
            <a:off x="2097639" y="6403766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F3398C-C4F7-CE3F-1611-646F84587C96}"/>
              </a:ext>
            </a:extLst>
          </p:cNvPr>
          <p:cNvSpPr/>
          <p:nvPr/>
        </p:nvSpPr>
        <p:spPr>
          <a:xfrm>
            <a:off x="3025567" y="3704717"/>
            <a:ext cx="349692" cy="335723"/>
          </a:xfrm>
          <a:prstGeom prst="rect">
            <a:avLst/>
          </a:prstGeom>
          <a:noFill/>
          <a:ln>
            <a:solidFill>
              <a:srgbClr val="CAD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Google Shape;115;p17">
            <a:extLst>
              <a:ext uri="{FF2B5EF4-FFF2-40B4-BE49-F238E27FC236}">
                <a16:creationId xmlns:a16="http://schemas.microsoft.com/office/drawing/2014/main" id="{16585F6C-B9E6-D43B-0C02-134844E08388}"/>
              </a:ext>
            </a:extLst>
          </p:cNvPr>
          <p:cNvSpPr txBox="1"/>
          <p:nvPr/>
        </p:nvSpPr>
        <p:spPr>
          <a:xfrm>
            <a:off x="722681" y="-3316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000" spc="-30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Wśród kobiet borykających się z problemami zdrowotnymi te, które cierpią na zaburzenia układu moczowo-płciowego, zaburzenia neurologiczne lub alergie, dysponowały większą ilością informacji medycznych dotyczących kwestii higieny związanych z mikrobiomem pochwy.  </a:t>
            </a: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BD7C6E95-C9A6-38A1-73B0-808185AE5A13}"/>
              </a:ext>
            </a:extLst>
          </p:cNvPr>
          <p:cNvSpPr txBox="1"/>
          <p:nvPr/>
        </p:nvSpPr>
        <p:spPr>
          <a:xfrm>
            <a:off x="741016" y="1084860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A konkretniej, czy ginekolog rozmawiał z Tobą na temat poniższych kwestii?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</p:spTree>
    <p:extLst>
      <p:ext uri="{BB962C8B-B14F-4D97-AF65-F5344CB8AC3E}">
        <p14:creationId xmlns:p14="http://schemas.microsoft.com/office/powerpoint/2010/main" val="31164188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22309C36-31DA-8FF7-0981-EAE0B8C12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C25F1381-6964-7D88-DD0B-271A53647A02}"/>
              </a:ext>
            </a:extLst>
          </p:cNvPr>
          <p:cNvSpPr txBox="1"/>
          <p:nvPr/>
        </p:nvSpPr>
        <p:spPr>
          <a:xfrm>
            <a:off x="731399" y="251147"/>
            <a:ext cx="10980119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Rozmowa na temat kwestii związanych ze zdrowiem intymnym może stanowić wyzwanie dla mniejszości kobiet, jednak nadal dotyczy to ich znacznej grupy.</a:t>
            </a:r>
          </a:p>
        </p:txBody>
      </p:sp>
      <p:sp>
        <p:nvSpPr>
          <p:cNvPr id="116" name="Google Shape;116;p17">
            <a:extLst>
              <a:ext uri="{FF2B5EF4-FFF2-40B4-BE49-F238E27FC236}">
                <a16:creationId xmlns:a16="http://schemas.microsoft.com/office/drawing/2014/main" id="{F4D92878-A4A1-495E-78A4-326D1B036C32}"/>
              </a:ext>
            </a:extLst>
          </p:cNvPr>
          <p:cNvSpPr txBox="1"/>
          <p:nvPr/>
        </p:nvSpPr>
        <p:spPr>
          <a:xfrm>
            <a:off x="731400" y="1082275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Jak łatwo rozmawiasz lub czy w ogóle rozmawiałabyś z ginekologiem na temat poniższych kwestii związanych ze zdrowiem intymnym?</a:t>
            </a:r>
          </a:p>
          <a:p>
            <a:pPr defTabSz="1219170"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A4CC738A-5E70-E9BF-B5F3-00278CCA7E4C}"/>
              </a:ext>
            </a:extLst>
          </p:cNvPr>
          <p:cNvGraphicFramePr/>
          <p:nvPr/>
        </p:nvGraphicFramePr>
        <p:xfrm>
          <a:off x="2079151" y="2320769"/>
          <a:ext cx="6825293" cy="3058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7F760D35-7CF8-60A9-C433-5F040CE04DD9}"/>
              </a:ext>
            </a:extLst>
          </p:cNvPr>
          <p:cNvGraphicFramePr>
            <a:graphicFrameLocks noGrp="1"/>
          </p:cNvGraphicFramePr>
          <p:nvPr/>
        </p:nvGraphicFramePr>
        <p:xfrm>
          <a:off x="409406" y="2409395"/>
          <a:ext cx="3948524" cy="280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8524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93600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Infekcje dróg moczowych lub drożdżakowe, takie jak zapalenie pęcherza moczowego, zapalenie cewki moczowej, bakteryjne zapalenie pochwy, zapalenie pochwy, grzybica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219406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Suchość pochwy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030941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Dolegliwości związane z seksualnością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4592722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C584C8B8-6FF6-D543-12F0-ECA57DD250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93266"/>
              </p:ext>
            </p:extLst>
          </p:nvPr>
        </p:nvGraphicFramePr>
        <p:xfrm>
          <a:off x="3993885" y="5552285"/>
          <a:ext cx="6807465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5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65735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  <a:gridCol w="1657351">
                  <a:extLst>
                    <a:ext uri="{9D8B030D-6E8A-4147-A177-3AD203B41FA5}">
                      <a16:colId xmlns:a16="http://schemas.microsoft.com/office/drawing/2014/main" val="1433875209"/>
                    </a:ext>
                  </a:extLst>
                </a:gridCol>
                <a:gridCol w="1835412">
                  <a:extLst>
                    <a:ext uri="{9D8B030D-6E8A-4147-A177-3AD203B41FA5}">
                      <a16:colId xmlns:a16="http://schemas.microsoft.com/office/drawing/2014/main" val="2108411334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pl-PL" sz="12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Bardzo łatwo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Dość łatwo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Dość trudno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To wcale nie jest łatwe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7" name="Ellipse 16">
            <a:extLst>
              <a:ext uri="{FF2B5EF4-FFF2-40B4-BE49-F238E27FC236}">
                <a16:creationId xmlns:a16="http://schemas.microsoft.com/office/drawing/2014/main" id="{6D4983ED-8977-915C-65D6-188A9C13F46F}"/>
              </a:ext>
            </a:extLst>
          </p:cNvPr>
          <p:cNvSpPr/>
          <p:nvPr/>
        </p:nvSpPr>
        <p:spPr>
          <a:xfrm>
            <a:off x="4092703" y="5665597"/>
            <a:ext cx="192000" cy="192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49AB089C-BC00-DEE2-D809-142C5E5026C1}"/>
              </a:ext>
            </a:extLst>
          </p:cNvPr>
          <p:cNvSpPr/>
          <p:nvPr/>
        </p:nvSpPr>
        <p:spPr>
          <a:xfrm>
            <a:off x="5811954" y="5665597"/>
            <a:ext cx="192000" cy="192000"/>
          </a:xfrm>
          <a:prstGeom prst="ellipse">
            <a:avLst/>
          </a:prstGeom>
          <a:solidFill>
            <a:srgbClr val="D6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66810538-EDF7-962C-0FED-D5AE65C36E70}"/>
              </a:ext>
            </a:extLst>
          </p:cNvPr>
          <p:cNvSpPr/>
          <p:nvPr/>
        </p:nvSpPr>
        <p:spPr>
          <a:xfrm>
            <a:off x="8836929" y="5665597"/>
            <a:ext cx="192000" cy="192000"/>
          </a:xfrm>
          <a:prstGeom prst="ellipse">
            <a:avLst/>
          </a:prstGeom>
          <a:solidFill>
            <a:srgbClr val="3B2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FB29F0A5-8D54-99B6-BA86-DF56D71EC6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533464"/>
              </p:ext>
            </p:extLst>
          </p:nvPr>
        </p:nvGraphicFramePr>
        <p:xfrm>
          <a:off x="8427229" y="1888769"/>
          <a:ext cx="2246077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6077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900" b="1" i="0" u="none" strike="noStrike" cap="none" noProof="0" dirty="0">
                          <a:solidFill>
                            <a:srgbClr val="B81179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Łatwość (%)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graphicFrame>
        <p:nvGraphicFramePr>
          <p:cNvPr id="21" name="Tableau 16">
            <a:extLst>
              <a:ext uri="{FF2B5EF4-FFF2-40B4-BE49-F238E27FC236}">
                <a16:creationId xmlns:a16="http://schemas.microsoft.com/office/drawing/2014/main" id="{7FD12D1B-FE75-5125-8A93-582DC2EF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696530"/>
              </p:ext>
            </p:extLst>
          </p:nvPr>
        </p:nvGraphicFramePr>
        <p:xfrm>
          <a:off x="9255952" y="2409395"/>
          <a:ext cx="756481" cy="28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481">
                  <a:extLst>
                    <a:ext uri="{9D8B030D-6E8A-4147-A177-3AD203B41FA5}">
                      <a16:colId xmlns:a16="http://schemas.microsoft.com/office/drawing/2014/main" val="2695830627"/>
                    </a:ext>
                  </a:extLst>
                </a:gridCol>
              </a:tblGrid>
              <a:tr h="93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i="0" u="none" strike="noStrike" cap="none" noProof="0">
                          <a:solidFill>
                            <a:srgbClr val="B81179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77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3012727223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B81179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69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430340148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6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B81179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59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2667369338"/>
                  </a:ext>
                </a:extLst>
              </a:tr>
            </a:tbl>
          </a:graphicData>
        </a:graphic>
      </p:graphicFrame>
      <p:pic>
        <p:nvPicPr>
          <p:cNvPr id="9" name="Graphique 8" descr="Globe terrestre : Europe et Afrique">
            <a:extLst>
              <a:ext uri="{FF2B5EF4-FFF2-40B4-BE49-F238E27FC236}">
                <a16:creationId xmlns:a16="http://schemas.microsoft.com/office/drawing/2014/main" id="{E8EC89B3-D073-ACAC-3766-F04A99FFA9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683" y="1030743"/>
            <a:ext cx="568443" cy="568443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E0C035D9-5F35-B41C-078E-9FF087EC26B4}"/>
              </a:ext>
            </a:extLst>
          </p:cNvPr>
          <p:cNvSpPr/>
          <p:nvPr/>
        </p:nvSpPr>
        <p:spPr>
          <a:xfrm>
            <a:off x="7416853" y="5665597"/>
            <a:ext cx="192000" cy="192000"/>
          </a:xfrm>
          <a:prstGeom prst="ellipse">
            <a:avLst/>
          </a:prstGeom>
          <a:solidFill>
            <a:srgbClr val="7F6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C10DE85-9EBB-174A-AA4C-CEDD8CF6CC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551854"/>
              </p:ext>
            </p:extLst>
          </p:nvPr>
        </p:nvGraphicFramePr>
        <p:xfrm>
          <a:off x="10075040" y="1888769"/>
          <a:ext cx="2246077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6077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900" b="1" i="0" u="none" strike="noStrike" cap="none" noProof="0" dirty="0">
                          <a:solidFill>
                            <a:srgbClr val="29193E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Trudność (%)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graphicFrame>
        <p:nvGraphicFramePr>
          <p:cNvPr id="6" name="Tableau 16">
            <a:extLst>
              <a:ext uri="{FF2B5EF4-FFF2-40B4-BE49-F238E27FC236}">
                <a16:creationId xmlns:a16="http://schemas.microsoft.com/office/drawing/2014/main" id="{1132FF1D-ECB1-4702-3267-6CF4C8EF35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755916"/>
              </p:ext>
            </p:extLst>
          </p:nvPr>
        </p:nvGraphicFramePr>
        <p:xfrm>
          <a:off x="10903764" y="2409395"/>
          <a:ext cx="756481" cy="28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481">
                  <a:extLst>
                    <a:ext uri="{9D8B030D-6E8A-4147-A177-3AD203B41FA5}">
                      <a16:colId xmlns:a16="http://schemas.microsoft.com/office/drawing/2014/main" val="2695830627"/>
                    </a:ext>
                  </a:extLst>
                </a:gridCol>
              </a:tblGrid>
              <a:tr h="93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23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3012727223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31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430340148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i="0" u="none" strike="noStrike" cap="non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41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2667369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87576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7832997B-9F03-FE71-1DA3-3DE4CC867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CCF567A-33FD-7497-D794-F702A72035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456248"/>
              </p:ext>
            </p:extLst>
          </p:nvPr>
        </p:nvGraphicFramePr>
        <p:xfrm>
          <a:off x="9993" y="2036234"/>
          <a:ext cx="11945656" cy="39923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69317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472576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402048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713291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95325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588785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39844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723996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555692">
                  <a:extLst>
                    <a:ext uri="{9D8B030D-6E8A-4147-A177-3AD203B41FA5}">
                      <a16:colId xmlns:a16="http://schemas.microsoft.com/office/drawing/2014/main" val="959966109"/>
                    </a:ext>
                  </a:extLst>
                </a:gridCol>
                <a:gridCol w="739708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539980">
                  <a:extLst>
                    <a:ext uri="{9D8B030D-6E8A-4147-A177-3AD203B41FA5}">
                      <a16:colId xmlns:a16="http://schemas.microsoft.com/office/drawing/2014/main" val="3226420846"/>
                    </a:ext>
                  </a:extLst>
                </a:gridCol>
                <a:gridCol w="707795">
                  <a:extLst>
                    <a:ext uri="{9D8B030D-6E8A-4147-A177-3AD203B41FA5}">
                      <a16:colId xmlns:a16="http://schemas.microsoft.com/office/drawing/2014/main" val="1746826009"/>
                    </a:ext>
                  </a:extLst>
                </a:gridCol>
                <a:gridCol w="571893">
                  <a:extLst>
                    <a:ext uri="{9D8B030D-6E8A-4147-A177-3AD203B41FA5}">
                      <a16:colId xmlns:a16="http://schemas.microsoft.com/office/drawing/2014/main" val="1229174868"/>
                    </a:ext>
                  </a:extLst>
                </a:gridCol>
                <a:gridCol w="524432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638999">
                  <a:extLst>
                    <a:ext uri="{9D8B030D-6E8A-4147-A177-3AD203B41FA5}">
                      <a16:colId xmlns:a16="http://schemas.microsoft.com/office/drawing/2014/main" val="3651223238"/>
                    </a:ext>
                  </a:extLst>
                </a:gridCol>
              </a:tblGrid>
              <a:tr h="534661">
                <a:tc>
                  <a:txBody>
                    <a:bodyPr/>
                    <a:lstStyle/>
                    <a:p>
                      <a:pPr algn="l" rtl="0" fontAlgn="ctr"/>
                      <a:endParaRPr lang="en-GB" sz="12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noProof="0" dirty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1D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USA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AMERYKA</a:t>
                      </a:r>
                      <a:r>
                        <a:rPr lang="pl-PL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pl-PL" sz="1000" b="1" i="0" u="none" strike="noStrike" cap="non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ŁACIŃSKA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Brazylia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Meksyk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Francja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Niemcy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Włochy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Polska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Finlandia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AZJA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Wietnam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73777">
                <a:tc>
                  <a:txBody>
                    <a:bodyPr/>
                    <a:lstStyle/>
                    <a:p>
                      <a:pPr algn="r" rtl="0" fontAlgn="ctr"/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Baza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322062"/>
                  </a:ext>
                </a:extLst>
              </a:tr>
              <a:tr h="61976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Infekcje dróg moczowych lub drożdżakowe, takie jak zapalenie pęcherza moczowego, zapalenie cewki moczowej, bakteryjne zapalenie pochwy, zapalenie pochwy, grzybica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81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81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977039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Suchość pochwy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1108012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Dolegliwości związane z seksualnością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2C07C4FB-E10E-59A5-DACB-31AD76603C1A}"/>
              </a:ext>
            </a:extLst>
          </p:cNvPr>
          <p:cNvSpPr txBox="1"/>
          <p:nvPr/>
        </p:nvSpPr>
        <p:spPr>
          <a:xfrm>
            <a:off x="719381" y="210491"/>
            <a:ext cx="109150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Wydaje się, że tabu związane z kwestiami zdrowia intymnego jest jeszcze wyraźniejsze we Francji, Niemczech, Chinach i Wietnamie.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857DC66-4372-373C-751E-D738CA855BDC}"/>
              </a:ext>
            </a:extLst>
          </p:cNvPr>
          <p:cNvGraphicFramePr>
            <a:graphicFrameLocks noGrp="1"/>
          </p:cNvGraphicFramePr>
          <p:nvPr/>
        </p:nvGraphicFramePr>
        <p:xfrm>
          <a:off x="9994" y="1629833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Łatwość (%)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36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829A4CE-31EC-E4C6-B46A-540C2651F32D}"/>
              </a:ext>
            </a:extLst>
          </p:cNvPr>
          <p:cNvGraphicFramePr>
            <a:graphicFrameLocks noGrp="1"/>
          </p:cNvGraphicFramePr>
          <p:nvPr/>
        </p:nvGraphicFramePr>
        <p:xfrm>
          <a:off x="1177582" y="6369296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F6C4461D-EEB9-8A31-0AF5-350DF0E26776}"/>
              </a:ext>
            </a:extLst>
          </p:cNvPr>
          <p:cNvSpPr/>
          <p:nvPr/>
        </p:nvSpPr>
        <p:spPr>
          <a:xfrm>
            <a:off x="1212029" y="6521790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50788304-4497-66CC-1580-19B20B3169C4}"/>
              </a:ext>
            </a:extLst>
          </p:cNvPr>
          <p:cNvSpPr/>
          <p:nvPr/>
        </p:nvSpPr>
        <p:spPr>
          <a:xfrm>
            <a:off x="3565384" y="6521790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pic>
        <p:nvPicPr>
          <p:cNvPr id="9" name="Graphique 8" descr="Faire un zoom avant contour">
            <a:extLst>
              <a:ext uri="{FF2B5EF4-FFF2-40B4-BE49-F238E27FC236}">
                <a16:creationId xmlns:a16="http://schemas.microsoft.com/office/drawing/2014/main" id="{FC0B6926-2038-2D0E-1684-02566EABE4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36443"/>
            <a:ext cx="483260" cy="483260"/>
          </a:xfrm>
          <a:prstGeom prst="rect">
            <a:avLst/>
          </a:prstGeom>
        </p:spPr>
      </p:pic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7F0A5F41-E4FF-5CF8-6FDE-59D6CC240DDE}"/>
              </a:ext>
            </a:extLst>
          </p:cNvPr>
          <p:cNvSpPr txBox="1"/>
          <p:nvPr/>
        </p:nvSpPr>
        <p:spPr>
          <a:xfrm>
            <a:off x="719381" y="108925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Jak łatwo rozmawiasz lub czy w ogóle rozmawiałabyś z ginekologiem na temat poniższych kwestii związanych ze zdrowiem intymnym?</a:t>
            </a:r>
          </a:p>
          <a:p>
            <a:pPr defTabSz="1219170"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</p:spTree>
    <p:extLst>
      <p:ext uri="{BB962C8B-B14F-4D97-AF65-F5344CB8AC3E}">
        <p14:creationId xmlns:p14="http://schemas.microsoft.com/office/powerpoint/2010/main" val="36292166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A0BAEC24-9EEC-B8E9-0F4E-34C7C9481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9A6D5816-F591-83DC-2056-73721B42524E}"/>
              </a:ext>
            </a:extLst>
          </p:cNvPr>
          <p:cNvSpPr txBox="1"/>
          <p:nvPr/>
        </p:nvSpPr>
        <p:spPr>
          <a:xfrm>
            <a:off x="720000" y="19335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Kobiety poniżej 35. roku życia są mniej skłonne do rozmowy z ginekologiem na temat problemów związanych ze zdrowiem intymnym.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0E30EE3-770F-999B-EEDE-316212F300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357158"/>
              </p:ext>
            </p:extLst>
          </p:nvPr>
        </p:nvGraphicFramePr>
        <p:xfrm>
          <a:off x="160414" y="2137638"/>
          <a:ext cx="11795973" cy="38952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1657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403444327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413647397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2856084073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307661117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Mniej niż </a:t>
                      </a:r>
                    </a:p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 lat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25 do </a:t>
                      </a:r>
                      <a:endParaRPr lang="fr-FR" sz="120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ctr"/>
                      <a:r>
                        <a:rPr lang="pl-PL" sz="12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34 lat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35 do </a:t>
                      </a:r>
                      <a:endParaRPr lang="fr-FR" sz="120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ctr"/>
                      <a:r>
                        <a:rPr lang="pl-PL" sz="12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44 lat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45 do </a:t>
                      </a:r>
                      <a:endParaRPr lang="fr-FR" sz="1200" b="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59 lat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lat </a:t>
                      </a:r>
                    </a:p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 więcej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Osoby mające dzieci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Osoby bezdzietne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Rodzice dzieci poniżej 3 lat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Rodzice w wieku od 25 do 44 lat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Bezdzietne osoby w wieku od 25 do 44 lat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15337"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Baza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1640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2232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319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1011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518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619760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Infekcje dróg moczowych lub drożdżakowe, takie jak zapalenie pęcherza moczowego, zapalenie cewki moczowej, bakteryjne zapalenie pochwy, zapalenie pochwy, grzybica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80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75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78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1045383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Suchość pochwy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87021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Dolegliwości związane z seksualnością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 dirty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54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735077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3533724B-C913-4297-5B92-6E66B3ED0F37}"/>
              </a:ext>
            </a:extLst>
          </p:cNvPr>
          <p:cNvGraphicFramePr>
            <a:graphicFrameLocks noGrp="1"/>
          </p:cNvGraphicFramePr>
          <p:nvPr/>
        </p:nvGraphicFramePr>
        <p:xfrm>
          <a:off x="1177580" y="6403432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12EAB361-7F97-BB87-5FAA-378BEE3A84F6}"/>
              </a:ext>
            </a:extLst>
          </p:cNvPr>
          <p:cNvSpPr/>
          <p:nvPr/>
        </p:nvSpPr>
        <p:spPr>
          <a:xfrm>
            <a:off x="1212028" y="6555926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1D4F1F4-EF8B-8A63-4EE4-E703A0B47121}"/>
              </a:ext>
            </a:extLst>
          </p:cNvPr>
          <p:cNvSpPr/>
          <p:nvPr/>
        </p:nvSpPr>
        <p:spPr>
          <a:xfrm>
            <a:off x="3565383" y="6555926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4E38E3D-E60C-10DE-846C-3003349C7D22}"/>
              </a:ext>
            </a:extLst>
          </p:cNvPr>
          <p:cNvGraphicFramePr>
            <a:graphicFrameLocks noGrp="1"/>
          </p:cNvGraphicFramePr>
          <p:nvPr/>
        </p:nvGraphicFramePr>
        <p:xfrm>
          <a:off x="1" y="1869355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Łatwość (%)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36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8" name="Graphique 7" descr="Faire un zoom avant contour">
            <a:extLst>
              <a:ext uri="{FF2B5EF4-FFF2-40B4-BE49-F238E27FC236}">
                <a16:creationId xmlns:a16="http://schemas.microsoft.com/office/drawing/2014/main" id="{B0A07E94-ED44-7CC0-FE51-500A357E6B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27277"/>
            <a:ext cx="483260" cy="483260"/>
          </a:xfrm>
          <a:prstGeom prst="rect">
            <a:avLst/>
          </a:prstGeom>
        </p:spPr>
      </p:pic>
      <p:sp>
        <p:nvSpPr>
          <p:cNvPr id="3" name="Google Shape;116;p17">
            <a:extLst>
              <a:ext uri="{FF2B5EF4-FFF2-40B4-BE49-F238E27FC236}">
                <a16:creationId xmlns:a16="http://schemas.microsoft.com/office/drawing/2014/main" id="{4A90B595-E6CA-1F2B-841E-9CC7DABD7557}"/>
              </a:ext>
            </a:extLst>
          </p:cNvPr>
          <p:cNvSpPr txBox="1"/>
          <p:nvPr/>
        </p:nvSpPr>
        <p:spPr>
          <a:xfrm>
            <a:off x="719381" y="108008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Jak łatwo rozmawiasz lub czy w ogóle rozmawiałabyś z ginekologiem na temat poniższych kwestii związanych ze zdrowiem intymnym?</a:t>
            </a:r>
          </a:p>
          <a:p>
            <a:pPr defTabSz="1219170"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</p:spTree>
    <p:extLst>
      <p:ext uri="{BB962C8B-B14F-4D97-AF65-F5344CB8AC3E}">
        <p14:creationId xmlns:p14="http://schemas.microsoft.com/office/powerpoint/2010/main" val="35112955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30AF7B43-CC78-F8EE-5212-15FA58BBE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BA337B4-FFA3-379F-44A0-850D91F90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002902"/>
              </p:ext>
            </p:extLst>
          </p:nvPr>
        </p:nvGraphicFramePr>
        <p:xfrm>
          <a:off x="-69851" y="2175098"/>
          <a:ext cx="12289566" cy="37211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8107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535977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47884">
                  <a:extLst>
                    <a:ext uri="{9D8B030D-6E8A-4147-A177-3AD203B41FA5}">
                      <a16:colId xmlns:a16="http://schemas.microsoft.com/office/drawing/2014/main" val="352235949"/>
                    </a:ext>
                  </a:extLst>
                </a:gridCol>
                <a:gridCol w="780358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791083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961517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799549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18689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895259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748011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586422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618435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</a:tblGrid>
              <a:tr h="660720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spc="-30" baseline="0" noProof="0" dirty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cap="small" spc="-30" baseline="0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Co najmniej jeden problem zdrowotny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układu oddechowego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układu krążenia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Cukrzyca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układu pokarmowego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9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układu moczowo-płciowego i nerek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neurologiczne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Choroba autoimmuno</a:t>
                      </a:r>
                      <a:r>
                        <a:rPr lang="fr-FR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-</a:t>
                      </a:r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logiczna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kości i stawów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zdrowia psychicznego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Nowotwór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30484">
                <a:tc>
                  <a:txBody>
                    <a:bodyPr/>
                    <a:lstStyle/>
                    <a:p>
                      <a:pPr algn="l" rtl="0" fontAlgn="ctr"/>
                      <a:endParaRPr lang="en-GB" sz="800" b="0" i="1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Baza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651844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Infekcje dróg moczowych lub drożdżakowe, takie jak zapalenie pęcherza moczowego, zapalenie cewki moczowej, bakteryjne zapalenie pochwy, zapalenie pochwy, grzybica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l-PL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65911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Suchość pochwy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l-PL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965157">
                <a:tc>
                  <a:txBody>
                    <a:bodyPr/>
                    <a:lstStyle/>
                    <a:p>
                      <a:pPr algn="r" rtl="0" fontAlgn="ctr"/>
                      <a:r>
                        <a:rPr lang="pl-PL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Dolegliwości związane z seksualnością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l-PL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cap="non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21D339D5-FC0D-A439-C003-F15510B5449F}"/>
              </a:ext>
            </a:extLst>
          </p:cNvPr>
          <p:cNvSpPr txBox="1"/>
          <p:nvPr/>
        </p:nvSpPr>
        <p:spPr>
          <a:xfrm>
            <a:off x="720000" y="230755"/>
            <a:ext cx="10783981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Kobiety borykające się z problemami zdrowotnymi czują się nieco swobodniej, rozmawiając z ginekologiem na temat kwestii związanych ze zdrowiem intymnym.</a:t>
            </a:r>
          </a:p>
        </p:txBody>
      </p:sp>
      <p:grpSp>
        <p:nvGrpSpPr>
          <p:cNvPr id="2" name="Group 616">
            <a:extLst>
              <a:ext uri="{FF2B5EF4-FFF2-40B4-BE49-F238E27FC236}">
                <a16:creationId xmlns:a16="http://schemas.microsoft.com/office/drawing/2014/main" id="{E85C3516-8B39-2750-7B52-7485495BA075}"/>
              </a:ext>
            </a:extLst>
          </p:cNvPr>
          <p:cNvGrpSpPr>
            <a:grpSpLocks noChangeAspect="1"/>
          </p:cNvGrpSpPr>
          <p:nvPr/>
        </p:nvGrpSpPr>
        <p:grpSpPr>
          <a:xfrm>
            <a:off x="11464040" y="173715"/>
            <a:ext cx="588597" cy="418324"/>
            <a:chOff x="2042518" y="1008064"/>
            <a:chExt cx="444500" cy="315913"/>
          </a:xfrm>
          <a:noFill/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92163744-D5AB-6084-6DA6-A52C81346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B1B9C0B4-F428-8223-97C8-381EF5C8A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C48F75FB-9085-8C09-A665-1A6DE2EAA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E6DDE98E-C71D-191F-AD2E-456C5D4B1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F9A96EDE-C66D-5BC1-8BD9-F82D8B31A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DEB3BC0-7809-B6FC-E38D-09301B6142C7}"/>
              </a:ext>
            </a:extLst>
          </p:cNvPr>
          <p:cNvGraphicFramePr>
            <a:graphicFrameLocks noGrp="1"/>
          </p:cNvGraphicFramePr>
          <p:nvPr/>
        </p:nvGraphicFramePr>
        <p:xfrm>
          <a:off x="1" y="2164863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Łatwość (%)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36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14" name="Graphique 13" descr="Faire un zoom avant contour">
            <a:extLst>
              <a:ext uri="{FF2B5EF4-FFF2-40B4-BE49-F238E27FC236}">
                <a16:creationId xmlns:a16="http://schemas.microsoft.com/office/drawing/2014/main" id="{DB2A0DBA-524B-9558-49F2-415DF5B353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27277"/>
            <a:ext cx="483260" cy="48326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DA9949B-556F-0BC1-290D-990900814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809284"/>
              </p:ext>
            </p:extLst>
          </p:nvPr>
        </p:nvGraphicFramePr>
        <p:xfrm>
          <a:off x="4148485" y="6292132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 porównaniu z osobami z co najmniej jednym problemem zdrowotnym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niżej w porównaniu z osobami z co najmniej jednym problemem zdrowotnym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95376A4D-663A-A9DC-314E-F132EF02F058}"/>
              </a:ext>
            </a:extLst>
          </p:cNvPr>
          <p:cNvSpPr/>
          <p:nvPr/>
        </p:nvSpPr>
        <p:spPr>
          <a:xfrm>
            <a:off x="4153409" y="6444626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AB26615-C9CA-B005-9462-5964A1EABD0A}"/>
              </a:ext>
            </a:extLst>
          </p:cNvPr>
          <p:cNvSpPr/>
          <p:nvPr/>
        </p:nvSpPr>
        <p:spPr>
          <a:xfrm>
            <a:off x="6149331" y="6444626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FD58B393-58F9-5829-7BE9-B1B1246234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386396"/>
              </p:ext>
            </p:extLst>
          </p:nvPr>
        </p:nvGraphicFramePr>
        <p:xfrm>
          <a:off x="830684" y="6330232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9" name="Ellipse 18">
            <a:extLst>
              <a:ext uri="{FF2B5EF4-FFF2-40B4-BE49-F238E27FC236}">
                <a16:creationId xmlns:a16="http://schemas.microsoft.com/office/drawing/2014/main" id="{A73BA0F0-EE1B-3921-A0CE-A48AE877BCE3}"/>
              </a:ext>
            </a:extLst>
          </p:cNvPr>
          <p:cNvSpPr/>
          <p:nvPr/>
        </p:nvSpPr>
        <p:spPr>
          <a:xfrm>
            <a:off x="795795" y="6482726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F089C702-9B50-D908-D9F6-740501D75EFA}"/>
              </a:ext>
            </a:extLst>
          </p:cNvPr>
          <p:cNvSpPr/>
          <p:nvPr/>
        </p:nvSpPr>
        <p:spPr>
          <a:xfrm>
            <a:off x="2162035" y="6482726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E552145C-E7C5-A22A-20C8-2789B5569368}"/>
              </a:ext>
            </a:extLst>
          </p:cNvPr>
          <p:cNvSpPr txBox="1"/>
          <p:nvPr/>
        </p:nvSpPr>
        <p:spPr>
          <a:xfrm>
            <a:off x="719381" y="108008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Jak łatwo rozmawiasz lub czy w ogóle rozmawiałabyś z ginekologiem na temat poniższych kwestii związanych ze zdrowiem intymnym?</a:t>
            </a:r>
          </a:p>
          <a:p>
            <a:pPr defTabSz="1219170"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  <p:extLst>
      <p:ext uri="{BB962C8B-B14F-4D97-AF65-F5344CB8AC3E}">
        <p14:creationId xmlns:p14="http://schemas.microsoft.com/office/powerpoint/2010/main" val="26012504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615B5EA8-BC14-AA76-8131-560E010992D6}"/>
              </a:ext>
            </a:extLst>
          </p:cNvPr>
          <p:cNvGraphicFramePr/>
          <p:nvPr/>
        </p:nvGraphicFramePr>
        <p:xfrm>
          <a:off x="1564306" y="2003404"/>
          <a:ext cx="4936999" cy="3907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5" name="Google Shape;115;p17"/>
          <p:cNvSpPr txBox="1"/>
          <p:nvPr/>
        </p:nvSpPr>
        <p:spPr>
          <a:xfrm>
            <a:off x="720000" y="22854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Kobiety wyraźnie wskazują na silną potrzebę uzyskania większej ilości informacji na temat mikrobiomu pochwy i jego wpływu na zdrowie.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CAB2F86C-58BA-E628-FBC3-175B2546393A}"/>
              </a:ext>
            </a:extLst>
          </p:cNvPr>
          <p:cNvSpPr>
            <a:spLocks noChangeAspect="1"/>
          </p:cNvSpPr>
          <p:nvPr/>
        </p:nvSpPr>
        <p:spPr>
          <a:xfrm>
            <a:off x="2447510" y="2364325"/>
            <a:ext cx="3173804" cy="3168000"/>
          </a:xfrm>
          <a:prstGeom prst="arc">
            <a:avLst>
              <a:gd name="adj1" fmla="val 16183939"/>
              <a:gd name="adj2" fmla="val 13089980"/>
            </a:avLst>
          </a:prstGeom>
          <a:noFill/>
          <a:ln w="28575">
            <a:solidFill>
              <a:srgbClr val="B51A7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srgbClr val="222223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052BEC-2359-8061-8CF2-B8CDAC224FB2}"/>
              </a:ext>
            </a:extLst>
          </p:cNvPr>
          <p:cNvSpPr/>
          <p:nvPr/>
        </p:nvSpPr>
        <p:spPr>
          <a:xfrm>
            <a:off x="5707865" y="2597858"/>
            <a:ext cx="579216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3200" dirty="0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86% </a:t>
            </a:r>
            <a:r>
              <a:rPr lang="pl-PL" sz="1400" dirty="0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chciałoby uzyskać więcej informacji na temat znaczenia mikrobiomu sromu i pochwy oraz jego wpływu na zdrowie</a:t>
            </a:r>
          </a:p>
        </p:txBody>
      </p:sp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FB9215E1-301D-6760-EA89-CDD52442A222}"/>
              </a:ext>
            </a:extLst>
          </p:cNvPr>
          <p:cNvSpPr txBox="1"/>
          <p:nvPr/>
        </p:nvSpPr>
        <p:spPr>
          <a:xfrm>
            <a:off x="720000" y="107310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Czy chciałabyś, aby Twój ginekolog powiedział Ci więcej o znaczeniu Twojego mikrobiomu pochwy i jego wpływie na Twoje zdrowie?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2C9B951-017F-3961-8CF2-4F853BF8C8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230488"/>
              </p:ext>
            </p:extLst>
          </p:nvPr>
        </p:nvGraphicFramePr>
        <p:xfrm>
          <a:off x="6993225" y="5916556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4" name="Ellipse 3">
            <a:extLst>
              <a:ext uri="{FF2B5EF4-FFF2-40B4-BE49-F238E27FC236}">
                <a16:creationId xmlns:a16="http://schemas.microsoft.com/office/drawing/2014/main" id="{1AA4771A-713E-7C1F-4119-3E49ABAB5288}"/>
              </a:ext>
            </a:extLst>
          </p:cNvPr>
          <p:cNvSpPr/>
          <p:nvPr/>
        </p:nvSpPr>
        <p:spPr>
          <a:xfrm>
            <a:off x="7084823" y="6060801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E6CF2F8-31DE-79C0-561E-2E39FA4AF07D}"/>
              </a:ext>
            </a:extLst>
          </p:cNvPr>
          <p:cNvSpPr/>
          <p:nvPr/>
        </p:nvSpPr>
        <p:spPr>
          <a:xfrm>
            <a:off x="9438177" y="6060801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3ABAD4-00FB-FC53-E2DF-A379A200D6F0}"/>
              </a:ext>
            </a:extLst>
          </p:cNvPr>
          <p:cNvSpPr/>
          <p:nvPr/>
        </p:nvSpPr>
        <p:spPr>
          <a:xfrm>
            <a:off x="5855447" y="3633230"/>
            <a:ext cx="6271765" cy="2135949"/>
          </a:xfrm>
          <a:prstGeom prst="rect">
            <a:avLst/>
          </a:prstGeom>
          <a:noFill/>
          <a:ln w="9525">
            <a:solidFill>
              <a:srgbClr val="B684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21" name="Graphique 20">
            <a:extLst>
              <a:ext uri="{FF2B5EF4-FFF2-40B4-BE49-F238E27FC236}">
                <a16:creationId xmlns:a16="http://schemas.microsoft.com/office/drawing/2014/main" id="{E52D697D-373B-86FF-CE93-4C53F3C989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1282416"/>
              </p:ext>
            </p:extLst>
          </p:nvPr>
        </p:nvGraphicFramePr>
        <p:xfrm>
          <a:off x="6501305" y="3647748"/>
          <a:ext cx="3781332" cy="1738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Graphique 5" descr="Globe terrestre : Europe et Afrique">
            <a:extLst>
              <a:ext uri="{FF2B5EF4-FFF2-40B4-BE49-F238E27FC236}">
                <a16:creationId xmlns:a16="http://schemas.microsoft.com/office/drawing/2014/main" id="{5B7A6ED9-8C4E-DBA4-86F7-68EEA1E4FC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83" y="1021569"/>
            <a:ext cx="568443" cy="56844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7230D2D-82B3-BD6C-3801-70B9CDA58D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522435"/>
              </p:ext>
            </p:extLst>
          </p:nvPr>
        </p:nvGraphicFramePr>
        <p:xfrm>
          <a:off x="699756" y="4035196"/>
          <a:ext cx="1919619" cy="1468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9619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36712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Tak, oczywiście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  <a:tr h="36712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cap="none" noProof="0" dirty="0">
                          <a:solidFill>
                            <a:srgbClr val="29193E"/>
                          </a:solidFill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Tak, w pewnym stopniu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0375483"/>
                  </a:ext>
                </a:extLst>
              </a:tr>
              <a:tr h="36712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Nie, nie do końca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6494004"/>
                  </a:ext>
                </a:extLst>
              </a:tr>
              <a:tr h="36712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cap="none" noProof="0" dirty="0">
                          <a:solidFill>
                            <a:srgbClr val="29193E"/>
                          </a:solidFill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Nie, w ogóle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6913971"/>
                  </a:ext>
                </a:extLst>
              </a:tr>
            </a:tbl>
          </a:graphicData>
        </a:graphic>
      </p:graphicFrame>
      <p:sp>
        <p:nvSpPr>
          <p:cNvPr id="15" name="Ellipse 14">
            <a:extLst>
              <a:ext uri="{FF2B5EF4-FFF2-40B4-BE49-F238E27FC236}">
                <a16:creationId xmlns:a16="http://schemas.microsoft.com/office/drawing/2014/main" id="{026894A6-EE20-D2B4-50B4-1B66EF1CD39F}"/>
              </a:ext>
            </a:extLst>
          </p:cNvPr>
          <p:cNvSpPr/>
          <p:nvPr/>
        </p:nvSpPr>
        <p:spPr>
          <a:xfrm>
            <a:off x="531020" y="4129619"/>
            <a:ext cx="192000" cy="192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D6E08C4-1CBF-707B-F420-D8A8084FC316}"/>
              </a:ext>
            </a:extLst>
          </p:cNvPr>
          <p:cNvSpPr/>
          <p:nvPr/>
        </p:nvSpPr>
        <p:spPr>
          <a:xfrm>
            <a:off x="531020" y="4838667"/>
            <a:ext cx="192000" cy="192000"/>
          </a:xfrm>
          <a:prstGeom prst="ellipse">
            <a:avLst/>
          </a:prstGeom>
          <a:solidFill>
            <a:srgbClr val="7F6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7B4B408-2502-61C5-97BD-14E62E08B175}"/>
              </a:ext>
            </a:extLst>
          </p:cNvPr>
          <p:cNvSpPr/>
          <p:nvPr/>
        </p:nvSpPr>
        <p:spPr>
          <a:xfrm>
            <a:off x="531020" y="4484143"/>
            <a:ext cx="192000" cy="192000"/>
          </a:xfrm>
          <a:prstGeom prst="ellipse">
            <a:avLst/>
          </a:prstGeom>
          <a:solidFill>
            <a:srgbClr val="D6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DE4E66B1-93C6-5A5D-0963-EEDFBBE1C534}"/>
              </a:ext>
            </a:extLst>
          </p:cNvPr>
          <p:cNvSpPr/>
          <p:nvPr/>
        </p:nvSpPr>
        <p:spPr>
          <a:xfrm>
            <a:off x="531020" y="5193191"/>
            <a:ext cx="192000" cy="192000"/>
          </a:xfrm>
          <a:prstGeom prst="ellipse">
            <a:avLst/>
          </a:prstGeom>
          <a:solidFill>
            <a:srgbClr val="291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pSp>
        <p:nvGrpSpPr>
          <p:cNvPr id="28" name="Group 381">
            <a:extLst>
              <a:ext uri="{FF2B5EF4-FFF2-40B4-BE49-F238E27FC236}">
                <a16:creationId xmlns:a16="http://schemas.microsoft.com/office/drawing/2014/main" id="{B0F63894-6470-7D6F-AA7F-70D5F99142B8}"/>
              </a:ext>
            </a:extLst>
          </p:cNvPr>
          <p:cNvGrpSpPr>
            <a:grpSpLocks noChangeAspect="1"/>
          </p:cNvGrpSpPr>
          <p:nvPr/>
        </p:nvGrpSpPr>
        <p:grpSpPr>
          <a:xfrm>
            <a:off x="10555097" y="4360744"/>
            <a:ext cx="168995" cy="425445"/>
            <a:chOff x="2749606" y="2371294"/>
            <a:chExt cx="615949" cy="1550655"/>
          </a:xfrm>
          <a:noFill/>
        </p:grpSpPr>
        <p:sp>
          <p:nvSpPr>
            <p:cNvPr id="29" name="Freeform 149">
              <a:extLst>
                <a:ext uri="{FF2B5EF4-FFF2-40B4-BE49-F238E27FC236}">
                  <a16:creationId xmlns:a16="http://schemas.microsoft.com/office/drawing/2014/main" id="{05B5FFBF-4932-5B19-5D33-167B8EE874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430" y="2371294"/>
              <a:ext cx="315387" cy="315387"/>
            </a:xfrm>
            <a:custGeom>
              <a:avLst/>
              <a:gdLst/>
              <a:ahLst/>
              <a:cxnLst>
                <a:cxn ang="0">
                  <a:pos x="119" y="12"/>
                </a:cxn>
                <a:cxn ang="0">
                  <a:pos x="11" y="79"/>
                </a:cxn>
                <a:cxn ang="0">
                  <a:pos x="78" y="187"/>
                </a:cxn>
                <a:cxn ang="0">
                  <a:pos x="186" y="120"/>
                </a:cxn>
                <a:cxn ang="0">
                  <a:pos x="119" y="12"/>
                </a:cxn>
              </a:cxnLst>
              <a:rect l="0" t="0" r="r" b="b"/>
              <a:pathLst>
                <a:path w="198" h="198">
                  <a:moveTo>
                    <a:pt x="119" y="12"/>
                  </a:moveTo>
                  <a:cubicBezTo>
                    <a:pt x="71" y="0"/>
                    <a:pt x="22" y="31"/>
                    <a:pt x="11" y="79"/>
                  </a:cubicBezTo>
                  <a:cubicBezTo>
                    <a:pt x="0" y="127"/>
                    <a:pt x="30" y="176"/>
                    <a:pt x="78" y="187"/>
                  </a:cubicBezTo>
                  <a:cubicBezTo>
                    <a:pt x="127" y="198"/>
                    <a:pt x="175" y="168"/>
                    <a:pt x="186" y="120"/>
                  </a:cubicBezTo>
                  <a:cubicBezTo>
                    <a:pt x="198" y="71"/>
                    <a:pt x="168" y="23"/>
                    <a:pt x="119" y="12"/>
                  </a:cubicBez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reeform 150">
              <a:extLst>
                <a:ext uri="{FF2B5EF4-FFF2-40B4-BE49-F238E27FC236}">
                  <a16:creationId xmlns:a16="http://schemas.microsoft.com/office/drawing/2014/main" id="{75E8C4F7-D152-3BFF-4DA3-6F4B7223B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842" y="2810680"/>
              <a:ext cx="294497" cy="407713"/>
            </a:xfrm>
            <a:custGeom>
              <a:avLst/>
              <a:gdLst/>
              <a:ahLst/>
              <a:cxnLst>
                <a:cxn ang="0">
                  <a:pos x="29" y="178"/>
                </a:cxn>
                <a:cxn ang="0">
                  <a:pos x="156" y="255"/>
                </a:cxn>
                <a:cxn ang="0">
                  <a:pos x="160" y="256"/>
                </a:cxn>
                <a:cxn ang="0">
                  <a:pos x="180" y="245"/>
                </a:cxn>
                <a:cxn ang="0">
                  <a:pos x="184" y="236"/>
                </a:cxn>
                <a:cxn ang="0">
                  <a:pos x="180" y="218"/>
                </a:cxn>
                <a:cxn ang="0">
                  <a:pos x="177" y="215"/>
                </a:cxn>
                <a:cxn ang="0">
                  <a:pos x="164" y="208"/>
                </a:cxn>
                <a:cxn ang="0">
                  <a:pos x="69" y="152"/>
                </a:cxn>
                <a:cxn ang="0">
                  <a:pos x="59" y="131"/>
                </a:cxn>
                <a:cxn ang="0">
                  <a:pos x="48" y="73"/>
                </a:cxn>
                <a:cxn ang="0">
                  <a:pos x="51" y="42"/>
                </a:cxn>
                <a:cxn ang="0">
                  <a:pos x="53" y="33"/>
                </a:cxn>
                <a:cxn ang="0">
                  <a:pos x="53" y="30"/>
                </a:cxn>
                <a:cxn ang="0">
                  <a:pos x="53" y="30"/>
                </a:cxn>
                <a:cxn ang="0">
                  <a:pos x="53" y="30"/>
                </a:cxn>
                <a:cxn ang="0">
                  <a:pos x="36" y="1"/>
                </a:cxn>
                <a:cxn ang="0">
                  <a:pos x="30" y="0"/>
                </a:cxn>
                <a:cxn ang="0">
                  <a:pos x="7" y="18"/>
                </a:cxn>
                <a:cxn ang="0">
                  <a:pos x="0" y="73"/>
                </a:cxn>
                <a:cxn ang="0">
                  <a:pos x="25" y="172"/>
                </a:cxn>
                <a:cxn ang="0">
                  <a:pos x="29" y="178"/>
                </a:cxn>
              </a:cxnLst>
              <a:rect l="0" t="0" r="r" b="b"/>
              <a:pathLst>
                <a:path w="185" h="256">
                  <a:moveTo>
                    <a:pt x="29" y="178"/>
                  </a:moveTo>
                  <a:cubicBezTo>
                    <a:pt x="54" y="217"/>
                    <a:pt x="99" y="245"/>
                    <a:pt x="156" y="255"/>
                  </a:cubicBezTo>
                  <a:cubicBezTo>
                    <a:pt x="157" y="256"/>
                    <a:pt x="159" y="256"/>
                    <a:pt x="160" y="256"/>
                  </a:cubicBezTo>
                  <a:cubicBezTo>
                    <a:pt x="168" y="256"/>
                    <a:pt x="175" y="252"/>
                    <a:pt x="180" y="245"/>
                  </a:cubicBezTo>
                  <a:cubicBezTo>
                    <a:pt x="182" y="243"/>
                    <a:pt x="183" y="240"/>
                    <a:pt x="184" y="236"/>
                  </a:cubicBezTo>
                  <a:cubicBezTo>
                    <a:pt x="185" y="230"/>
                    <a:pt x="183" y="224"/>
                    <a:pt x="180" y="218"/>
                  </a:cubicBezTo>
                  <a:cubicBezTo>
                    <a:pt x="179" y="217"/>
                    <a:pt x="178" y="216"/>
                    <a:pt x="177" y="215"/>
                  </a:cubicBezTo>
                  <a:cubicBezTo>
                    <a:pt x="174" y="212"/>
                    <a:pt x="169" y="209"/>
                    <a:pt x="164" y="208"/>
                  </a:cubicBezTo>
                  <a:cubicBezTo>
                    <a:pt x="119" y="199"/>
                    <a:pt x="89" y="181"/>
                    <a:pt x="69" y="152"/>
                  </a:cubicBezTo>
                  <a:cubicBezTo>
                    <a:pt x="65" y="145"/>
                    <a:pt x="61" y="138"/>
                    <a:pt x="59" y="131"/>
                  </a:cubicBezTo>
                  <a:cubicBezTo>
                    <a:pt x="50" y="111"/>
                    <a:pt x="48" y="89"/>
                    <a:pt x="48" y="73"/>
                  </a:cubicBezTo>
                  <a:cubicBezTo>
                    <a:pt x="48" y="60"/>
                    <a:pt x="50" y="49"/>
                    <a:pt x="51" y="42"/>
                  </a:cubicBezTo>
                  <a:cubicBezTo>
                    <a:pt x="52" y="38"/>
                    <a:pt x="52" y="35"/>
                    <a:pt x="53" y="33"/>
                  </a:cubicBezTo>
                  <a:cubicBezTo>
                    <a:pt x="53" y="32"/>
                    <a:pt x="53" y="31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7" y="17"/>
                    <a:pt x="49" y="4"/>
                    <a:pt x="36" y="1"/>
                  </a:cubicBezTo>
                  <a:cubicBezTo>
                    <a:pt x="34" y="0"/>
                    <a:pt x="32" y="0"/>
                    <a:pt x="30" y="0"/>
                  </a:cubicBezTo>
                  <a:cubicBezTo>
                    <a:pt x="19" y="0"/>
                    <a:pt x="10" y="7"/>
                    <a:pt x="7" y="18"/>
                  </a:cubicBezTo>
                  <a:cubicBezTo>
                    <a:pt x="5" y="24"/>
                    <a:pt x="0" y="45"/>
                    <a:pt x="0" y="73"/>
                  </a:cubicBezTo>
                  <a:cubicBezTo>
                    <a:pt x="1" y="111"/>
                    <a:pt x="9" y="144"/>
                    <a:pt x="25" y="172"/>
                  </a:cubicBezTo>
                  <a:cubicBezTo>
                    <a:pt x="26" y="174"/>
                    <a:pt x="28" y="176"/>
                    <a:pt x="29" y="178"/>
                  </a:cubicBez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reeform 151">
              <a:extLst>
                <a:ext uri="{FF2B5EF4-FFF2-40B4-BE49-F238E27FC236}">
                  <a16:creationId xmlns:a16="http://schemas.microsoft.com/office/drawing/2014/main" id="{4A3145AD-4782-4961-F8F7-DD3511041F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9606" y="2704203"/>
              <a:ext cx="615949" cy="1217746"/>
            </a:xfrm>
            <a:custGeom>
              <a:avLst/>
              <a:gdLst/>
              <a:ahLst/>
              <a:cxnLst>
                <a:cxn ang="0">
                  <a:pos x="117" y="715"/>
                </a:cxn>
                <a:cxn ang="0">
                  <a:pos x="167" y="765"/>
                </a:cxn>
                <a:cxn ang="0">
                  <a:pos x="217" y="715"/>
                </a:cxn>
                <a:cxn ang="0">
                  <a:pos x="217" y="492"/>
                </a:cxn>
                <a:cxn ang="0">
                  <a:pos x="314" y="463"/>
                </a:cxn>
                <a:cxn ang="0">
                  <a:pos x="314" y="406"/>
                </a:cxn>
                <a:cxn ang="0">
                  <a:pos x="387" y="294"/>
                </a:cxn>
                <a:cxn ang="0">
                  <a:pos x="293" y="175"/>
                </a:cxn>
                <a:cxn ang="0">
                  <a:pos x="167" y="0"/>
                </a:cxn>
                <a:cxn ang="0">
                  <a:pos x="20" y="463"/>
                </a:cxn>
                <a:cxn ang="0">
                  <a:pos x="117" y="492"/>
                </a:cxn>
                <a:cxn ang="0">
                  <a:pos x="117" y="715"/>
                </a:cxn>
                <a:cxn ang="0">
                  <a:pos x="130" y="83"/>
                </a:cxn>
                <a:cxn ang="0">
                  <a:pos x="130" y="83"/>
                </a:cxn>
                <a:cxn ang="0">
                  <a:pos x="169" y="60"/>
                </a:cxn>
                <a:cxn ang="0">
                  <a:pos x="192" y="99"/>
                </a:cxn>
                <a:cxn ang="0">
                  <a:pos x="192" y="99"/>
                </a:cxn>
                <a:cxn ang="0">
                  <a:pos x="191" y="101"/>
                </a:cxn>
                <a:cxn ang="0">
                  <a:pos x="190" y="110"/>
                </a:cxn>
                <a:cxn ang="0">
                  <a:pos x="187" y="140"/>
                </a:cxn>
                <a:cxn ang="0">
                  <a:pos x="196" y="193"/>
                </a:cxn>
                <a:cxn ang="0">
                  <a:pos x="207" y="214"/>
                </a:cxn>
                <a:cxn ang="0">
                  <a:pos x="297" y="267"/>
                </a:cxn>
                <a:cxn ang="0">
                  <a:pos x="307" y="271"/>
                </a:cxn>
                <a:cxn ang="0">
                  <a:pos x="322" y="305"/>
                </a:cxn>
                <a:cxn ang="0">
                  <a:pos x="311" y="323"/>
                </a:cxn>
                <a:cxn ang="0">
                  <a:pos x="291" y="331"/>
                </a:cxn>
                <a:cxn ang="0">
                  <a:pos x="285" y="330"/>
                </a:cxn>
                <a:cxn ang="0">
                  <a:pos x="153" y="249"/>
                </a:cxn>
                <a:cxn ang="0">
                  <a:pos x="152" y="248"/>
                </a:cxn>
                <a:cxn ang="0">
                  <a:pos x="123" y="140"/>
                </a:cxn>
                <a:cxn ang="0">
                  <a:pos x="130" y="83"/>
                </a:cxn>
              </a:cxnLst>
              <a:rect l="0" t="0" r="r" b="b"/>
              <a:pathLst>
                <a:path w="387" h="765">
                  <a:moveTo>
                    <a:pt x="117" y="715"/>
                  </a:moveTo>
                  <a:cubicBezTo>
                    <a:pt x="117" y="742"/>
                    <a:pt x="139" y="765"/>
                    <a:pt x="167" y="765"/>
                  </a:cubicBezTo>
                  <a:cubicBezTo>
                    <a:pt x="194" y="765"/>
                    <a:pt x="217" y="742"/>
                    <a:pt x="217" y="715"/>
                  </a:cubicBezTo>
                  <a:cubicBezTo>
                    <a:pt x="217" y="492"/>
                    <a:pt x="217" y="492"/>
                    <a:pt x="217" y="492"/>
                  </a:cubicBezTo>
                  <a:cubicBezTo>
                    <a:pt x="270" y="488"/>
                    <a:pt x="314" y="478"/>
                    <a:pt x="314" y="463"/>
                  </a:cubicBezTo>
                  <a:cubicBezTo>
                    <a:pt x="314" y="463"/>
                    <a:pt x="315" y="440"/>
                    <a:pt x="314" y="406"/>
                  </a:cubicBezTo>
                  <a:cubicBezTo>
                    <a:pt x="357" y="387"/>
                    <a:pt x="387" y="344"/>
                    <a:pt x="387" y="294"/>
                  </a:cubicBezTo>
                  <a:cubicBezTo>
                    <a:pt x="387" y="236"/>
                    <a:pt x="347" y="188"/>
                    <a:pt x="293" y="175"/>
                  </a:cubicBezTo>
                  <a:cubicBezTo>
                    <a:pt x="273" y="81"/>
                    <a:pt x="236" y="0"/>
                    <a:pt x="167" y="0"/>
                  </a:cubicBezTo>
                  <a:cubicBezTo>
                    <a:pt x="0" y="0"/>
                    <a:pt x="20" y="463"/>
                    <a:pt x="20" y="463"/>
                  </a:cubicBezTo>
                  <a:cubicBezTo>
                    <a:pt x="20" y="478"/>
                    <a:pt x="63" y="488"/>
                    <a:pt x="117" y="492"/>
                  </a:cubicBezTo>
                  <a:lnTo>
                    <a:pt x="117" y="715"/>
                  </a:lnTo>
                  <a:close/>
                  <a:moveTo>
                    <a:pt x="130" y="83"/>
                  </a:moveTo>
                  <a:cubicBezTo>
                    <a:pt x="130" y="83"/>
                    <a:pt x="130" y="83"/>
                    <a:pt x="130" y="83"/>
                  </a:cubicBezTo>
                  <a:cubicBezTo>
                    <a:pt x="135" y="65"/>
                    <a:pt x="152" y="55"/>
                    <a:pt x="169" y="60"/>
                  </a:cubicBezTo>
                  <a:cubicBezTo>
                    <a:pt x="186" y="64"/>
                    <a:pt x="196" y="82"/>
                    <a:pt x="192" y="99"/>
                  </a:cubicBezTo>
                  <a:cubicBezTo>
                    <a:pt x="192" y="99"/>
                    <a:pt x="192" y="99"/>
                    <a:pt x="192" y="99"/>
                  </a:cubicBezTo>
                  <a:cubicBezTo>
                    <a:pt x="192" y="100"/>
                    <a:pt x="192" y="100"/>
                    <a:pt x="191" y="101"/>
                  </a:cubicBezTo>
                  <a:cubicBezTo>
                    <a:pt x="191" y="103"/>
                    <a:pt x="190" y="106"/>
                    <a:pt x="190" y="110"/>
                  </a:cubicBezTo>
                  <a:cubicBezTo>
                    <a:pt x="189" y="117"/>
                    <a:pt x="187" y="128"/>
                    <a:pt x="187" y="140"/>
                  </a:cubicBezTo>
                  <a:cubicBezTo>
                    <a:pt x="187" y="157"/>
                    <a:pt x="190" y="176"/>
                    <a:pt x="196" y="193"/>
                  </a:cubicBezTo>
                  <a:cubicBezTo>
                    <a:pt x="199" y="201"/>
                    <a:pt x="202" y="208"/>
                    <a:pt x="207" y="214"/>
                  </a:cubicBezTo>
                  <a:cubicBezTo>
                    <a:pt x="222" y="237"/>
                    <a:pt x="246" y="257"/>
                    <a:pt x="297" y="267"/>
                  </a:cubicBezTo>
                  <a:cubicBezTo>
                    <a:pt x="301" y="268"/>
                    <a:pt x="304" y="269"/>
                    <a:pt x="307" y="271"/>
                  </a:cubicBezTo>
                  <a:cubicBezTo>
                    <a:pt x="319" y="278"/>
                    <a:pt x="325" y="291"/>
                    <a:pt x="322" y="305"/>
                  </a:cubicBezTo>
                  <a:cubicBezTo>
                    <a:pt x="321" y="312"/>
                    <a:pt x="317" y="319"/>
                    <a:pt x="311" y="323"/>
                  </a:cubicBezTo>
                  <a:cubicBezTo>
                    <a:pt x="306" y="328"/>
                    <a:pt x="299" y="331"/>
                    <a:pt x="291" y="331"/>
                  </a:cubicBezTo>
                  <a:cubicBezTo>
                    <a:pt x="289" y="331"/>
                    <a:pt x="287" y="331"/>
                    <a:pt x="285" y="330"/>
                  </a:cubicBezTo>
                  <a:cubicBezTo>
                    <a:pt x="220" y="318"/>
                    <a:pt x="177" y="287"/>
                    <a:pt x="153" y="249"/>
                  </a:cubicBezTo>
                  <a:cubicBezTo>
                    <a:pt x="153" y="249"/>
                    <a:pt x="152" y="248"/>
                    <a:pt x="152" y="248"/>
                  </a:cubicBezTo>
                  <a:cubicBezTo>
                    <a:pt x="129" y="211"/>
                    <a:pt x="123" y="171"/>
                    <a:pt x="123" y="140"/>
                  </a:cubicBezTo>
                  <a:cubicBezTo>
                    <a:pt x="123" y="108"/>
                    <a:pt x="130" y="84"/>
                    <a:pt x="130" y="83"/>
                  </a:cubicBez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3" name="Google Shape;116;p17">
            <a:extLst>
              <a:ext uri="{FF2B5EF4-FFF2-40B4-BE49-F238E27FC236}">
                <a16:creationId xmlns:a16="http://schemas.microsoft.com/office/drawing/2014/main" id="{6F0FB813-6D7B-4E75-7191-64D6EC40AE5C}"/>
              </a:ext>
            </a:extLst>
          </p:cNvPr>
          <p:cNvSpPr txBox="1"/>
          <p:nvPr/>
        </p:nvSpPr>
        <p:spPr>
          <a:xfrm>
            <a:off x="10282637" y="4849987"/>
            <a:ext cx="726672" cy="292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pl-PL" sz="1067" dirty="0">
                <a:solidFill>
                  <a:srgbClr val="171141"/>
                </a:solidFill>
                <a:latin typeface="Fira Sans" panose="020B0503050000020004" pitchFamily="34" charset="0"/>
                <a:ea typeface="Fira Sans"/>
                <a:cs typeface="Fira Sans"/>
                <a:sym typeface="Fira Sans"/>
              </a:rPr>
              <a:t>Kobiety w ciąży</a:t>
            </a:r>
          </a:p>
        </p:txBody>
      </p:sp>
      <p:sp>
        <p:nvSpPr>
          <p:cNvPr id="34" name="Google Shape;116;p17">
            <a:extLst>
              <a:ext uri="{FF2B5EF4-FFF2-40B4-BE49-F238E27FC236}">
                <a16:creationId xmlns:a16="http://schemas.microsoft.com/office/drawing/2014/main" id="{864223B7-0AAF-9590-B7B2-2DF06B44DC81}"/>
              </a:ext>
            </a:extLst>
          </p:cNvPr>
          <p:cNvSpPr txBox="1"/>
          <p:nvPr/>
        </p:nvSpPr>
        <p:spPr>
          <a:xfrm>
            <a:off x="10093652" y="4030795"/>
            <a:ext cx="1087297" cy="292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pl-PL" sz="1600" b="1" dirty="0">
                <a:solidFill>
                  <a:srgbClr val="CAD300"/>
                </a:solidFill>
                <a:latin typeface="Fira Sans" panose="020B0503050000020004" pitchFamily="34" charset="0"/>
                <a:sym typeface="Fira Sans"/>
              </a:rPr>
              <a:t>93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178B5662-0206-4584-E66D-2DC2F6F3A56D}"/>
              </a:ext>
            </a:extLst>
          </p:cNvPr>
          <p:cNvCxnSpPr/>
          <p:nvPr/>
        </p:nvCxnSpPr>
        <p:spPr>
          <a:xfrm>
            <a:off x="10265832" y="3904651"/>
            <a:ext cx="0" cy="1152000"/>
          </a:xfrm>
          <a:prstGeom prst="line">
            <a:avLst/>
          </a:prstGeom>
          <a:ln>
            <a:gradFill>
              <a:gsLst>
                <a:gs pos="62000">
                  <a:srgbClr val="3B2C4D"/>
                </a:gs>
                <a:gs pos="37000">
                  <a:srgbClr val="3B2C4D"/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Google Shape;116;p17">
            <a:extLst>
              <a:ext uri="{FF2B5EF4-FFF2-40B4-BE49-F238E27FC236}">
                <a16:creationId xmlns:a16="http://schemas.microsoft.com/office/drawing/2014/main" id="{702755F6-850E-2FF0-551F-6903E64E71DD}"/>
              </a:ext>
            </a:extLst>
          </p:cNvPr>
          <p:cNvSpPr txBox="1"/>
          <p:nvPr/>
        </p:nvSpPr>
        <p:spPr>
          <a:xfrm>
            <a:off x="11055222" y="4860764"/>
            <a:ext cx="1087295" cy="292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pl-PL" sz="1067" dirty="0">
                <a:solidFill>
                  <a:srgbClr val="171141"/>
                </a:solidFill>
                <a:latin typeface="Fira Sans" panose="020B0503050000020004" pitchFamily="34" charset="0"/>
                <a:sym typeface="Fira Sans"/>
              </a:rPr>
              <a:t>Co najmniej jeden problem zdrowotny</a:t>
            </a:r>
          </a:p>
        </p:txBody>
      </p:sp>
      <p:grpSp>
        <p:nvGrpSpPr>
          <p:cNvPr id="37" name="Group 616">
            <a:extLst>
              <a:ext uri="{FF2B5EF4-FFF2-40B4-BE49-F238E27FC236}">
                <a16:creationId xmlns:a16="http://schemas.microsoft.com/office/drawing/2014/main" id="{C5E5FAD7-7E6A-070F-3877-10716D275235}"/>
              </a:ext>
            </a:extLst>
          </p:cNvPr>
          <p:cNvGrpSpPr>
            <a:grpSpLocks noChangeAspect="1"/>
          </p:cNvGrpSpPr>
          <p:nvPr/>
        </p:nvGrpSpPr>
        <p:grpSpPr>
          <a:xfrm>
            <a:off x="11357323" y="4394456"/>
            <a:ext cx="486444" cy="345723"/>
            <a:chOff x="2042518" y="1008064"/>
            <a:chExt cx="444500" cy="315913"/>
          </a:xfrm>
          <a:noFill/>
        </p:grpSpPr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0D28AB65-7073-8231-E4D0-D58A6B4C6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816CC0A3-8393-3637-A150-753D3D536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C0B45DE8-D793-CDBF-1490-103A30057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" name="Freeform 12">
              <a:extLst>
                <a:ext uri="{FF2B5EF4-FFF2-40B4-BE49-F238E27FC236}">
                  <a16:creationId xmlns:a16="http://schemas.microsoft.com/office/drawing/2014/main" id="{933C9E8A-7D08-BF64-94D8-793FFB021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" name="Freeform 13">
              <a:extLst>
                <a:ext uri="{FF2B5EF4-FFF2-40B4-BE49-F238E27FC236}">
                  <a16:creationId xmlns:a16="http://schemas.microsoft.com/office/drawing/2014/main" id="{FF1AF56C-8F5F-7389-4371-F5155416B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B265986F-7F5A-E46B-3779-AD61902FBAA8}"/>
              </a:ext>
            </a:extLst>
          </p:cNvPr>
          <p:cNvCxnSpPr/>
          <p:nvPr/>
        </p:nvCxnSpPr>
        <p:spPr>
          <a:xfrm>
            <a:off x="11073877" y="3916060"/>
            <a:ext cx="0" cy="1152000"/>
          </a:xfrm>
          <a:prstGeom prst="line">
            <a:avLst/>
          </a:prstGeom>
          <a:ln>
            <a:gradFill>
              <a:gsLst>
                <a:gs pos="62000">
                  <a:srgbClr val="3B2C4D"/>
                </a:gs>
                <a:gs pos="37000">
                  <a:srgbClr val="3B2C4D"/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Google Shape;116;p17">
            <a:extLst>
              <a:ext uri="{FF2B5EF4-FFF2-40B4-BE49-F238E27FC236}">
                <a16:creationId xmlns:a16="http://schemas.microsoft.com/office/drawing/2014/main" id="{2BFD1A87-94C8-9AC1-FD38-FB67BB82C5E0}"/>
              </a:ext>
            </a:extLst>
          </p:cNvPr>
          <p:cNvSpPr txBox="1"/>
          <p:nvPr/>
        </p:nvSpPr>
        <p:spPr>
          <a:xfrm>
            <a:off x="11073184" y="4030795"/>
            <a:ext cx="1087297" cy="292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pl-PL" sz="1600" b="1">
                <a:solidFill>
                  <a:srgbClr val="CAD300"/>
                </a:solidFill>
                <a:latin typeface="Fira Sans" panose="020B0503050000020004" pitchFamily="34" charset="0"/>
                <a:sym typeface="Fira Sans"/>
              </a:rPr>
              <a:t>88</a:t>
            </a:r>
          </a:p>
        </p:txBody>
      </p:sp>
      <p:sp>
        <p:nvSpPr>
          <p:cNvPr id="51" name="Google Shape;116;p17">
            <a:extLst>
              <a:ext uri="{FF2B5EF4-FFF2-40B4-BE49-F238E27FC236}">
                <a16:creationId xmlns:a16="http://schemas.microsoft.com/office/drawing/2014/main" id="{94E0FEB2-8896-BFA3-406C-C3CA276423B4}"/>
              </a:ext>
            </a:extLst>
          </p:cNvPr>
          <p:cNvSpPr txBox="1"/>
          <p:nvPr/>
        </p:nvSpPr>
        <p:spPr>
          <a:xfrm>
            <a:off x="7514415" y="5270946"/>
            <a:ext cx="2923872" cy="312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 defTabSz="1219170">
              <a:buClr>
                <a:srgbClr val="000000"/>
              </a:buClr>
              <a:defRPr/>
            </a:pPr>
            <a:r>
              <a:rPr lang="pl-PL" sz="1200" dirty="0">
                <a:solidFill>
                  <a:srgbClr val="171141"/>
                </a:solidFill>
                <a:latin typeface="Fira Sans" panose="020B0503050000020004" pitchFamily="34" charset="0"/>
                <a:ea typeface="Fira Sans"/>
                <a:cs typeface="Fira Sans"/>
                <a:sym typeface="Fira Sans"/>
              </a:rPr>
              <a:t>Matki w wieku od 25 do 44 lat</a:t>
            </a:r>
          </a:p>
        </p:txBody>
      </p:sp>
      <p:sp>
        <p:nvSpPr>
          <p:cNvPr id="52" name="Google Shape;116;p17">
            <a:extLst>
              <a:ext uri="{FF2B5EF4-FFF2-40B4-BE49-F238E27FC236}">
                <a16:creationId xmlns:a16="http://schemas.microsoft.com/office/drawing/2014/main" id="{7AF65EC1-7AD7-36A3-EC7A-7EF15D38E654}"/>
              </a:ext>
            </a:extLst>
          </p:cNvPr>
          <p:cNvSpPr txBox="1"/>
          <p:nvPr/>
        </p:nvSpPr>
        <p:spPr>
          <a:xfrm>
            <a:off x="10365573" y="5215342"/>
            <a:ext cx="611275" cy="241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pl-PL" sz="1600" b="1">
                <a:solidFill>
                  <a:srgbClr val="CAD300"/>
                </a:solidFill>
                <a:latin typeface="Fira Sans" panose="020B0503050000020004" pitchFamily="34" charset="0"/>
                <a:sym typeface="Fira Sans"/>
              </a:rPr>
              <a:t>90</a:t>
            </a:r>
          </a:p>
        </p:txBody>
      </p:sp>
      <p:sp>
        <p:nvSpPr>
          <p:cNvPr id="55" name="Google Shape;116;p17">
            <a:extLst>
              <a:ext uri="{FF2B5EF4-FFF2-40B4-BE49-F238E27FC236}">
                <a16:creationId xmlns:a16="http://schemas.microsoft.com/office/drawing/2014/main" id="{9A586DDA-242E-6B2F-48B6-D021F0E7955A}"/>
              </a:ext>
            </a:extLst>
          </p:cNvPr>
          <p:cNvSpPr txBox="1"/>
          <p:nvPr/>
        </p:nvSpPr>
        <p:spPr>
          <a:xfrm>
            <a:off x="7514415" y="5543676"/>
            <a:ext cx="2923872" cy="312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 defTabSz="1219170">
              <a:buClr>
                <a:srgbClr val="000000"/>
              </a:buClr>
              <a:defRPr/>
            </a:pPr>
            <a:r>
              <a:rPr lang="pl-PL" sz="1200" dirty="0">
                <a:solidFill>
                  <a:srgbClr val="171141"/>
                </a:solidFill>
                <a:latin typeface="Fira Sans" panose="020B0503050000020004" pitchFamily="34" charset="0"/>
                <a:ea typeface="Fira Sans"/>
                <a:cs typeface="Fira Sans"/>
                <a:sym typeface="Fira Sans"/>
              </a:rPr>
              <a:t>Bezdzietne osoby w wieku od 25 do 44 lat</a:t>
            </a:r>
          </a:p>
        </p:txBody>
      </p:sp>
      <p:sp>
        <p:nvSpPr>
          <p:cNvPr id="56" name="Google Shape;116;p17">
            <a:extLst>
              <a:ext uri="{FF2B5EF4-FFF2-40B4-BE49-F238E27FC236}">
                <a16:creationId xmlns:a16="http://schemas.microsoft.com/office/drawing/2014/main" id="{094929EF-5BD6-28A1-BFC4-E81ED0DDF96D}"/>
              </a:ext>
            </a:extLst>
          </p:cNvPr>
          <p:cNvSpPr txBox="1"/>
          <p:nvPr/>
        </p:nvSpPr>
        <p:spPr>
          <a:xfrm>
            <a:off x="10365573" y="5488071"/>
            <a:ext cx="611275" cy="241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pl-PL" sz="1600">
                <a:solidFill>
                  <a:srgbClr val="171141"/>
                </a:solidFill>
                <a:latin typeface="Fira Sans" panose="020B0503050000020004" pitchFamily="34" charset="0"/>
                <a:sym typeface="Fira Sans"/>
              </a:rPr>
              <a:t>85</a:t>
            </a:r>
          </a:p>
        </p:txBody>
      </p:sp>
      <p:pic>
        <p:nvPicPr>
          <p:cNvPr id="10" name="Graphique 9" descr="Faire un zoom avant contour">
            <a:extLst>
              <a:ext uri="{FF2B5EF4-FFF2-40B4-BE49-F238E27FC236}">
                <a16:creationId xmlns:a16="http://schemas.microsoft.com/office/drawing/2014/main" id="{160731F5-2CB4-1145-C69C-E9EBF37CDD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96422">
            <a:off x="5943815" y="3727710"/>
            <a:ext cx="483260" cy="483260"/>
          </a:xfrm>
          <a:prstGeom prst="rect">
            <a:avLst/>
          </a:prstGeom>
        </p:spPr>
      </p:pic>
      <p:pic>
        <p:nvPicPr>
          <p:cNvPr id="11" name="Graphique 10" descr="Profil femelle contour">
            <a:extLst>
              <a:ext uri="{FF2B5EF4-FFF2-40B4-BE49-F238E27FC236}">
                <a16:creationId xmlns:a16="http://schemas.microsoft.com/office/drawing/2014/main" id="{8493E092-7675-E1BD-EA2F-FF813A2843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72E3A43-E668-AC53-4616-81375DCF3907}"/>
              </a:ext>
            </a:extLst>
          </p:cNvPr>
          <p:cNvSpPr/>
          <p:nvPr/>
        </p:nvSpPr>
        <p:spPr>
          <a:xfrm>
            <a:off x="5740691" y="3334997"/>
            <a:ext cx="6184609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b="1" i="1" dirty="0">
                <a:solidFill>
                  <a:prstClr val="white">
                    <a:lumMod val="65000"/>
                  </a:prstClr>
                </a:solidFill>
                <a:latin typeface="Fira Sans" panose="020B0503050000020004" pitchFamily="34" charset="0"/>
                <a:cs typeface="Calibri Light" panose="020F0302020204030204" pitchFamily="34" charset="0"/>
                <a:sym typeface="Arial"/>
              </a:rPr>
              <a:t>+ 1 punkt w porównaniu z rokiem 2025</a:t>
            </a:r>
          </a:p>
        </p:txBody>
      </p:sp>
    </p:spTree>
    <p:extLst>
      <p:ext uri="{BB962C8B-B14F-4D97-AF65-F5344CB8AC3E}">
        <p14:creationId xmlns:p14="http://schemas.microsoft.com/office/powerpoint/2010/main" val="1267005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B96934C3-8A3C-B56A-34C6-6BCF342D4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07A9EE4C-A444-EAEC-BEC4-AEAE06F2B04F}"/>
              </a:ext>
            </a:extLst>
          </p:cNvPr>
          <p:cNvSpPr txBox="1"/>
          <p:nvPr/>
        </p:nvSpPr>
        <p:spPr>
          <a:xfrm>
            <a:off x="723760" y="70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l-PL" sz="2133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Kobiety pochodzenia latynoskiego, portugalskiego i wietnamskiego wykazują ponadprzeciętne zainteresowanie zrozumieniem znaczenia mikrobiomu pochwy oraz jego wpływu na zdrowie.</a:t>
            </a:r>
          </a:p>
        </p:txBody>
      </p: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F60C7AAD-57CE-FA55-FB72-6D22DE2392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464426"/>
              </p:ext>
            </p:extLst>
          </p:nvPr>
        </p:nvGraphicFramePr>
        <p:xfrm>
          <a:off x="1091855" y="6219740"/>
          <a:ext cx="4752146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073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76073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25" name="Ellipse 24">
            <a:extLst>
              <a:ext uri="{FF2B5EF4-FFF2-40B4-BE49-F238E27FC236}">
                <a16:creationId xmlns:a16="http://schemas.microsoft.com/office/drawing/2014/main" id="{2C952440-A4A9-C7E6-E4AB-60387E9CF752}"/>
              </a:ext>
            </a:extLst>
          </p:cNvPr>
          <p:cNvSpPr/>
          <p:nvPr/>
        </p:nvSpPr>
        <p:spPr>
          <a:xfrm>
            <a:off x="1212028" y="6364974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5E8FAD0C-7302-1FCC-F610-414F5B07B1E1}"/>
              </a:ext>
            </a:extLst>
          </p:cNvPr>
          <p:cNvSpPr/>
          <p:nvPr/>
        </p:nvSpPr>
        <p:spPr>
          <a:xfrm>
            <a:off x="3565383" y="6364974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1ED24BE3-5E0A-3397-CB1C-EE3D700AC531}"/>
              </a:ext>
            </a:extLst>
          </p:cNvPr>
          <p:cNvSpPr txBox="1"/>
          <p:nvPr/>
        </p:nvSpPr>
        <p:spPr>
          <a:xfrm>
            <a:off x="723760" y="109640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Czy chciałabyś, aby Twój ginekolog powiedział Ci więcej o znaczeniu Twojego mikrobiomu pochwy i jego wpływie na Twoje zdrowie?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EE1BC5-5891-BCB1-D6C0-0C575E6BD73C}"/>
              </a:ext>
            </a:extLst>
          </p:cNvPr>
          <p:cNvSpPr/>
          <p:nvPr/>
        </p:nvSpPr>
        <p:spPr>
          <a:xfrm>
            <a:off x="133351" y="2548929"/>
            <a:ext cx="838200" cy="3233695"/>
          </a:xfrm>
          <a:prstGeom prst="rect">
            <a:avLst/>
          </a:prstGeom>
          <a:solidFill>
            <a:srgbClr val="F2E9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34AE622C-3F88-0F9C-9F82-C2EC9C8CF4BF}"/>
              </a:ext>
            </a:extLst>
          </p:cNvPr>
          <p:cNvGraphicFramePr/>
          <p:nvPr/>
        </p:nvGraphicFramePr>
        <p:xfrm>
          <a:off x="-209552" y="2515643"/>
          <a:ext cx="12767655" cy="2943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5F9B2E4D-3C14-D2F5-44AD-81E2C51C1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151044"/>
              </p:ext>
            </p:extLst>
          </p:nvPr>
        </p:nvGraphicFramePr>
        <p:xfrm>
          <a:off x="202005" y="5273066"/>
          <a:ext cx="11989996" cy="5095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5741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829383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810241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803864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823001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03864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35761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2510272801"/>
                    </a:ext>
                  </a:extLst>
                </a:gridCol>
                <a:gridCol w="861634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758852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810240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829383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  <a:gridCol w="734723">
                  <a:extLst>
                    <a:ext uri="{9D8B030D-6E8A-4147-A177-3AD203B41FA5}">
                      <a16:colId xmlns:a16="http://schemas.microsoft.com/office/drawing/2014/main" val="3951204735"/>
                    </a:ext>
                  </a:extLst>
                </a:gridCol>
              </a:tblGrid>
              <a:tr h="50955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kern="1200" noProof="0" dirty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USA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AMERYKA ŁACIŃSKA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Brazylia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Meksyk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Francja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Niemcy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Włochy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Polska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Finlandia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AZJA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2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Wietnam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</a:tbl>
          </a:graphicData>
        </a:graphic>
      </p:graphicFrame>
      <p:pic>
        <p:nvPicPr>
          <p:cNvPr id="27" name="Image 26" descr="Une image contenant texte, clipart, graphique vectoriel  Description générée automatiquement">
            <a:extLst>
              <a:ext uri="{FF2B5EF4-FFF2-40B4-BE49-F238E27FC236}">
                <a16:creationId xmlns:a16="http://schemas.microsoft.com/office/drawing/2014/main" id="{DAC0EDCB-BA13-3416-E5BB-0F849F07535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87" y="5697674"/>
            <a:ext cx="290876" cy="290876"/>
          </a:xfrm>
          <a:prstGeom prst="rect">
            <a:avLst/>
          </a:prstGeom>
        </p:spPr>
      </p:pic>
      <p:pic>
        <p:nvPicPr>
          <p:cNvPr id="28" name="Image 27" descr="Une image contenant texte, clipart  Description générée automatiquement">
            <a:extLst>
              <a:ext uri="{FF2B5EF4-FFF2-40B4-BE49-F238E27FC236}">
                <a16:creationId xmlns:a16="http://schemas.microsoft.com/office/drawing/2014/main" id="{4DD132E5-B284-539A-7D5D-EF0178285C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4825" y="5708665"/>
            <a:ext cx="290876" cy="290876"/>
          </a:xfrm>
          <a:prstGeom prst="rect">
            <a:avLst/>
          </a:prstGeom>
        </p:spPr>
      </p:pic>
      <p:pic>
        <p:nvPicPr>
          <p:cNvPr id="29" name="Image 28" descr="Une image contenant texte, clipart  Description générée automatiquement">
            <a:extLst>
              <a:ext uri="{FF2B5EF4-FFF2-40B4-BE49-F238E27FC236}">
                <a16:creationId xmlns:a16="http://schemas.microsoft.com/office/drawing/2014/main" id="{1FDDCBB6-839B-204E-B164-9A7EA832BDA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0291" y="5697674"/>
            <a:ext cx="290876" cy="290876"/>
          </a:xfrm>
          <a:prstGeom prst="rect">
            <a:avLst/>
          </a:prstGeom>
        </p:spPr>
      </p:pic>
      <p:pic>
        <p:nvPicPr>
          <p:cNvPr id="30" name="Image 29" descr="Une image contenant texte, clipart  Description générée automatiquement">
            <a:extLst>
              <a:ext uri="{FF2B5EF4-FFF2-40B4-BE49-F238E27FC236}">
                <a16:creationId xmlns:a16="http://schemas.microsoft.com/office/drawing/2014/main" id="{FA90874D-75BF-F741-1A9B-773ED839C0E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6803" y="5716435"/>
            <a:ext cx="290876" cy="290876"/>
          </a:xfrm>
          <a:prstGeom prst="rect">
            <a:avLst/>
          </a:prstGeom>
        </p:spPr>
      </p:pic>
      <p:pic>
        <p:nvPicPr>
          <p:cNvPr id="31" name="Image 30" descr="Une image contenant texte, clipart  Description générée automatiquement">
            <a:extLst>
              <a:ext uri="{FF2B5EF4-FFF2-40B4-BE49-F238E27FC236}">
                <a16:creationId xmlns:a16="http://schemas.microsoft.com/office/drawing/2014/main" id="{EF8B2BF6-1478-E45F-D19E-84731A1768A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2923" y="5697674"/>
            <a:ext cx="290876" cy="290876"/>
          </a:xfrm>
          <a:prstGeom prst="rect">
            <a:avLst/>
          </a:prstGeom>
        </p:spPr>
      </p:pic>
      <p:pic>
        <p:nvPicPr>
          <p:cNvPr id="56" name="Image 55" descr="Une image contenant texte, clipart  Description générée automatiquement">
            <a:extLst>
              <a:ext uri="{FF2B5EF4-FFF2-40B4-BE49-F238E27FC236}">
                <a16:creationId xmlns:a16="http://schemas.microsoft.com/office/drawing/2014/main" id="{D5C3C96F-9B91-F804-0E7B-73A8DE57B9B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015" y="5697674"/>
            <a:ext cx="290876" cy="290876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E46E1788-34E4-CD69-28F8-F97EA1A8B49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8189" y="5725276"/>
            <a:ext cx="273192" cy="273192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EFC3DB35-FC34-86DA-AF76-92CFA62A6D49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8890" y="5724354"/>
            <a:ext cx="275037" cy="275037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894EBBBB-8ACD-84DA-F024-B54A5503AA90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41842" y="5714283"/>
            <a:ext cx="279639" cy="279639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1" name="Image 80">
            <a:extLst>
              <a:ext uri="{FF2B5EF4-FFF2-40B4-BE49-F238E27FC236}">
                <a16:creationId xmlns:a16="http://schemas.microsoft.com/office/drawing/2014/main" id="{3A5E5CBE-3CEF-F639-3773-93078C645075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4945" y="5681971"/>
            <a:ext cx="300960" cy="300960"/>
          </a:xfrm>
          <a:prstGeom prst="rect">
            <a:avLst/>
          </a:prstGeom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F11BEA15-F3B5-DDBD-7D15-446FCA05378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503" y="5703621"/>
            <a:ext cx="300960" cy="30096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8DCBEC9-56C1-76EC-67A3-57F61136C2DB}"/>
              </a:ext>
            </a:extLst>
          </p:cNvPr>
          <p:cNvGraphicFramePr>
            <a:graphicFrameLocks noGrp="1"/>
          </p:cNvGraphicFramePr>
          <p:nvPr/>
        </p:nvGraphicFramePr>
        <p:xfrm>
          <a:off x="450119" y="2177865"/>
          <a:ext cx="1753084" cy="44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308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Tak, oczywiście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9" name="Ellipse 8">
            <a:extLst>
              <a:ext uri="{FF2B5EF4-FFF2-40B4-BE49-F238E27FC236}">
                <a16:creationId xmlns:a16="http://schemas.microsoft.com/office/drawing/2014/main" id="{9D968D00-C3A3-FC9D-46D9-1FB5DE712E68}"/>
              </a:ext>
            </a:extLst>
          </p:cNvPr>
          <p:cNvSpPr/>
          <p:nvPr/>
        </p:nvSpPr>
        <p:spPr>
          <a:xfrm>
            <a:off x="183736" y="2275643"/>
            <a:ext cx="240000" cy="240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06B39BAB-7327-7D0E-E95F-F0E0FD3EC8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254188"/>
              </p:ext>
            </p:extLst>
          </p:nvPr>
        </p:nvGraphicFramePr>
        <p:xfrm>
          <a:off x="323" y="1794761"/>
          <a:ext cx="1592004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 – %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8C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11" name="Graphique 10" descr="Faire un zoom avant contour">
            <a:extLst>
              <a:ext uri="{FF2B5EF4-FFF2-40B4-BE49-F238E27FC236}">
                <a16:creationId xmlns:a16="http://schemas.microsoft.com/office/drawing/2014/main" id="{4E5100C9-DA91-36E8-6459-0C35D7F0E0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596422">
            <a:off x="92625" y="1010377"/>
            <a:ext cx="483260" cy="483260"/>
          </a:xfrm>
          <a:prstGeom prst="rect">
            <a:avLst/>
          </a:prstGeom>
        </p:spPr>
      </p:pic>
      <p:pic>
        <p:nvPicPr>
          <p:cNvPr id="12" name="Graphique 11" descr="Profil femelle contour">
            <a:extLst>
              <a:ext uri="{FF2B5EF4-FFF2-40B4-BE49-F238E27FC236}">
                <a16:creationId xmlns:a16="http://schemas.microsoft.com/office/drawing/2014/main" id="{ED456085-89AA-EC69-9EEE-3AECB457F9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EF0DB5F-542B-AECB-4508-2B61A4FE5B34}"/>
              </a:ext>
            </a:extLst>
          </p:cNvPr>
          <p:cNvGraphicFramePr>
            <a:graphicFrameLocks noGrp="1"/>
          </p:cNvGraphicFramePr>
          <p:nvPr/>
        </p:nvGraphicFramePr>
        <p:xfrm>
          <a:off x="0" y="5995417"/>
          <a:ext cx="12096000" cy="1664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000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336000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1248000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1104000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528000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1104000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  <a:gridCol w="528000">
                  <a:extLst>
                    <a:ext uri="{9D8B030D-6E8A-4147-A177-3AD203B41FA5}">
                      <a16:colId xmlns:a16="http://schemas.microsoft.com/office/drawing/2014/main" val="3368961705"/>
                    </a:ext>
                  </a:extLst>
                </a:gridCol>
                <a:gridCol w="1104000">
                  <a:extLst>
                    <a:ext uri="{9D8B030D-6E8A-4147-A177-3AD203B41FA5}">
                      <a16:colId xmlns:a16="http://schemas.microsoft.com/office/drawing/2014/main" val="1428688806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2634125268"/>
                    </a:ext>
                  </a:extLst>
                </a:gridCol>
              </a:tblGrid>
              <a:tr h="16641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Baza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3872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180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44673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019CFD66-76D9-B7BD-491F-D1D93B1FC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97CB6C4-30D8-E21B-D407-83597B7339A2}"/>
              </a:ext>
            </a:extLst>
          </p:cNvPr>
          <p:cNvSpPr/>
          <p:nvPr/>
        </p:nvSpPr>
        <p:spPr>
          <a:xfrm>
            <a:off x="0" y="2586401"/>
            <a:ext cx="1970227" cy="3488104"/>
          </a:xfrm>
          <a:prstGeom prst="rect">
            <a:avLst/>
          </a:prstGeom>
          <a:solidFill>
            <a:srgbClr val="F2E9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EBC6B84E-B2AB-CD7B-2869-4D503B3FC5BE}"/>
              </a:ext>
            </a:extLst>
          </p:cNvPr>
          <p:cNvSpPr txBox="1"/>
          <p:nvPr/>
        </p:nvSpPr>
        <p:spPr>
          <a:xfrm>
            <a:off x="723760" y="228688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l-PL" sz="2133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Kobiety cierpiące na różne schorzenia wykazują większe zapotrzebowanie na informacje dotyczące mikrobiomu pochwy.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0CD9910B-CED9-CF26-45BC-D3743EBCC0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6497376"/>
              </p:ext>
            </p:extLst>
          </p:nvPr>
        </p:nvGraphicFramePr>
        <p:xfrm>
          <a:off x="-209552" y="2386741"/>
          <a:ext cx="12624191" cy="3072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Google Shape;116;p17">
            <a:extLst>
              <a:ext uri="{FF2B5EF4-FFF2-40B4-BE49-F238E27FC236}">
                <a16:creationId xmlns:a16="http://schemas.microsoft.com/office/drawing/2014/main" id="{56C7BA80-784B-AA3A-12F6-ECCEF57DB114}"/>
              </a:ext>
            </a:extLst>
          </p:cNvPr>
          <p:cNvSpPr txBox="1"/>
          <p:nvPr/>
        </p:nvSpPr>
        <p:spPr>
          <a:xfrm>
            <a:off x="723760" y="106747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Czy chciałabyś, aby Twój ginekolog powiedział Ci więcej o znaczeniu Twojego mikrobiomu pochwy i jego wpływie na Twoje zdrowie?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Kobiety (n=3872)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FBD6106-DB51-8FB6-4BC3-DDB602A70A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596329"/>
              </p:ext>
            </p:extLst>
          </p:nvPr>
        </p:nvGraphicFramePr>
        <p:xfrm>
          <a:off x="9993" y="5291587"/>
          <a:ext cx="12013388" cy="701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321">
                  <a:extLst>
                    <a:ext uri="{9D8B030D-6E8A-4147-A177-3AD203B41FA5}">
                      <a16:colId xmlns:a16="http://schemas.microsoft.com/office/drawing/2014/main" val="1893570665"/>
                    </a:ext>
                  </a:extLst>
                </a:gridCol>
                <a:gridCol w="583660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1076528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1060334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19125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923811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961550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793406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 rtl="0" fontAlgn="ctr"/>
                      <a:endParaRPr lang="en-GB" sz="1200" u="none" strike="noStrike" kern="1200" noProof="0" dirty="0">
                        <a:solidFill>
                          <a:srgbClr val="3B2C4D"/>
                        </a:solidFill>
                        <a:effectLst/>
                        <a:latin typeface="Fira Sans Condensed ExtraBold" panose="020B09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u="none" strike="noStrike" noProof="0" dirty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u="none" strike="noStrike" cap="small" baseline="0" noProof="0" dirty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Co najmniej jeden </a:t>
                      </a:r>
                      <a:r>
                        <a:rPr lang="pl-PL" sz="1100" u="none" strike="noStrike" kern="1200" cap="small" baseline="0" noProof="0" dirty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problem</a:t>
                      </a:r>
                      <a:r>
                        <a:rPr lang="pl-PL" sz="1100" u="none" strike="noStrike" cap="small" baseline="0" noProof="0" dirty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  <a:ea typeface="+mn-ea"/>
                          <a:cs typeface="Calibri Light" panose="020F0302020204030204" pitchFamily="34" charset="0"/>
                        </a:rPr>
                        <a:t> zdrowotny</a:t>
                      </a:r>
                    </a:p>
                  </a:txBody>
                  <a:tcPr marL="240000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układu oddechowego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układu krążenia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Cukrzyca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układu pokarmowego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900" b="0" u="none" strike="noStrike" spc="-30" baseline="0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układu moczowo-płciowego i nerek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neurologiczne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Choroba autoimmuno</a:t>
                      </a:r>
                      <a:r>
                        <a:rPr lang="fr-FR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-</a:t>
                      </a:r>
                      <a:r>
                        <a:rPr lang="pl-PL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logiczna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Choroby kości i stawów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Zaburzenia zdrowia psychicznego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Nowotwór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Baza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900" b="0" i="1" u="none" strike="noStrike" noProof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180762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46C4B20-3CFA-B2FC-5093-D0B43CBFD5B4}"/>
              </a:ext>
            </a:extLst>
          </p:cNvPr>
          <p:cNvGraphicFramePr>
            <a:graphicFrameLocks noGrp="1"/>
          </p:cNvGraphicFramePr>
          <p:nvPr/>
        </p:nvGraphicFramePr>
        <p:xfrm>
          <a:off x="450119" y="2177865"/>
          <a:ext cx="1753084" cy="44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308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Tak, oczywiście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3" name="Ellipse 12">
            <a:extLst>
              <a:ext uri="{FF2B5EF4-FFF2-40B4-BE49-F238E27FC236}">
                <a16:creationId xmlns:a16="http://schemas.microsoft.com/office/drawing/2014/main" id="{036365D0-5DB9-85DA-CE31-C6E8887AE23A}"/>
              </a:ext>
            </a:extLst>
          </p:cNvPr>
          <p:cNvSpPr/>
          <p:nvPr/>
        </p:nvSpPr>
        <p:spPr>
          <a:xfrm>
            <a:off x="166314" y="2275643"/>
            <a:ext cx="257423" cy="240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128C54C9-E117-BA24-4A2D-41DCEE289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64098"/>
              </p:ext>
            </p:extLst>
          </p:nvPr>
        </p:nvGraphicFramePr>
        <p:xfrm>
          <a:off x="323" y="1755849"/>
          <a:ext cx="1592004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900" b="1" i="0" u="none" strike="noStrike" cap="none" noProof="0" dirty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Tak – %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8C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16" name="Graphique 15" descr="Faire un zoom avant contour">
            <a:extLst>
              <a:ext uri="{FF2B5EF4-FFF2-40B4-BE49-F238E27FC236}">
                <a16:creationId xmlns:a16="http://schemas.microsoft.com/office/drawing/2014/main" id="{71B967C3-5400-CE13-201E-D412D66148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96422">
            <a:off x="92625" y="981443"/>
            <a:ext cx="483260" cy="483260"/>
          </a:xfrm>
          <a:prstGeom prst="rect">
            <a:avLst/>
          </a:prstGeom>
        </p:spPr>
      </p:pic>
      <p:grpSp>
        <p:nvGrpSpPr>
          <p:cNvPr id="20" name="Group 616">
            <a:extLst>
              <a:ext uri="{FF2B5EF4-FFF2-40B4-BE49-F238E27FC236}">
                <a16:creationId xmlns:a16="http://schemas.microsoft.com/office/drawing/2014/main" id="{183EE8D6-13D8-8AD2-2F8B-12425EA82374}"/>
              </a:ext>
            </a:extLst>
          </p:cNvPr>
          <p:cNvGrpSpPr>
            <a:grpSpLocks noChangeAspect="1"/>
          </p:cNvGrpSpPr>
          <p:nvPr/>
        </p:nvGrpSpPr>
        <p:grpSpPr>
          <a:xfrm>
            <a:off x="11485888" y="724317"/>
            <a:ext cx="588597" cy="418324"/>
            <a:chOff x="2042518" y="1008064"/>
            <a:chExt cx="444500" cy="315913"/>
          </a:xfrm>
          <a:noFill/>
        </p:grpSpPr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9A221671-7F61-E9AE-099C-66AF1E9C7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E7B3899A-4A0F-DC90-1585-A69896957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002B64EF-3CE2-8E0A-B1E9-85642F6D9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B306DF7F-621D-8A90-38EF-D6B8439D9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248A4657-65EC-70AC-FAF2-EA85F460E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pic>
        <p:nvPicPr>
          <p:cNvPr id="32" name="Graphique 31" descr="Profil femelle contour">
            <a:extLst>
              <a:ext uri="{FF2B5EF4-FFF2-40B4-BE49-F238E27FC236}">
                <a16:creationId xmlns:a16="http://schemas.microsoft.com/office/drawing/2014/main" id="{78AA24FE-EF3D-0DCC-26B1-1A3656AF37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7217998-199C-2B2C-B6B9-9052F74ED478}"/>
              </a:ext>
            </a:extLst>
          </p:cNvPr>
          <p:cNvGraphicFramePr>
            <a:graphicFrameLocks noGrp="1"/>
          </p:cNvGraphicFramePr>
          <p:nvPr/>
        </p:nvGraphicFramePr>
        <p:xfrm>
          <a:off x="4122189" y="6251272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 porównaniu z osobami z co najmniej jednym problemem zdrowotnym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niżej w porównaniu z osobami z co najmniej jednym problemem zdrowotnym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5" name="Ellipse 4">
            <a:extLst>
              <a:ext uri="{FF2B5EF4-FFF2-40B4-BE49-F238E27FC236}">
                <a16:creationId xmlns:a16="http://schemas.microsoft.com/office/drawing/2014/main" id="{39B72F10-686B-9A88-3CFA-19DB24281A50}"/>
              </a:ext>
            </a:extLst>
          </p:cNvPr>
          <p:cNvSpPr/>
          <p:nvPr/>
        </p:nvSpPr>
        <p:spPr>
          <a:xfrm>
            <a:off x="4127113" y="6403766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699C1FB1-265B-A7FB-5EDF-6B5EFB154505}"/>
              </a:ext>
            </a:extLst>
          </p:cNvPr>
          <p:cNvSpPr/>
          <p:nvPr/>
        </p:nvSpPr>
        <p:spPr>
          <a:xfrm>
            <a:off x="6123035" y="6403766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FF626DA-3863-CAAB-A237-6E6A402C5FBA}"/>
              </a:ext>
            </a:extLst>
          </p:cNvPr>
          <p:cNvGraphicFramePr>
            <a:graphicFrameLocks noGrp="1"/>
          </p:cNvGraphicFramePr>
          <p:nvPr/>
        </p:nvGraphicFramePr>
        <p:xfrm>
          <a:off x="766288" y="6251272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0" name="Ellipse 9">
            <a:extLst>
              <a:ext uri="{FF2B5EF4-FFF2-40B4-BE49-F238E27FC236}">
                <a16:creationId xmlns:a16="http://schemas.microsoft.com/office/drawing/2014/main" id="{629BF4EB-D6EB-CF7A-F871-A95D874D2CD4}"/>
              </a:ext>
            </a:extLst>
          </p:cNvPr>
          <p:cNvSpPr/>
          <p:nvPr/>
        </p:nvSpPr>
        <p:spPr>
          <a:xfrm>
            <a:off x="731399" y="6403766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57EDEDD-6F24-6739-5A67-C0AF19F1D5E1}"/>
              </a:ext>
            </a:extLst>
          </p:cNvPr>
          <p:cNvSpPr/>
          <p:nvPr/>
        </p:nvSpPr>
        <p:spPr>
          <a:xfrm>
            <a:off x="2097639" y="6403766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54882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61162D6B-990F-44F9-970C-BB1486ACB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_6">
            <a:extLst>
              <a:ext uri="{FF2B5EF4-FFF2-40B4-BE49-F238E27FC236}">
                <a16:creationId xmlns:a16="http://schemas.microsoft.com/office/drawing/2014/main" id="{7EFB2524-266F-DFDD-7AF5-117272B56C58}"/>
              </a:ext>
            </a:extLst>
          </p:cNvPr>
          <p:cNvSpPr/>
          <p:nvPr/>
        </p:nvSpPr>
        <p:spPr>
          <a:xfrm>
            <a:off x="7946001" y="5479507"/>
            <a:ext cx="1131243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" name="Rectangle_2">
            <a:extLst>
              <a:ext uri="{FF2B5EF4-FFF2-40B4-BE49-F238E27FC236}">
                <a16:creationId xmlns:a16="http://schemas.microsoft.com/office/drawing/2014/main" id="{F7D46AF6-E069-F7EE-D004-718E448ADA6D}"/>
              </a:ext>
            </a:extLst>
          </p:cNvPr>
          <p:cNvSpPr/>
          <p:nvPr/>
        </p:nvSpPr>
        <p:spPr>
          <a:xfrm>
            <a:off x="6048206" y="2669897"/>
            <a:ext cx="3029039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Rectangle_3">
            <a:extLst>
              <a:ext uri="{FF2B5EF4-FFF2-40B4-BE49-F238E27FC236}">
                <a16:creationId xmlns:a16="http://schemas.microsoft.com/office/drawing/2014/main" id="{C0A4260E-A58B-B877-E9C7-0F7CAF62023D}"/>
              </a:ext>
            </a:extLst>
          </p:cNvPr>
          <p:cNvSpPr/>
          <p:nvPr/>
        </p:nvSpPr>
        <p:spPr>
          <a:xfrm>
            <a:off x="6633335" y="3231819"/>
            <a:ext cx="2443909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Rectangle_4">
            <a:extLst>
              <a:ext uri="{FF2B5EF4-FFF2-40B4-BE49-F238E27FC236}">
                <a16:creationId xmlns:a16="http://schemas.microsoft.com/office/drawing/2014/main" id="{A35A68D8-0FC1-1316-12F2-111D54272ECA}"/>
              </a:ext>
            </a:extLst>
          </p:cNvPr>
          <p:cNvSpPr/>
          <p:nvPr/>
        </p:nvSpPr>
        <p:spPr>
          <a:xfrm>
            <a:off x="4671331" y="3793741"/>
            <a:ext cx="1940800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Rectangle_5">
            <a:extLst>
              <a:ext uri="{FF2B5EF4-FFF2-40B4-BE49-F238E27FC236}">
                <a16:creationId xmlns:a16="http://schemas.microsoft.com/office/drawing/2014/main" id="{01F73A4F-3DA0-2A2F-127C-A08DCE859D90}"/>
              </a:ext>
            </a:extLst>
          </p:cNvPr>
          <p:cNvSpPr/>
          <p:nvPr/>
        </p:nvSpPr>
        <p:spPr>
          <a:xfrm>
            <a:off x="7156174" y="4355664"/>
            <a:ext cx="1921071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Rectangle_6">
            <a:extLst>
              <a:ext uri="{FF2B5EF4-FFF2-40B4-BE49-F238E27FC236}">
                <a16:creationId xmlns:a16="http://schemas.microsoft.com/office/drawing/2014/main" id="{A3DD8F15-38DF-B075-2BD1-53C0A358BFA7}"/>
              </a:ext>
            </a:extLst>
          </p:cNvPr>
          <p:cNvSpPr/>
          <p:nvPr/>
        </p:nvSpPr>
        <p:spPr>
          <a:xfrm>
            <a:off x="4671331" y="4917587"/>
            <a:ext cx="1424667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Rectangle_1">
            <a:extLst>
              <a:ext uri="{FF2B5EF4-FFF2-40B4-BE49-F238E27FC236}">
                <a16:creationId xmlns:a16="http://schemas.microsoft.com/office/drawing/2014/main" id="{660D6B6A-FDC4-4AA0-6F1B-3D0127E0C847}"/>
              </a:ext>
            </a:extLst>
          </p:cNvPr>
          <p:cNvSpPr/>
          <p:nvPr/>
        </p:nvSpPr>
        <p:spPr>
          <a:xfrm>
            <a:off x="4671331" y="2107975"/>
            <a:ext cx="3253468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799719D-8524-B9D9-BD7B-804155F1B3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390277"/>
              </p:ext>
            </p:extLst>
          </p:nvPr>
        </p:nvGraphicFramePr>
        <p:xfrm>
          <a:off x="2138816" y="5955875"/>
          <a:ext cx="8091035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6407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777047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  <a:gridCol w="1413044">
                  <a:extLst>
                    <a:ext uri="{9D8B030D-6E8A-4147-A177-3AD203B41FA5}">
                      <a16:colId xmlns:a16="http://schemas.microsoft.com/office/drawing/2014/main" val="2108411334"/>
                    </a:ext>
                  </a:extLst>
                </a:gridCol>
                <a:gridCol w="1020387">
                  <a:extLst>
                    <a:ext uri="{9D8B030D-6E8A-4147-A177-3AD203B41FA5}">
                      <a16:colId xmlns:a16="http://schemas.microsoft.com/office/drawing/2014/main" val="2948631881"/>
                    </a:ext>
                  </a:extLst>
                </a:gridCol>
                <a:gridCol w="1924049">
                  <a:extLst>
                    <a:ext uri="{9D8B030D-6E8A-4147-A177-3AD203B41FA5}">
                      <a16:colId xmlns:a16="http://schemas.microsoft.com/office/drawing/2014/main" val="2026515034"/>
                    </a:ext>
                  </a:extLst>
                </a:gridCol>
                <a:gridCol w="800101">
                  <a:extLst>
                    <a:ext uri="{9D8B030D-6E8A-4147-A177-3AD203B41FA5}">
                      <a16:colId xmlns:a16="http://schemas.microsoft.com/office/drawing/2014/main" val="349229239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Codziennie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Kilka razy w tygodniu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Co tydzień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Co miesiąc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Rzadziej niż co miesiąc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Nigdy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DC77BEF5-E019-CED8-922F-D00FAC0C78D1}"/>
              </a:ext>
            </a:extLst>
          </p:cNvPr>
          <p:cNvSpPr txBox="1"/>
          <p:nvPr/>
        </p:nvSpPr>
        <p:spPr>
          <a:xfrm>
            <a:off x="720000" y="236903"/>
            <a:ext cx="10914381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</a:rPr>
              <a:t>Wiele kobiet nie stosuje środków chroniących mikrobiom pochwy, takich jak unikanie irygacji czy samoleczenia.</a:t>
            </a:r>
          </a:p>
        </p:txBody>
      </p:sp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28B25280-79A0-36FC-068A-5C7FCE7F6EF7}"/>
              </a:ext>
            </a:extLst>
          </p:cNvPr>
          <p:cNvSpPr txBox="1"/>
          <p:nvPr/>
        </p:nvSpPr>
        <p:spPr>
          <a:xfrm>
            <a:off x="720000" y="1054773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Jak często wykonujesz poniższe czynności w swoim codziennym życiu?</a:t>
            </a:r>
          </a:p>
          <a:p>
            <a:pPr defTabSz="1219170"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Jeśli chodzi o Twoje nawyki związane z higieną intymną, które z poniższych czynności wykonujesz?</a:t>
            </a:r>
          </a:p>
          <a:p>
            <a:pPr defTabSz="1219170"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Wszystkie kobiety (n=3872)</a:t>
            </a: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FE1B8D6-3A7A-86DD-45E6-9256F205EEDA}"/>
              </a:ext>
            </a:extLst>
          </p:cNvPr>
          <p:cNvSpPr/>
          <p:nvPr/>
        </p:nvSpPr>
        <p:spPr>
          <a:xfrm>
            <a:off x="2144847" y="6100114"/>
            <a:ext cx="144000" cy="141532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28E17F6-E13E-BF95-98A8-4E0E9056AFEE}"/>
              </a:ext>
            </a:extLst>
          </p:cNvPr>
          <p:cNvSpPr/>
          <p:nvPr/>
        </p:nvSpPr>
        <p:spPr>
          <a:xfrm>
            <a:off x="3257123" y="6100114"/>
            <a:ext cx="144000" cy="141532"/>
          </a:xfrm>
          <a:prstGeom prst="ellipse">
            <a:avLst/>
          </a:prstGeom>
          <a:solidFill>
            <a:srgbClr val="D6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93E2005-59BE-BAF2-3865-1121AF455BC2}"/>
              </a:ext>
            </a:extLst>
          </p:cNvPr>
          <p:cNvSpPr/>
          <p:nvPr/>
        </p:nvSpPr>
        <p:spPr>
          <a:xfrm>
            <a:off x="9413124" y="6099279"/>
            <a:ext cx="144000" cy="141532"/>
          </a:xfrm>
          <a:prstGeom prst="ellipse">
            <a:avLst/>
          </a:prstGeom>
          <a:solidFill>
            <a:srgbClr val="3B2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7" name="Graphique 6" descr="Globe terrestre : Europe et Afrique">
            <a:extLst>
              <a:ext uri="{FF2B5EF4-FFF2-40B4-BE49-F238E27FC236}">
                <a16:creationId xmlns:a16="http://schemas.microsoft.com/office/drawing/2014/main" id="{48FDF343-58F3-D627-40B5-17A701232C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83" y="1003241"/>
            <a:ext cx="568443" cy="568443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F16273FC-83E3-09BE-78E7-937B0CE6A065}"/>
              </a:ext>
            </a:extLst>
          </p:cNvPr>
          <p:cNvSpPr/>
          <p:nvPr/>
        </p:nvSpPr>
        <p:spPr>
          <a:xfrm>
            <a:off x="5209840" y="6100114"/>
            <a:ext cx="144000" cy="141532"/>
          </a:xfrm>
          <a:prstGeom prst="ellipse">
            <a:avLst/>
          </a:prstGeom>
          <a:solidFill>
            <a:srgbClr val="E7B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294B3F4-134C-A4BB-7ADF-B880F8969C5E}"/>
              </a:ext>
            </a:extLst>
          </p:cNvPr>
          <p:cNvSpPr/>
          <p:nvPr/>
        </p:nvSpPr>
        <p:spPr>
          <a:xfrm>
            <a:off x="6420131" y="6099279"/>
            <a:ext cx="144000" cy="141532"/>
          </a:xfrm>
          <a:prstGeom prst="ellipse">
            <a:avLst/>
          </a:prstGeom>
          <a:solidFill>
            <a:srgbClr val="B6A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CBEDF697-C40E-C4FD-6626-E8A48FEF093C}"/>
              </a:ext>
            </a:extLst>
          </p:cNvPr>
          <p:cNvSpPr/>
          <p:nvPr/>
        </p:nvSpPr>
        <p:spPr>
          <a:xfrm>
            <a:off x="7499127" y="6099279"/>
            <a:ext cx="144000" cy="141532"/>
          </a:xfrm>
          <a:prstGeom prst="ellipse">
            <a:avLst/>
          </a:prstGeom>
          <a:solidFill>
            <a:srgbClr val="7F6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40" name="Tableau 16">
            <a:extLst>
              <a:ext uri="{FF2B5EF4-FFF2-40B4-BE49-F238E27FC236}">
                <a16:creationId xmlns:a16="http://schemas.microsoft.com/office/drawing/2014/main" id="{EE98C63B-3DEE-8C6E-4553-E3F0F5B437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521183"/>
              </p:ext>
            </p:extLst>
          </p:nvPr>
        </p:nvGraphicFramePr>
        <p:xfrm>
          <a:off x="9464408" y="1477658"/>
          <a:ext cx="1165492" cy="44709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5492">
                  <a:extLst>
                    <a:ext uri="{9D8B030D-6E8A-4147-A177-3AD203B41FA5}">
                      <a16:colId xmlns:a16="http://schemas.microsoft.com/office/drawing/2014/main" val="2695830627"/>
                    </a:ext>
                  </a:extLst>
                </a:gridCol>
              </a:tblGrid>
              <a:tr h="49332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3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Przyjazne dla mikrobiomu %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1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141602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500" b="1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74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55049241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69</a:t>
                      </a:r>
                    </a:p>
                  </a:txBody>
                  <a:tcPr marL="10160" marR="10160" marT="1016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4920916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56</a:t>
                      </a:r>
                    </a:p>
                  </a:txBody>
                  <a:tcPr marL="10160" marR="10160" marT="1016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2727223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44</a:t>
                      </a:r>
                    </a:p>
                  </a:txBody>
                  <a:tcPr marL="10160" marR="10160" marT="1016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30340148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44</a:t>
                      </a:r>
                    </a:p>
                  </a:txBody>
                  <a:tcPr marL="10160" marR="10160" marT="1016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0195283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32</a:t>
                      </a:r>
                    </a:p>
                  </a:txBody>
                  <a:tcPr marL="10160" marR="10160" marT="1016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3580592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25</a:t>
                      </a:r>
                    </a:p>
                  </a:txBody>
                  <a:tcPr marL="10160" marR="10160" marT="1016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72257274"/>
                  </a:ext>
                </a:extLst>
              </a:tr>
            </a:tbl>
          </a:graphicData>
        </a:graphic>
      </p:graphicFrame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9819A3F0-1961-4922-28C5-415BE9372607}"/>
              </a:ext>
            </a:extLst>
          </p:cNvPr>
          <p:cNvGraphicFramePr/>
          <p:nvPr/>
        </p:nvGraphicFramePr>
        <p:xfrm>
          <a:off x="2250127" y="1967278"/>
          <a:ext cx="6825293" cy="4132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C9DBA80-5541-8CC4-5743-3797D95DA598}"/>
              </a:ext>
            </a:extLst>
          </p:cNvPr>
          <p:cNvGraphicFramePr>
            <a:graphicFrameLocks noGrp="1"/>
          </p:cNvGraphicFramePr>
          <p:nvPr/>
        </p:nvGraphicFramePr>
        <p:xfrm>
          <a:off x="160422" y="1967278"/>
          <a:ext cx="4452557" cy="39819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52557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Nosisz bawełnianą bieliznę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844173"/>
                  </a:ext>
                </a:extLst>
              </a:tr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Stosujesz dezodorant lub spray higieniczny przeznaczony specjalnie do okolic intymnych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633647"/>
                  </a:ext>
                </a:extLst>
              </a:tr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Stosujesz płukanie pochwy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Używasz płynu oczyszczającego bez mydła do pielęgnacji okolic intymnych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219406"/>
                  </a:ext>
                </a:extLst>
              </a:tr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 przypadku podrażnienia, swędzenia lub pieczenia w okolicach intymnych preferujesz zastosowanie samoleczenia zamiast zgłoszenie się do lekarza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030941"/>
                  </a:ext>
                </a:extLst>
              </a:tr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Śpisz bez bielizny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4592722"/>
                  </a:ext>
                </a:extLst>
              </a:tr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Myjesz się co najmniej dwa razy dziennie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890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37515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8835B5A3-60F7-12A7-B7F2-A3D74222D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F649EC43-D292-C702-7559-545A98AFBE66}"/>
              </a:ext>
            </a:extLst>
          </p:cNvPr>
          <p:cNvSpPr txBox="1"/>
          <p:nvPr/>
        </p:nvSpPr>
        <p:spPr>
          <a:xfrm>
            <a:off x="720000" y="270310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l-PL" sz="2133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W poszczególnych krajach obserwuje się ogromną różnorodność zachowań związanych z intymnością i higieną.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C56F99E-F1C0-2FB9-0F61-DB462DE85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464341"/>
              </p:ext>
            </p:extLst>
          </p:nvPr>
        </p:nvGraphicFramePr>
        <p:xfrm>
          <a:off x="128169" y="2074631"/>
          <a:ext cx="12063827" cy="40071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4011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661581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529265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793897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95202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52352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737189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61581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615878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622225">
                  <a:extLst>
                    <a:ext uri="{9D8B030D-6E8A-4147-A177-3AD203B41FA5}">
                      <a16:colId xmlns:a16="http://schemas.microsoft.com/office/drawing/2014/main" val="2484826479"/>
                    </a:ext>
                  </a:extLst>
                </a:gridCol>
                <a:gridCol w="746641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661581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693703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629459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  <a:gridCol w="578885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744277">
                  <a:extLst>
                    <a:ext uri="{9D8B030D-6E8A-4147-A177-3AD203B41FA5}">
                      <a16:colId xmlns:a16="http://schemas.microsoft.com/office/drawing/2014/main" val="245988408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USA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AMERYKA ŁACIŃSKA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Brazylia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Meksyk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Francja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Niemcy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Włochy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Polska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Finlandia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AZJA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Chiny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Wietnam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3026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Nosisz bawełnianą bieliznę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632308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Stosujesz dezodorant lub spray higieniczny przeznaczony specjalnie do okolic intymnych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8661487"/>
                  </a:ext>
                </a:extLst>
              </a:tr>
              <a:tr h="3339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Stosujesz płukanie pochwy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Używasz płynu oczyszczającego bez mydła do pielęgnacji okolic intymnych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103393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 przypadku podrażnienia, swędzenia lub pieczenia w okolicach intymnych preferujesz zastosowanie samoleczenia zamiast zgłoszenie się do lekarza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3339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Śpisz bez bielizny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Myjesz się co najmniej dwa razy dziennie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38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 dirty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832317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4C8AE37F-CCAD-14C1-47E0-678CECA8F0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696483"/>
              </p:ext>
            </p:extLst>
          </p:nvPr>
        </p:nvGraphicFramePr>
        <p:xfrm>
          <a:off x="1123605" y="6340647"/>
          <a:ext cx="4752146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073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76073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6" name="Ellipse 15">
            <a:extLst>
              <a:ext uri="{FF2B5EF4-FFF2-40B4-BE49-F238E27FC236}">
                <a16:creationId xmlns:a16="http://schemas.microsoft.com/office/drawing/2014/main" id="{8C92F133-47E0-5379-EAE2-0F2F4AE8FA01}"/>
              </a:ext>
            </a:extLst>
          </p:cNvPr>
          <p:cNvSpPr/>
          <p:nvPr/>
        </p:nvSpPr>
        <p:spPr>
          <a:xfrm>
            <a:off x="1224728" y="6485881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F7164E8-4DD7-4BE3-5B5A-0BA96DF5110D}"/>
              </a:ext>
            </a:extLst>
          </p:cNvPr>
          <p:cNvSpPr/>
          <p:nvPr/>
        </p:nvSpPr>
        <p:spPr>
          <a:xfrm>
            <a:off x="3578083" y="6485881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8" name="Graphique 7" descr="Faire un zoom avant contour">
            <a:extLst>
              <a:ext uri="{FF2B5EF4-FFF2-40B4-BE49-F238E27FC236}">
                <a16:creationId xmlns:a16="http://schemas.microsoft.com/office/drawing/2014/main" id="{78EE8F05-D383-72DA-4017-F99017CCB4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202625" y="972277"/>
            <a:ext cx="483260" cy="483260"/>
          </a:xfrm>
          <a:prstGeom prst="rect">
            <a:avLst/>
          </a:prstGeom>
        </p:spPr>
      </p:pic>
      <p:sp>
        <p:nvSpPr>
          <p:cNvPr id="10" name="Google Shape;116;p17">
            <a:extLst>
              <a:ext uri="{FF2B5EF4-FFF2-40B4-BE49-F238E27FC236}">
                <a16:creationId xmlns:a16="http://schemas.microsoft.com/office/drawing/2014/main" id="{5199C5FA-49C1-2AAE-1414-14B19BBD4064}"/>
              </a:ext>
            </a:extLst>
          </p:cNvPr>
          <p:cNvSpPr txBox="1"/>
          <p:nvPr/>
        </p:nvSpPr>
        <p:spPr>
          <a:xfrm>
            <a:off x="753797" y="1064305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Jak często wykonujesz poniższe czynności w swoim codziennym życiu?</a:t>
            </a:r>
          </a:p>
          <a:p>
            <a:pPr defTabSz="1219170"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Jeśli chodzi o Twoje nawyki związane z higieną intymną, które z poniższych czynności wykonujesz?</a:t>
            </a:r>
          </a:p>
          <a:p>
            <a:pPr defTabSz="1219170">
              <a:defRPr/>
            </a:pPr>
            <a:r>
              <a:rPr lang="pl-PL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Wszystkie kobiety (n=3872)</a:t>
            </a: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78B5A22-BFE4-F80A-2BE6-0E9FDE846C26}"/>
              </a:ext>
            </a:extLst>
          </p:cNvPr>
          <p:cNvGraphicFramePr>
            <a:graphicFrameLocks noGrp="1"/>
          </p:cNvGraphicFramePr>
          <p:nvPr/>
        </p:nvGraphicFramePr>
        <p:xfrm>
          <a:off x="-1" y="1854885"/>
          <a:ext cx="2080471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47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56896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cap="none" noProof="0" dirty="0">
                          <a:solidFill>
                            <a:srgbClr val="29193E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„przyjaznych dla mikrobiomu”</a:t>
                      </a:r>
                    </a:p>
                  </a:txBody>
                  <a:tcPr marL="60960" marR="6096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1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74941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B44D5309-E39D-241F-EE39-6AD624D37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AB45461E-C32C-9A04-77E9-AEB5E61643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435908"/>
              </p:ext>
            </p:extLst>
          </p:nvPr>
        </p:nvGraphicFramePr>
        <p:xfrm>
          <a:off x="1040234" y="6295940"/>
          <a:ext cx="4752146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073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76073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Istotnie wyżej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Istotne niżej w porównaniu z ogółem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6CFE9701-16FE-53BF-102F-59B29BEA4776}"/>
              </a:ext>
            </a:extLst>
          </p:cNvPr>
          <p:cNvSpPr txBox="1"/>
          <p:nvPr/>
        </p:nvSpPr>
        <p:spPr>
          <a:xfrm>
            <a:off x="720000" y="236903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l-PL" sz="2133">
                <a:solidFill>
                  <a:srgbClr val="29193E"/>
                </a:solidFill>
                <a:latin typeface="Fira Sans ExtraBold"/>
              </a:rPr>
              <a:t>Najmłodsze kobiety rzadziej niż inne stosują środki higieny osobistej mające na celu ochronę zdrowia.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29CC787-9581-BBC3-FF08-F42D54F2C0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534383"/>
              </p:ext>
            </p:extLst>
          </p:nvPr>
        </p:nvGraphicFramePr>
        <p:xfrm>
          <a:off x="-1" y="1778392"/>
          <a:ext cx="11051997" cy="45213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33503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1119749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1119749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1119749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1119749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1119749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1119749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</a:tblGrid>
              <a:tr h="528432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OGÓŁEM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Mniej niż </a:t>
                      </a:r>
                    </a:p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 lat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25 </a:t>
                      </a:r>
                      <a:endParaRPr lang="fr-FR" sz="1200" b="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 34 lat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35 </a:t>
                      </a:r>
                      <a:endParaRPr lang="fr-FR" sz="1200" b="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 44 lat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Od 45 </a:t>
                      </a:r>
                      <a:endParaRPr lang="fr-FR" sz="1200" b="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  <a:p>
                      <a:pPr algn="ctr"/>
                      <a:r>
                        <a:rPr lang="pl-PL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 59 lat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lat </a:t>
                      </a:r>
                    </a:p>
                    <a:p>
                      <a:pPr algn="ctr"/>
                      <a:r>
                        <a:rPr lang="pl-PL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 więcej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Baza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442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809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720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938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l-PL" sz="9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963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Nosisz bawełnianą bieliznę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6122529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Stosujesz dezodorant lub spray higieniczny przeznaczony specjalnie do okolic intymnych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86017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Stosujesz płukanie pochwy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Używasz płynu oczyszczającego bez mydła do pielęgnacji okolic intymnych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 przypadku podrażnienia, swędzenia lub pieczenia</a:t>
                      </a:r>
                      <a:r>
                        <a:rPr lang="fr-FR" sz="12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 </a:t>
                      </a:r>
                      <a:r>
                        <a:rPr lang="pl-PL" sz="12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w</a:t>
                      </a:r>
                      <a:r>
                        <a:rPr lang="fr-FR" sz="12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 </a:t>
                      </a:r>
                      <a:r>
                        <a:rPr lang="pl-PL" sz="12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okolicach intymnych preferujesz zastosowanie samoleczenia zamiast zgłoszenie się do lekarza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85039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Śpisz bez bielizny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42764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Myjesz się co najmniej dwa razy dziennie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3105550"/>
                  </a:ext>
                </a:extLst>
              </a:tr>
            </a:tbl>
          </a:graphicData>
        </a:graphic>
      </p:graphicFrame>
      <p:sp>
        <p:nvSpPr>
          <p:cNvPr id="16" name="Ellipse 15">
            <a:extLst>
              <a:ext uri="{FF2B5EF4-FFF2-40B4-BE49-F238E27FC236}">
                <a16:creationId xmlns:a16="http://schemas.microsoft.com/office/drawing/2014/main" id="{EDEB8B8A-3EE3-FCE5-A16E-8F202F3C44AA}"/>
              </a:ext>
            </a:extLst>
          </p:cNvPr>
          <p:cNvSpPr/>
          <p:nvPr/>
        </p:nvSpPr>
        <p:spPr>
          <a:xfrm>
            <a:off x="1164403" y="6441174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FA871EE3-5F3C-DFF2-E530-FDD4425B7B44}"/>
              </a:ext>
            </a:extLst>
          </p:cNvPr>
          <p:cNvSpPr/>
          <p:nvPr/>
        </p:nvSpPr>
        <p:spPr>
          <a:xfrm>
            <a:off x="3565383" y="6441174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21" name="Graphique 20" descr="Faire un zoom avant contour">
            <a:extLst>
              <a:ext uri="{FF2B5EF4-FFF2-40B4-BE49-F238E27FC236}">
                <a16:creationId xmlns:a16="http://schemas.microsoft.com/office/drawing/2014/main" id="{DE277F97-7E6F-8430-3C20-AE2CB8F4CE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193458" y="972277"/>
            <a:ext cx="483260" cy="483260"/>
          </a:xfrm>
          <a:prstGeom prst="rect">
            <a:avLst/>
          </a:prstGeom>
        </p:spPr>
      </p:pic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37D0BE1D-4CE6-2067-E7F6-E146CD8F6B1C}"/>
              </a:ext>
            </a:extLst>
          </p:cNvPr>
          <p:cNvSpPr txBox="1"/>
          <p:nvPr/>
        </p:nvSpPr>
        <p:spPr>
          <a:xfrm>
            <a:off x="744631" y="1064305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Jak często wykonujesz poniższe czynności w swoim codziennym życiu?</a:t>
            </a:r>
          </a:p>
          <a:p>
            <a:pPr defTabSz="1219170"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Jeśli chodzi o Twoje nawyki związane z higieną intymną, które z poniższych czynności wykonujesz?</a:t>
            </a:r>
          </a:p>
          <a:p>
            <a:pPr defTabSz="1219170">
              <a:defRPr/>
            </a:pPr>
            <a:r>
              <a:rPr lang="pl-PL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Baza: Wszystkie kobiety (n=3872)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45BAA84-E599-8628-D89C-B7CEA8F3D1AA}"/>
              </a:ext>
            </a:extLst>
          </p:cNvPr>
          <p:cNvGraphicFramePr>
            <a:graphicFrameLocks noGrp="1"/>
          </p:cNvGraphicFramePr>
          <p:nvPr/>
        </p:nvGraphicFramePr>
        <p:xfrm>
          <a:off x="-1" y="1854885"/>
          <a:ext cx="2080471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47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56896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cap="none" noProof="0" dirty="0">
                          <a:solidFill>
                            <a:srgbClr val="29193E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„przyjaznych dla mikrobiomu”</a:t>
                      </a:r>
                    </a:p>
                  </a:txBody>
                  <a:tcPr marL="60960" marR="6096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1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18813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2">
            <a:extLst>
              <a:ext uri="{FF2B5EF4-FFF2-40B4-BE49-F238E27FC236}">
                <a16:creationId xmlns:a16="http://schemas.microsoft.com/office/drawing/2014/main" id="{782C7F1D-FAE5-2571-7371-F778BBAA1819}"/>
              </a:ext>
            </a:extLst>
          </p:cNvPr>
          <p:cNvSpPr/>
          <p:nvPr/>
        </p:nvSpPr>
        <p:spPr>
          <a:xfrm rot="16200000">
            <a:off x="8763000" y="3429000"/>
            <a:ext cx="3429000" cy="3429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377">
              <a:lnSpc>
                <a:spcPct val="110000"/>
              </a:lnSpc>
              <a:defRPr/>
            </a:pPr>
            <a:endParaRPr lang="en-GB" sz="1400" dirty="0">
              <a:solidFill>
                <a:srgbClr val="000000"/>
              </a:solidFill>
              <a:latin typeface="Barlow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53BA329-9F00-C0FE-FF7A-D00168B9A144}"/>
              </a:ext>
            </a:extLst>
          </p:cNvPr>
          <p:cNvSpPr/>
          <p:nvPr/>
        </p:nvSpPr>
        <p:spPr>
          <a:xfrm rot="8100000">
            <a:off x="8065079" y="5581378"/>
            <a:ext cx="3313715" cy="849495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377">
              <a:lnSpc>
                <a:spcPct val="110000"/>
              </a:lnSpc>
              <a:defRPr/>
            </a:pPr>
            <a:endParaRPr lang="en-GB" sz="1400" dirty="0">
              <a:solidFill>
                <a:srgbClr val="000000"/>
              </a:solidFill>
              <a:latin typeface="Barlow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A9256A1-5497-7BFC-A417-9F3E95609751}"/>
              </a:ext>
            </a:extLst>
          </p:cNvPr>
          <p:cNvSpPr/>
          <p:nvPr/>
        </p:nvSpPr>
        <p:spPr>
          <a:xfrm rot="8100000">
            <a:off x="6220763" y="446791"/>
            <a:ext cx="3313715" cy="849495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377">
              <a:lnSpc>
                <a:spcPct val="110000"/>
              </a:lnSpc>
              <a:defRPr/>
            </a:pPr>
            <a:endParaRPr lang="en-GB" sz="1400" dirty="0">
              <a:solidFill>
                <a:srgbClr val="000000"/>
              </a:solidFill>
              <a:latin typeface="Barlow"/>
            </a:endParaRPr>
          </a:p>
        </p:txBody>
      </p:sp>
      <p:pic>
        <p:nvPicPr>
          <p:cNvPr id="10" name="Google Shape;119;p17">
            <a:extLst>
              <a:ext uri="{FF2B5EF4-FFF2-40B4-BE49-F238E27FC236}">
                <a16:creationId xmlns:a16="http://schemas.microsoft.com/office/drawing/2014/main" id="{A9F7E942-889E-D571-41B0-B4101FE4AF02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28;p21">
            <a:extLst>
              <a:ext uri="{FF2B5EF4-FFF2-40B4-BE49-F238E27FC236}">
                <a16:creationId xmlns:a16="http://schemas.microsoft.com/office/drawing/2014/main" id="{75714D92-FEBC-2AD6-0435-92189B4B383E}"/>
              </a:ext>
            </a:extLst>
          </p:cNvPr>
          <p:cNvSpPr txBox="1"/>
          <p:nvPr/>
        </p:nvSpPr>
        <p:spPr>
          <a:xfrm>
            <a:off x="6405704" y="6368400"/>
            <a:ext cx="1873937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algn="r" defTabSz="1219170">
              <a:lnSpc>
                <a:spcPct val="85000"/>
              </a:lnSpc>
              <a:buClr>
                <a:srgbClr val="000000"/>
              </a:buClr>
              <a:defRPr/>
            </a:pPr>
            <a:r>
              <a:rPr lang="pl-PL" sz="933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Prawa autorskie: Biocodex Microbiota Institute i Ipsos bva – kwiecień 2026 r.</a:t>
            </a:r>
          </a:p>
        </p:txBody>
      </p:sp>
      <p:pic>
        <p:nvPicPr>
          <p:cNvPr id="4" name="Picture 3" descr="Niebiesko-zielone logo  Treści generowane przez sztuczną inteligencję mogą zawierać błędy.">
            <a:extLst>
              <a:ext uri="{FF2B5EF4-FFF2-40B4-BE49-F238E27FC236}">
                <a16:creationId xmlns:a16="http://schemas.microsoft.com/office/drawing/2014/main" id="{73145628-6ADE-FE12-EB74-F370236A9AF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5466" y="6345236"/>
            <a:ext cx="523121" cy="32312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283172C-A832-A130-95DE-6B6A2E5FD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898" y="1358901"/>
            <a:ext cx="6382052" cy="715963"/>
          </a:xfrm>
        </p:spPr>
        <p:txBody>
          <a:bodyPr>
            <a:noAutofit/>
          </a:bodyPr>
          <a:lstStyle/>
          <a:p>
            <a:pPr>
              <a:lnSpc>
                <a:spcPts val="9600"/>
              </a:lnSpc>
            </a:pPr>
            <a:r>
              <a:rPr lang="pl-PL" sz="9600" dirty="0"/>
              <a:t>DZIĘKUJEMY</a:t>
            </a:r>
          </a:p>
        </p:txBody>
      </p:sp>
    </p:spTree>
    <p:extLst>
      <p:ext uri="{BB962C8B-B14F-4D97-AF65-F5344CB8AC3E}">
        <p14:creationId xmlns:p14="http://schemas.microsoft.com/office/powerpoint/2010/main" val="38629308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RANDBOOK_INTERNATIONAL MICROBIOTA OBSERVATOR_Couleurs ipsos.pdf">
  <a:themeElements>
    <a:clrScheme name="Microbiote">
      <a:dk1>
        <a:sysClr val="windowText" lastClr="000000"/>
      </a:dk1>
      <a:lt1>
        <a:sysClr val="window" lastClr="FFFFFF"/>
      </a:lt1>
      <a:dk2>
        <a:srgbClr val="200F40"/>
      </a:dk2>
      <a:lt2>
        <a:srgbClr val="EDDDD1"/>
      </a:lt2>
      <a:accent1>
        <a:srgbClr val="943B91"/>
      </a:accent1>
      <a:accent2>
        <a:srgbClr val="95C11F"/>
      </a:accent2>
      <a:accent3>
        <a:srgbClr val="D68CB5"/>
      </a:accent3>
      <a:accent4>
        <a:srgbClr val="EF7D00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eme2">
  <a:themeElements>
    <a:clrScheme name="Ipsos_2024_v2">
      <a:dk1>
        <a:srgbClr val="000000"/>
      </a:dk1>
      <a:lt1>
        <a:sysClr val="window" lastClr="FFFFFF"/>
      </a:lt1>
      <a:dk2>
        <a:srgbClr val="1DAFAD"/>
      </a:dk2>
      <a:lt2>
        <a:srgbClr val="103C50"/>
      </a:lt2>
      <a:accent1>
        <a:srgbClr val="121B5A"/>
      </a:accent1>
      <a:accent2>
        <a:srgbClr val="E2DA51"/>
      </a:accent2>
      <a:accent3>
        <a:srgbClr val="FF740F"/>
      </a:accent3>
      <a:accent4>
        <a:srgbClr val="452567"/>
      </a:accent4>
      <a:accent5>
        <a:srgbClr val="E50158"/>
      </a:accent5>
      <a:accent6>
        <a:srgbClr val="9FE5D8"/>
      </a:accent6>
      <a:hlink>
        <a:srgbClr val="2F469C"/>
      </a:hlink>
      <a:folHlink>
        <a:srgbClr val="84329B"/>
      </a:folHlink>
    </a:clrScheme>
    <a:fontScheme name="Ipsos General">
      <a:majorFont>
        <a:latin typeface="Barlow Semi Condensed ExtraBol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7EBF0"/>
        </a:solidFill>
        <a:ln>
          <a:noFill/>
        </a:ln>
      </a:spPr>
      <a:bodyPr rtlCol="0" anchor="t"/>
      <a:lstStyle>
        <a:defPPr algn="l">
          <a:lnSpc>
            <a:spcPct val="112000"/>
          </a:lnSpc>
          <a:spcBef>
            <a:spcPts val="400"/>
          </a:spcBef>
          <a:spcAft>
            <a:spcPts val="400"/>
          </a:spcAft>
          <a:defRPr sz="2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5000"/>
          </a:lnSpc>
          <a:spcBef>
            <a:spcPts val="400"/>
          </a:spcBef>
          <a:spcAft>
            <a:spcPts val="400"/>
          </a:spcAft>
          <a:defRPr sz="2400" dirty="0" err="1" smtClean="0">
            <a:solidFill>
              <a:schemeClr val="tx1"/>
            </a:solidFill>
          </a:defRPr>
        </a:defPPr>
      </a:lstStyle>
    </a:txDef>
  </a:objectDefaults>
  <a:extraClrSchemeLst/>
  <a:custClrLst>
    <a:custClr name="Green">
      <a:srgbClr val="2DB574"/>
    </a:custClr>
    <a:custClr name="Sky Blue">
      <a:srgbClr val="A5CEE3"/>
    </a:custClr>
    <a:custClr name="Lilac">
      <a:srgbClr val="E3D8F0"/>
    </a:custClr>
    <a:custClr name="Pastel Pink">
      <a:srgbClr val="FFE1EC"/>
    </a:custClr>
    <a:custClr name="Yellow Meringue">
      <a:srgbClr val="F3F0B9"/>
    </a:custClr>
    <a:custClr name="Delicate Turquoise">
      <a:srgbClr val="9FE5D8"/>
    </a:custClr>
    <a:custClr name=" -- ">
      <a:srgbClr val="FFFFFF"/>
    </a:custClr>
    <a:custClr name="Light Grey">
      <a:srgbClr val="E7EBF0"/>
    </a:custClr>
    <a:custClr name="Mid Grey">
      <a:srgbClr val="585858"/>
    </a:custClr>
  </a:custClrLst>
  <a:extLst>
    <a:ext uri="{05A4C25C-085E-4340-85A3-A5531E510DB2}">
      <thm15:themeFamily xmlns:thm15="http://schemas.microsoft.com/office/thememl/2012/main" name="TEMPLATE RAPPORT EN.pptx" id="{6DCFCCDA-3A06-43E0-9A95-CF5E2A9A8CA0}" vid="{5F3D6A2D-28F0-4F41-9EC8-CAC0B856F6C8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IpsosCURRENT">
    <a:dk1>
      <a:srgbClr val="222223"/>
    </a:dk1>
    <a:lt1>
      <a:sysClr val="window" lastClr="FFFFFF"/>
    </a:lt1>
    <a:dk2>
      <a:srgbClr val="1B365D"/>
    </a:dk2>
    <a:lt2>
      <a:srgbClr val="888B8D"/>
    </a:lt2>
    <a:accent1>
      <a:srgbClr val="E87722"/>
    </a:accent1>
    <a:accent2>
      <a:srgbClr val="F1BE48"/>
    </a:accent2>
    <a:accent3>
      <a:srgbClr val="B7BF12"/>
    </a:accent3>
    <a:accent4>
      <a:srgbClr val="C8C9C7"/>
    </a:accent4>
    <a:accent5>
      <a:srgbClr val="71B2C9"/>
    </a:accent5>
    <a:accent6>
      <a:srgbClr val="007681"/>
    </a:accent6>
    <a:hlink>
      <a:srgbClr val="485CC7"/>
    </a:hlink>
    <a:folHlink>
      <a:srgbClr val="00B2A9"/>
    </a:folHlink>
  </a:clrScheme>
  <a:fontScheme name="Ipsos MORI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IpsosCURRENT">
    <a:dk1>
      <a:srgbClr val="222223"/>
    </a:dk1>
    <a:lt1>
      <a:sysClr val="window" lastClr="FFFFFF"/>
    </a:lt1>
    <a:dk2>
      <a:srgbClr val="1B365D"/>
    </a:dk2>
    <a:lt2>
      <a:srgbClr val="888B8D"/>
    </a:lt2>
    <a:accent1>
      <a:srgbClr val="E87722"/>
    </a:accent1>
    <a:accent2>
      <a:srgbClr val="F1BE48"/>
    </a:accent2>
    <a:accent3>
      <a:srgbClr val="B7BF12"/>
    </a:accent3>
    <a:accent4>
      <a:srgbClr val="C8C9C7"/>
    </a:accent4>
    <a:accent5>
      <a:srgbClr val="71B2C9"/>
    </a:accent5>
    <a:accent6>
      <a:srgbClr val="007681"/>
    </a:accent6>
    <a:hlink>
      <a:srgbClr val="485CC7"/>
    </a:hlink>
    <a:folHlink>
      <a:srgbClr val="00B2A9"/>
    </a:folHlink>
  </a:clrScheme>
  <a:fontScheme name="Ipsos MORI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6678</Words>
  <Application>Microsoft Office PowerPoint</Application>
  <PresentationFormat>Grand écran</PresentationFormat>
  <Paragraphs>2455</Paragraphs>
  <Slides>44</Slides>
  <Notes>44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16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44</vt:i4>
      </vt:variant>
    </vt:vector>
  </HeadingPairs>
  <TitlesOfParts>
    <vt:vector size="64" baseType="lpstr">
      <vt:lpstr>Aptos</vt:lpstr>
      <vt:lpstr>Arial</vt:lpstr>
      <vt:lpstr>Barlow</vt:lpstr>
      <vt:lpstr>Calibri</vt:lpstr>
      <vt:lpstr>Calibri Light</vt:lpstr>
      <vt:lpstr>Fira Sans</vt:lpstr>
      <vt:lpstr>Fira Sans </vt:lpstr>
      <vt:lpstr>Fira Sans Black</vt:lpstr>
      <vt:lpstr>Fira Sans Condensed</vt:lpstr>
      <vt:lpstr>Fira Sans Condensed ExtraBold</vt:lpstr>
      <vt:lpstr>Fira Sans Condensed ExtraLight</vt:lpstr>
      <vt:lpstr>Fira Sans Condensed Thin</vt:lpstr>
      <vt:lpstr>Fira Sans ExtraBold</vt:lpstr>
      <vt:lpstr>Fira Sans Light</vt:lpstr>
      <vt:lpstr>Fira Sans SemiBold</vt:lpstr>
      <vt:lpstr>Wingdings 2</vt:lpstr>
      <vt:lpstr>Simple Light</vt:lpstr>
      <vt:lpstr>Conception personnalisée</vt:lpstr>
      <vt:lpstr>BRANDBOOK_INTERNATIONAL MICROBIOTA OBSERVATOR_Couleurs ipsos.pdf</vt:lpstr>
      <vt:lpstr>Theme2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DZIĘKUJEMY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VALCKE Olivier</dc:creator>
  <cp:lastModifiedBy>Romane Piveteau</cp:lastModifiedBy>
  <cp:revision>4</cp:revision>
  <dcterms:created xsi:type="dcterms:W3CDTF">2026-07-08T15:17:37Z</dcterms:created>
  <dcterms:modified xsi:type="dcterms:W3CDTF">2026-07-24T09:32:30Z</dcterms:modified>
</cp:coreProperties>
</file>